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0"/>
  </p:notesMasterIdLst>
  <p:sldIdLst>
    <p:sldId id="395" r:id="rId5"/>
    <p:sldId id="262" r:id="rId6"/>
    <p:sldId id="387" r:id="rId7"/>
    <p:sldId id="265" r:id="rId8"/>
    <p:sldId id="383" r:id="rId9"/>
    <p:sldId id="384" r:id="rId10"/>
    <p:sldId id="333" r:id="rId11"/>
    <p:sldId id="271" r:id="rId12"/>
    <p:sldId id="356" r:id="rId13"/>
    <p:sldId id="323" r:id="rId14"/>
    <p:sldId id="276" r:id="rId15"/>
    <p:sldId id="324" r:id="rId16"/>
    <p:sldId id="325" r:id="rId17"/>
    <p:sldId id="283" r:id="rId18"/>
    <p:sldId id="285" r:id="rId19"/>
    <p:sldId id="291" r:id="rId20"/>
    <p:sldId id="369" r:id="rId21"/>
    <p:sldId id="370" r:id="rId22"/>
    <p:sldId id="354" r:id="rId23"/>
    <p:sldId id="367" r:id="rId24"/>
    <p:sldId id="368" r:id="rId25"/>
    <p:sldId id="391" r:id="rId26"/>
    <p:sldId id="392" r:id="rId27"/>
    <p:sldId id="393" r:id="rId28"/>
    <p:sldId id="394" r:id="rId29"/>
    <p:sldId id="390" r:id="rId30"/>
    <p:sldId id="377" r:id="rId31"/>
    <p:sldId id="340" r:id="rId32"/>
    <p:sldId id="342" r:id="rId33"/>
    <p:sldId id="338" r:id="rId34"/>
    <p:sldId id="339" r:id="rId35"/>
    <p:sldId id="358" r:id="rId36"/>
    <p:sldId id="389" r:id="rId37"/>
    <p:sldId id="388" r:id="rId38"/>
    <p:sldId id="396" r:id="rId39"/>
  </p:sldIdLst>
  <p:sldSz cx="12192000" cy="6858000"/>
  <p:notesSz cx="6858000" cy="9144000"/>
  <p:defaultTextStyle>
    <a:defPPr rtl="0">
      <a:defRPr lang="sr-Cyrl-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2E06A61-4F2F-11F3-F8D1-EBFEB5E155C0}" v="4" dt="2024-01-26T09:39:24.77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63"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62"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r. Girán János" userId="S::gijaaa.b.jpte@tr.pte.hu::9954c96b-4763-45a4-9945-241d7a505e54" providerId="AD" clId="Web-{82E06A61-4F2F-11F3-F8D1-EBFEB5E155C0}"/>
    <pc:docChg chg="modSld">
      <pc:chgData name="Dr. Girán János" userId="S::gijaaa.b.jpte@tr.pte.hu::9954c96b-4763-45a4-9945-241d7a505e54" providerId="AD" clId="Web-{82E06A61-4F2F-11F3-F8D1-EBFEB5E155C0}" dt="2024-01-26T09:39:24.778" v="3" actId="14100"/>
      <pc:docMkLst>
        <pc:docMk/>
      </pc:docMkLst>
      <pc:sldChg chg="modSp">
        <pc:chgData name="Dr. Girán János" userId="S::gijaaa.b.jpte@tr.pte.hu::9954c96b-4763-45a4-9945-241d7a505e54" providerId="AD" clId="Web-{82E06A61-4F2F-11F3-F8D1-EBFEB5E155C0}" dt="2024-01-26T09:39:24.778" v="3" actId="14100"/>
        <pc:sldMkLst>
          <pc:docMk/>
          <pc:sldMk cId="2685114759" sldId="267"/>
        </pc:sldMkLst>
        <pc:picChg chg="mod">
          <ac:chgData name="Dr. Girán János" userId="S::gijaaa.b.jpte@tr.pte.hu::9954c96b-4763-45a4-9945-241d7a505e54" providerId="AD" clId="Web-{82E06A61-4F2F-11F3-F8D1-EBFEB5E155C0}" dt="2024-01-26T09:39:24.778" v="3" actId="14100"/>
          <ac:picMkLst>
            <pc:docMk/>
            <pc:sldMk cId="2685114759" sldId="267"/>
            <ac:picMk id="2" creationId="{00000000-0000-0000-0000-000000000000}"/>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A1DF21C1-DD00-614B-B307-FE7AD4AE4E1D}">
      <dgm:prSet custT="1"/>
      <dgm:spPr/>
      <dgm:t>
        <a:bodyPr rtlCol="0"/>
        <a:lstStyle/>
        <a:p>
          <a:pPr rtl="0"/>
          <a:r>
            <a:rPr lang="en-US" sz="3600" dirty="0" err="1" smtClean="0"/>
            <a:t>Unos</a:t>
          </a:r>
          <a:endParaRPr lang="en-US" sz="3600" dirty="0" smtClean="0"/>
        </a:p>
      </dgm:t>
    </dgm:pt>
    <dgm:pt modelId="{8579197C-2846-0E48-9D5B-48F58943B2FE}" type="parTrans" cxnId="{597977AE-15A9-B74F-87B7-279B5D736BC0}">
      <dgm:prSet/>
      <dgm:spPr/>
      <dgm:t>
        <a:bodyPr rtlCol="0"/>
        <a:lstStyle/>
        <a:p>
          <a:pPr rtl="0"/>
          <a:endParaRPr lang="en-US"/>
        </a:p>
      </dgm:t>
    </dgm:pt>
    <dgm:pt modelId="{EA3438A9-566B-5840-8ABA-26F3B795E8D8}" type="sibTrans" cxnId="{597977AE-15A9-B74F-87B7-279B5D736BC0}">
      <dgm:prSet/>
      <dgm:spPr/>
      <dgm:t>
        <a:bodyPr rtlCol="0"/>
        <a:lstStyle/>
        <a:p>
          <a:pPr rtl="0"/>
          <a:endParaRPr lang="en-US"/>
        </a:p>
      </dgm:t>
    </dgm:pt>
    <dgm:pt modelId="{9322A15F-132E-AC40-BEC4-12EF11A50002}">
      <dgm:prSet custT="1"/>
      <dgm:spPr/>
      <dgm:t>
        <a:bodyPr rtlCol="0"/>
        <a:lstStyle/>
        <a:p>
          <a:pPr rtl="0">
            <a:lnSpc>
              <a:spcPct val="110000"/>
            </a:lnSpc>
          </a:pPr>
          <a:r>
            <a:rPr lang="en-US" sz="2400" dirty="0" err="1" smtClean="0"/>
            <a:t>Toplota</a:t>
          </a:r>
          <a:r>
            <a:rPr lang="en-US" sz="2400" dirty="0" smtClean="0"/>
            <a:t> </a:t>
          </a:r>
          <a:r>
            <a:rPr lang="en-US" sz="2400" dirty="0" err="1" smtClean="0"/>
            <a:t>putuje</a:t>
          </a:r>
          <a:r>
            <a:rPr lang="en-US" sz="2400" dirty="0" smtClean="0"/>
            <a:t> </a:t>
          </a:r>
          <a:r>
            <a:rPr lang="en-US" sz="2400" dirty="0" err="1" smtClean="0"/>
            <a:t>duž</a:t>
          </a:r>
          <a:r>
            <a:rPr lang="en-US" sz="2400" dirty="0" smtClean="0"/>
            <a:t> A delta (</a:t>
          </a:r>
          <a:r>
            <a:rPr lang="en-US" sz="2400" dirty="0" err="1" smtClean="0"/>
            <a:t>hladnih</a:t>
          </a:r>
          <a:r>
            <a:rPr lang="en-US" sz="2400" dirty="0" smtClean="0"/>
            <a:t>) </a:t>
          </a:r>
          <a:r>
            <a:rPr lang="en-US" sz="2400" dirty="0" err="1" smtClean="0"/>
            <a:t>i</a:t>
          </a:r>
          <a:r>
            <a:rPr lang="en-US" sz="2400" dirty="0" smtClean="0"/>
            <a:t> C (</a:t>
          </a:r>
          <a:r>
            <a:rPr lang="en-US" sz="2400" dirty="0" err="1" smtClean="0"/>
            <a:t>toplih</a:t>
          </a:r>
          <a:r>
            <a:rPr lang="en-US" sz="2400" dirty="0" smtClean="0"/>
            <a:t>) </a:t>
          </a:r>
          <a:r>
            <a:rPr lang="en-US" sz="2400" dirty="0" err="1" smtClean="0"/>
            <a:t>vlakana</a:t>
          </a:r>
          <a:r>
            <a:rPr lang="en-US" sz="2400" dirty="0" smtClean="0"/>
            <a:t> </a:t>
          </a:r>
          <a:r>
            <a:rPr lang="en-US" sz="2400" dirty="0" err="1" smtClean="0"/>
            <a:t>preko</a:t>
          </a:r>
          <a:r>
            <a:rPr lang="en-US" sz="2400" dirty="0" smtClean="0"/>
            <a:t> </a:t>
          </a:r>
          <a:r>
            <a:rPr lang="en-US" sz="2400" dirty="0" err="1" smtClean="0"/>
            <a:t>spinotalamičnog</a:t>
          </a:r>
          <a:r>
            <a:rPr lang="en-US" sz="2400" dirty="0" smtClean="0"/>
            <a:t> </a:t>
          </a:r>
          <a:r>
            <a:rPr lang="en-US" sz="2400" dirty="0" err="1" smtClean="0"/>
            <a:t>trakta</a:t>
          </a:r>
          <a:r>
            <a:rPr lang="en-US" sz="2400" dirty="0" smtClean="0"/>
            <a:t> u </a:t>
          </a:r>
          <a:r>
            <a:rPr lang="en-US" sz="2400" dirty="0" err="1" smtClean="0"/>
            <a:t>prednjem</a:t>
          </a:r>
          <a:r>
            <a:rPr lang="en-US" sz="2400" dirty="0" smtClean="0"/>
            <a:t> </a:t>
          </a:r>
          <a:r>
            <a:rPr lang="en-US" sz="2400" dirty="0" err="1" smtClean="0"/>
            <a:t>delu</a:t>
          </a:r>
          <a:r>
            <a:rPr lang="en-US" sz="2400" dirty="0" smtClean="0"/>
            <a:t> </a:t>
          </a:r>
          <a:r>
            <a:rPr lang="en-US" sz="2400" dirty="0" err="1" smtClean="0"/>
            <a:t>kičmene</a:t>
          </a:r>
          <a:r>
            <a:rPr lang="en-US" sz="2400" dirty="0" smtClean="0"/>
            <a:t> </a:t>
          </a:r>
          <a:r>
            <a:rPr lang="en-US" sz="2400" dirty="0" err="1" smtClean="0"/>
            <a:t>moždine</a:t>
          </a:r>
          <a:r>
            <a:rPr lang="en-US" sz="2400" dirty="0" smtClean="0"/>
            <a:t>.</a:t>
          </a:r>
          <a:endParaRPr lang="en-US" sz="2400" baseline="30000" dirty="0"/>
        </a:p>
      </dgm:t>
    </dgm:pt>
    <dgm:pt modelId="{AC67FEE8-A967-D74A-94BA-88E8636120C7}" type="sibTrans" cxnId="{33866570-9370-434F-A00E-D6C02BD69EA6}">
      <dgm:prSet/>
      <dgm:spPr/>
      <dgm:t>
        <a:bodyPr rtlCol="0"/>
        <a:lstStyle/>
        <a:p>
          <a:pPr rtl="0"/>
          <a:endParaRPr lang="en-US"/>
        </a:p>
      </dgm:t>
    </dgm:pt>
    <dgm:pt modelId="{C3981101-EDD1-FB47-88B3-DDAE5E45E02C}" type="parTrans" cxnId="{33866570-9370-434F-A00E-D6C02BD69EA6}">
      <dgm:prSet/>
      <dgm:spPr/>
      <dgm:t>
        <a:bodyPr rtlCol="0"/>
        <a:lstStyle/>
        <a:p>
          <a:pPr rtl="0"/>
          <a:endParaRPr lang="en-US"/>
        </a:p>
      </dgm:t>
    </dgm:pt>
    <dgm:pt modelId="{B0C8BA0E-8C7A-4225-9691-121D767B6957}">
      <dgm:prSet custT="1"/>
      <dgm:spPr/>
      <dgm:t>
        <a:bodyPr/>
        <a:lstStyle/>
        <a:p>
          <a:pPr>
            <a:lnSpc>
              <a:spcPct val="90000"/>
            </a:lnSpc>
          </a:pPr>
          <a:endParaRPr lang="en-US" sz="3000" dirty="0" smtClean="0"/>
        </a:p>
      </dgm:t>
    </dgm:pt>
    <dgm:pt modelId="{8D5F8008-A7C2-4BA9-A9A7-1420254023F5}" type="parTrans" cxnId="{10616C50-ACFA-4860-8B81-1401AD0E2CA4}">
      <dgm:prSet/>
      <dgm:spPr/>
      <dgm:t>
        <a:bodyPr/>
        <a:lstStyle/>
        <a:p>
          <a:endParaRPr lang="en-US"/>
        </a:p>
      </dgm:t>
    </dgm:pt>
    <dgm:pt modelId="{91D39EBE-68B2-476E-9F8F-9FA54864BAA0}" type="sibTrans" cxnId="{10616C50-ACFA-4860-8B81-1401AD0E2CA4}">
      <dgm:prSet/>
      <dgm:spPr/>
      <dgm:t>
        <a:bodyPr/>
        <a:lstStyle/>
        <a:p>
          <a:endParaRPr lang="en-US"/>
        </a:p>
      </dgm:t>
    </dgm:pt>
    <dgm:pt modelId="{D3435E0F-345D-472C-B4CE-7D610B4A9882}">
      <dgm:prSet custT="1"/>
      <dgm:spPr/>
      <dgm:t>
        <a:bodyPr/>
        <a:lstStyle/>
        <a:p>
          <a:pPr>
            <a:lnSpc>
              <a:spcPct val="110000"/>
            </a:lnSpc>
          </a:pPr>
          <a:r>
            <a:rPr lang="en-US" sz="2400" dirty="0" smtClean="0"/>
            <a:t>Toplota prolazi preko kože, dubljih tkiva, hipotalamusa i drugih delova mozga i kičme</a:t>
          </a:r>
        </a:p>
      </dgm:t>
    </dgm:pt>
    <dgm:pt modelId="{42D91A21-D605-471E-B112-9845A1DC3614}" type="parTrans" cxnId="{2A193178-13FC-4A50-9341-8C8E6232E55D}">
      <dgm:prSet/>
      <dgm:spPr/>
      <dgm:t>
        <a:bodyPr/>
        <a:lstStyle/>
        <a:p>
          <a:endParaRPr lang="en-US"/>
        </a:p>
      </dgm:t>
    </dgm:pt>
    <dgm:pt modelId="{BC263FE8-0CF6-4493-B751-DC5D62B3CCB5}" type="sibTrans" cxnId="{2A193178-13FC-4A50-9341-8C8E6232E55D}">
      <dgm:prSet/>
      <dgm:spPr/>
      <dgm:t>
        <a:bodyPr/>
        <a:lstStyle/>
        <a:p>
          <a:endParaRPr lang="en-US"/>
        </a:p>
      </dgm:t>
    </dgm:pt>
    <dgm:pt modelId="{38B76736-2482-4A12-8694-B83275A5D659}">
      <dgm:prSet custT="1"/>
      <dgm:spPr/>
      <dgm:t>
        <a:bodyPr/>
        <a:lstStyle/>
        <a:p>
          <a:pPr>
            <a:lnSpc>
              <a:spcPct val="90000"/>
            </a:lnSpc>
          </a:pPr>
          <a:endParaRPr lang="en-US" sz="3000" dirty="0" smtClean="0"/>
        </a:p>
      </dgm:t>
    </dgm:pt>
    <dgm:pt modelId="{50103200-795C-4929-BF22-0394E3CA0914}" type="parTrans" cxnId="{D0F4D0E3-72DC-44A6-8B16-76CB847AA692}">
      <dgm:prSet/>
      <dgm:spPr/>
      <dgm:t>
        <a:bodyPr/>
        <a:lstStyle/>
        <a:p>
          <a:endParaRPr lang="en-US"/>
        </a:p>
      </dgm:t>
    </dgm:pt>
    <dgm:pt modelId="{E21379A0-EB11-4E42-AF7F-DAA67ECF167E}" type="sibTrans" cxnId="{D0F4D0E3-72DC-44A6-8B16-76CB847AA692}">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en-US"/>
        </a:p>
      </dgm:t>
    </dgm:pt>
    <dgm:pt modelId="{1421AA79-51D1-F142-A246-DCCBEC0660D2}" type="pres">
      <dgm:prSet presAssocID="{A1DF21C1-DD00-614B-B307-FE7AD4AE4E1D}" presName="parentText1" presStyleLbl="node1" presStyleIdx="0" presStyleCnt="1" custLinFactNeighborX="-117" custLinFactNeighborY="-34709">
        <dgm:presLayoutVars>
          <dgm:chMax/>
          <dgm:chPref val="3"/>
          <dgm:bulletEnabled val="1"/>
        </dgm:presLayoutVars>
      </dgm:prSet>
      <dgm:spPr/>
      <dgm:t>
        <a:bodyPr/>
        <a:lstStyle/>
        <a:p>
          <a:endParaRPr lang="en-US"/>
        </a:p>
      </dgm:t>
    </dgm:pt>
    <dgm:pt modelId="{ECEBC85E-26BF-7540-BE1E-E39A37F6D80E}" type="pres">
      <dgm:prSet presAssocID="{A1DF21C1-DD00-614B-B307-FE7AD4AE4E1D}" presName="childText1" presStyleLbl="solidAlignAcc1" presStyleIdx="0" presStyleCnt="1" custScaleX="100506" custScaleY="129460" custLinFactNeighborX="-249" custLinFactNeighborY="12940">
        <dgm:presLayoutVars>
          <dgm:chMax val="0"/>
          <dgm:chPref val="0"/>
          <dgm:bulletEnabled val="1"/>
        </dgm:presLayoutVars>
      </dgm:prSet>
      <dgm:spPr/>
      <dgm:t>
        <a:bodyPr/>
        <a:lstStyle/>
        <a:p>
          <a:endParaRPr lang="en-US"/>
        </a:p>
      </dgm:t>
    </dgm:pt>
  </dgm:ptLst>
  <dgm:cxnLst>
    <dgm:cxn modelId="{A90FD785-D7E9-F547-9304-58FE18C44C9B}" type="presOf" srcId="{A1DF21C1-DD00-614B-B307-FE7AD4AE4E1D}" destId="{1421AA79-51D1-F142-A246-DCCBEC0660D2}" srcOrd="0" destOrd="0" presId="urn:microsoft.com/office/officeart/2009/3/layout/IncreasingArrowsProcess"/>
    <dgm:cxn modelId="{33866570-9370-434F-A00E-D6C02BD69EA6}" srcId="{A1DF21C1-DD00-614B-B307-FE7AD4AE4E1D}" destId="{9322A15F-132E-AC40-BEC4-12EF11A50002}" srcOrd="0" destOrd="0" parTransId="{C3981101-EDD1-FB47-88B3-DDAE5E45E02C}" sibTransId="{AC67FEE8-A967-D74A-94BA-88E8636120C7}"/>
    <dgm:cxn modelId="{597977AE-15A9-B74F-87B7-279B5D736BC0}" srcId="{84AC81AD-DA70-F34E-883C-14A5D408CCA6}" destId="{A1DF21C1-DD00-614B-B307-FE7AD4AE4E1D}" srcOrd="0" destOrd="0" parTransId="{8579197C-2846-0E48-9D5B-48F58943B2FE}" sibTransId="{EA3438A9-566B-5840-8ABA-26F3B795E8D8}"/>
    <dgm:cxn modelId="{2A193178-13FC-4A50-9341-8C8E6232E55D}" srcId="{A1DF21C1-DD00-614B-B307-FE7AD4AE4E1D}" destId="{D3435E0F-345D-472C-B4CE-7D610B4A9882}" srcOrd="2" destOrd="0" parTransId="{42D91A21-D605-471E-B112-9845A1DC3614}" sibTransId="{BC263FE8-0CF6-4493-B751-DC5D62B3CCB5}"/>
    <dgm:cxn modelId="{319544C8-09D4-4895-B653-A01997702032}" type="presOf" srcId="{B0C8BA0E-8C7A-4225-9691-121D767B6957}" destId="{ECEBC85E-26BF-7540-BE1E-E39A37F6D80E}" srcOrd="0" destOrd="1" presId="urn:microsoft.com/office/officeart/2009/3/layout/IncreasingArrowsProcess"/>
    <dgm:cxn modelId="{0836D454-2405-42DF-9CF5-1722E86443FF}" type="presOf" srcId="{38B76736-2482-4A12-8694-B83275A5D659}" destId="{ECEBC85E-26BF-7540-BE1E-E39A37F6D80E}" srcOrd="0" destOrd="3" presId="urn:microsoft.com/office/officeart/2009/3/layout/IncreasingArrowsProcess"/>
    <dgm:cxn modelId="{3CEE8AFF-89FB-4036-96C2-2203B183F3C4}" type="presOf" srcId="{D3435E0F-345D-472C-B4CE-7D610B4A9882}" destId="{ECEBC85E-26BF-7540-BE1E-E39A37F6D80E}" srcOrd="0" destOrd="2" presId="urn:microsoft.com/office/officeart/2009/3/layout/IncreasingArrowsProcess"/>
    <dgm:cxn modelId="{3B9CF90A-391E-254A-AD55-6B6AFF9B6B2A}" type="presOf" srcId="{84AC81AD-DA70-F34E-883C-14A5D408CCA6}" destId="{24E54447-5E7D-9644-BE3A-241D8B8BE4AA}" srcOrd="0" destOrd="0" presId="urn:microsoft.com/office/officeart/2009/3/layout/IncreasingArrowsProcess"/>
    <dgm:cxn modelId="{64597B06-A32F-A545-B02A-6B1CA245073D}" type="presOf" srcId="{9322A15F-132E-AC40-BEC4-12EF11A50002}" destId="{ECEBC85E-26BF-7540-BE1E-E39A37F6D80E}" srcOrd="0" destOrd="0" presId="urn:microsoft.com/office/officeart/2009/3/layout/IncreasingArrowsProcess"/>
    <dgm:cxn modelId="{D0F4D0E3-72DC-44A6-8B16-76CB847AA692}" srcId="{A1DF21C1-DD00-614B-B307-FE7AD4AE4E1D}" destId="{38B76736-2482-4A12-8694-B83275A5D659}" srcOrd="3" destOrd="0" parTransId="{50103200-795C-4929-BF22-0394E3CA0914}" sibTransId="{E21379A0-EB11-4E42-AF7F-DAA67ECF167E}"/>
    <dgm:cxn modelId="{10616C50-ACFA-4860-8B81-1401AD0E2CA4}" srcId="{A1DF21C1-DD00-614B-B307-FE7AD4AE4E1D}" destId="{B0C8BA0E-8C7A-4225-9691-121D767B6957}" srcOrd="1" destOrd="0" parTransId="{8D5F8008-A7C2-4BA9-A9A7-1420254023F5}" sibTransId="{91D39EBE-68B2-476E-9F8F-9FA54864BAA0}"/>
    <dgm:cxn modelId="{8EC1694B-4636-AA4A-9E2C-CE2CB2AC72F6}" type="presParOf" srcId="{24E54447-5E7D-9644-BE3A-241D8B8BE4AA}" destId="{1421AA79-51D1-F142-A246-DCCBEC0660D2}" srcOrd="0" destOrd="0" presId="urn:microsoft.com/office/officeart/2009/3/layout/IncreasingArrowsProcess"/>
    <dgm:cxn modelId="{7DCCD594-D39A-2E4E-B6C2-56B5D5211775}" type="presParOf" srcId="{24E54447-5E7D-9644-BE3A-241D8B8BE4AA}" destId="{ECEBC85E-26BF-7540-BE1E-E39A37F6D80E}"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15056D60-5422-C043-81CE-81F1977F8D99}">
      <dgm:prSet custT="1"/>
      <dgm:spPr/>
      <dgm:t>
        <a:bodyPr rtlCol="0"/>
        <a:lstStyle/>
        <a:p>
          <a:pPr algn="just" rtl="0">
            <a:lnSpc>
              <a:spcPct val="110000"/>
            </a:lnSpc>
            <a:spcAft>
              <a:spcPts val="1500"/>
            </a:spcAft>
            <a:buFont typeface="Arial" panose="020B0604020202020204" pitchFamily="34" charset="0"/>
            <a:buNone/>
          </a:pPr>
          <a:r>
            <a:rPr lang="en-US" sz="2200" dirty="0" err="1" smtClean="0"/>
            <a:t>Centralna</a:t>
          </a:r>
          <a:r>
            <a:rPr lang="en-US" sz="2200" dirty="0" smtClean="0"/>
            <a:t> </a:t>
          </a:r>
          <a:r>
            <a:rPr lang="en-US" sz="2200" dirty="0" err="1" smtClean="0"/>
            <a:t>regulacija</a:t>
          </a:r>
          <a:r>
            <a:rPr lang="en-US" sz="2200" dirty="0" smtClean="0"/>
            <a:t> </a:t>
          </a:r>
          <a:r>
            <a:rPr lang="en-US" sz="2200" dirty="0" err="1" smtClean="0"/>
            <a:t>počinje</a:t>
          </a:r>
          <a:r>
            <a:rPr lang="en-US" sz="2200" dirty="0" smtClean="0"/>
            <a:t> </a:t>
          </a:r>
          <a:r>
            <a:rPr lang="en-US" sz="2200" dirty="0" err="1" smtClean="0"/>
            <a:t>prethodnom</a:t>
          </a:r>
          <a:r>
            <a:rPr lang="en-US" sz="2200" dirty="0" smtClean="0"/>
            <a:t> </a:t>
          </a:r>
          <a:r>
            <a:rPr lang="en-US" sz="2200" dirty="0" err="1" smtClean="0"/>
            <a:t>obradom</a:t>
          </a:r>
          <a:r>
            <a:rPr lang="en-US" sz="2200" dirty="0" smtClean="0"/>
            <a:t> u </a:t>
          </a:r>
          <a:r>
            <a:rPr lang="en-US" sz="2200" dirty="0" err="1" smtClean="0"/>
            <a:t>kičmenoj</a:t>
          </a:r>
          <a:r>
            <a:rPr lang="en-US" sz="2200" dirty="0" smtClean="0"/>
            <a:t> </a:t>
          </a:r>
          <a:r>
            <a:rPr lang="en-US" sz="2200" dirty="0" err="1" smtClean="0"/>
            <a:t>moždini</a:t>
          </a:r>
          <a:r>
            <a:rPr lang="en-US" sz="2200" dirty="0" smtClean="0"/>
            <a:t> </a:t>
          </a:r>
          <a:r>
            <a:rPr lang="en-US" sz="2200" dirty="0" err="1" smtClean="0"/>
            <a:t>i</a:t>
          </a:r>
          <a:r>
            <a:rPr lang="en-US" sz="2200" dirty="0" smtClean="0"/>
            <a:t> </a:t>
          </a:r>
          <a:r>
            <a:rPr lang="en-US" sz="2200" dirty="0" err="1" smtClean="0"/>
            <a:t>moždanom</a:t>
          </a:r>
          <a:r>
            <a:rPr lang="en-US" sz="2200" dirty="0" smtClean="0"/>
            <a:t> </a:t>
          </a:r>
          <a:r>
            <a:rPr lang="en-US" sz="2200" dirty="0" err="1" smtClean="0"/>
            <a:t>stablu</a:t>
          </a:r>
          <a:r>
            <a:rPr lang="en-US" sz="2200" dirty="0" smtClean="0"/>
            <a:t>. </a:t>
          </a:r>
          <a:r>
            <a:rPr lang="en-US" sz="2200" dirty="0" err="1" smtClean="0"/>
            <a:t>Ulaz</a:t>
          </a:r>
          <a:r>
            <a:rPr lang="en-US" sz="2200" dirty="0" smtClean="0"/>
            <a:t> </a:t>
          </a:r>
          <a:r>
            <a:rPr lang="en-US" sz="2200" dirty="0" err="1" smtClean="0"/>
            <a:t>toplote</a:t>
          </a:r>
          <a:r>
            <a:rPr lang="en-US" sz="2200" dirty="0" smtClean="0"/>
            <a:t> je </a:t>
          </a:r>
          <a:r>
            <a:rPr lang="en-US" sz="2200" dirty="0" err="1" smtClean="0"/>
            <a:t>modulisan</a:t>
          </a:r>
          <a:r>
            <a:rPr lang="en-US" sz="2200" dirty="0" smtClean="0"/>
            <a:t> </a:t>
          </a:r>
          <a:r>
            <a:rPr lang="en-US" sz="2200" dirty="0" err="1" smtClean="0"/>
            <a:t>brojnim</a:t>
          </a:r>
          <a:r>
            <a:rPr lang="en-US" sz="2200" dirty="0" smtClean="0"/>
            <a:t> </a:t>
          </a:r>
          <a:r>
            <a:rPr lang="en-US" sz="2200" dirty="0" err="1" smtClean="0"/>
            <a:t>neurotransmiterima</a:t>
          </a:r>
          <a:r>
            <a:rPr lang="en-US" sz="2200" dirty="0" smtClean="0"/>
            <a:t>.</a:t>
          </a:r>
          <a:endParaRPr lang="sr" sz="2200" dirty="0"/>
        </a:p>
      </dgm:t>
    </dgm:pt>
    <dgm:pt modelId="{1B2FAA4A-364D-ED46-9092-129131C080ED}" type="parTrans" cxnId="{AFCAFA91-ED73-F24A-928F-E440218AFD86}">
      <dgm:prSet/>
      <dgm:spPr/>
      <dgm:t>
        <a:bodyPr rtlCol="0"/>
        <a:lstStyle/>
        <a:p>
          <a:pPr rtl="0"/>
          <a:endParaRPr lang="en-US"/>
        </a:p>
      </dgm:t>
    </dgm:pt>
    <dgm:pt modelId="{67C9C04F-3B8E-5D41-9044-22EB60D55148}" type="sibTrans" cxnId="{AFCAFA91-ED73-F24A-928F-E440218AFD86}">
      <dgm:prSet/>
      <dgm:spPr/>
      <dgm:t>
        <a:bodyPr rtlCol="0"/>
        <a:lstStyle/>
        <a:p>
          <a:pPr rtl="0"/>
          <a:endParaRPr lang="en-US"/>
        </a:p>
      </dgm:t>
    </dgm:pt>
    <dgm:pt modelId="{16AB3D1C-9B6B-1641-8D2D-C082E787714F}">
      <dgm:prSet custT="1"/>
      <dgm:spPr/>
      <dgm:t>
        <a:bodyPr rtlCol="0"/>
        <a:lstStyle/>
        <a:p>
          <a:pPr rtl="0"/>
          <a:r>
            <a:rPr lang="en-US" sz="3600" dirty="0" err="1" smtClean="0"/>
            <a:t>Centralna</a:t>
          </a:r>
          <a:r>
            <a:rPr lang="en-US" sz="3600" dirty="0" smtClean="0"/>
            <a:t> </a:t>
          </a:r>
          <a:r>
            <a:rPr lang="en-US" sz="3600" dirty="0" err="1" smtClean="0"/>
            <a:t>regulacija</a:t>
          </a:r>
          <a:endParaRPr lang="en-US" sz="3600" dirty="0" smtClean="0"/>
        </a:p>
      </dgm:t>
    </dgm:pt>
    <dgm:pt modelId="{CA42DA58-0B9E-D246-9DF2-3BDCFBD19043}" type="sibTrans" cxnId="{C526F7B9-B79C-8E40-AD8A-403AB0792E18}">
      <dgm:prSet/>
      <dgm:spPr/>
      <dgm:t>
        <a:bodyPr rtlCol="0"/>
        <a:lstStyle/>
        <a:p>
          <a:pPr rtl="0"/>
          <a:endParaRPr lang="en-US"/>
        </a:p>
      </dgm:t>
    </dgm:pt>
    <dgm:pt modelId="{99F677D0-2935-CE48-9E9F-5040A7104BEA}" type="parTrans" cxnId="{C526F7B9-B79C-8E40-AD8A-403AB0792E18}">
      <dgm:prSet/>
      <dgm:spPr/>
      <dgm:t>
        <a:bodyPr rtlCol="0"/>
        <a:lstStyle/>
        <a:p>
          <a:pPr rtl="0"/>
          <a:endParaRPr lang="en-US"/>
        </a:p>
      </dgm:t>
    </dgm:pt>
    <dgm:pt modelId="{9E1CBF25-B93C-44F4-96D1-44F915CEF73E}">
      <dgm:prSet custT="1"/>
      <dgm:spPr/>
      <dgm:t>
        <a:bodyPr/>
        <a:lstStyle/>
        <a:p>
          <a:pPr algn="l">
            <a:lnSpc>
              <a:spcPct val="110000"/>
            </a:lnSpc>
            <a:spcAft>
              <a:spcPts val="1500"/>
            </a:spcAft>
          </a:pPr>
          <a:r>
            <a:rPr lang="en-US" sz="2200" dirty="0"/>
            <a:t>Hipotalamus je integrator informacija o temperaturi. On upoređuje ulaze sa graničnim temperaturama da bi odredio svaki termoregulacioni odgovor.</a:t>
          </a:r>
        </a:p>
      </dgm:t>
    </dgm:pt>
    <dgm:pt modelId="{156EA796-AC77-46E8-B649-DD9CB5623799}" type="parTrans" cxnId="{C438D0AE-8C95-4025-8AA8-A3479086152C}">
      <dgm:prSet/>
      <dgm:spPr/>
      <dgm:t>
        <a:bodyPr/>
        <a:lstStyle/>
        <a:p>
          <a:endParaRPr lang="en-US"/>
        </a:p>
      </dgm:t>
    </dgm:pt>
    <dgm:pt modelId="{52608558-B29C-47F8-BB63-2C8309A5C2CF}" type="sibTrans" cxnId="{C438D0AE-8C95-4025-8AA8-A3479086152C}">
      <dgm:prSet/>
      <dgm:spPr/>
      <dgm:t>
        <a:bodyPr/>
        <a:lstStyle/>
        <a:p>
          <a:endParaRPr lang="en-US"/>
        </a:p>
      </dgm:t>
    </dgm:pt>
    <dgm:pt modelId="{F81B1F52-DF83-49BB-8B6E-D6FEBB89F375}">
      <dgm:prSet custT="1"/>
      <dgm:spPr/>
      <dgm:t>
        <a:bodyPr/>
        <a:lstStyle/>
        <a:p>
          <a:pPr algn="l">
            <a:lnSpc>
              <a:spcPct val="110000"/>
            </a:lnSpc>
            <a:spcAft>
              <a:spcPts val="1500"/>
            </a:spcAft>
          </a:pPr>
          <a:r>
            <a:rPr lang="en-US" sz="2200" dirty="0"/>
            <a:t>Dorsomedijalno jezgro, periakvaduktalna siva materija srednjeg mozga i nucleus raphe pallidus u meduli takođe igraju važnu ulogu.</a:t>
          </a:r>
        </a:p>
      </dgm:t>
    </dgm:pt>
    <dgm:pt modelId="{2CDF3225-A838-42EC-831D-3FD20C142343}" type="parTrans" cxnId="{91A765F6-FAF5-4D4A-B8D1-E2D8D54BB333}">
      <dgm:prSet/>
      <dgm:spPr/>
      <dgm:t>
        <a:bodyPr/>
        <a:lstStyle/>
        <a:p>
          <a:endParaRPr lang="en-US"/>
        </a:p>
      </dgm:t>
    </dgm:pt>
    <dgm:pt modelId="{92F69AAB-2882-40C7-8A8F-DFFC3CFFB081}" type="sibTrans" cxnId="{91A765F6-FAF5-4D4A-B8D1-E2D8D54BB333}">
      <dgm:prSet/>
      <dgm:spPr/>
      <dgm:t>
        <a:bodyPr/>
        <a:lstStyle/>
        <a:p>
          <a:endParaRPr lang="en-US"/>
        </a:p>
      </dgm:t>
    </dgm:pt>
    <dgm:pt modelId="{931275F2-29B3-4A33-93B8-3FF367CF791D}">
      <dgm:prSet custT="1"/>
      <dgm:spPr/>
      <dgm:t>
        <a:bodyPr/>
        <a:lstStyle/>
        <a:p>
          <a:pPr algn="l">
            <a:lnSpc>
              <a:spcPct val="90000"/>
            </a:lnSpc>
            <a:spcAft>
              <a:spcPct val="35000"/>
            </a:spcAft>
          </a:pPr>
          <a:endParaRPr lang="en-US" sz="2400" dirty="0"/>
        </a:p>
      </dgm:t>
    </dgm:pt>
    <dgm:pt modelId="{D44E0DC6-BCC3-46BF-8A90-1E4BA18EF38E}" type="parTrans" cxnId="{E5D797B4-75CF-44BA-ADCC-154C43D068AE}">
      <dgm:prSet/>
      <dgm:spPr/>
      <dgm:t>
        <a:bodyPr/>
        <a:lstStyle/>
        <a:p>
          <a:endParaRPr lang="en-US"/>
        </a:p>
      </dgm:t>
    </dgm:pt>
    <dgm:pt modelId="{F6529B43-0DAF-4305-8530-584A8ED0999D}" type="sibTrans" cxnId="{E5D797B4-75CF-44BA-ADCC-154C43D068AE}">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en-US"/>
        </a:p>
      </dgm:t>
    </dgm:pt>
    <dgm:pt modelId="{86A17842-35C7-4645-84AD-AE1A295ED452}" type="pres">
      <dgm:prSet presAssocID="{16AB3D1C-9B6B-1641-8D2D-C082E787714F}" presName="parentText1" presStyleLbl="node1" presStyleIdx="0" presStyleCnt="1">
        <dgm:presLayoutVars>
          <dgm:chMax/>
          <dgm:chPref val="3"/>
          <dgm:bulletEnabled val="1"/>
        </dgm:presLayoutVars>
      </dgm:prSet>
      <dgm:spPr/>
      <dgm:t>
        <a:bodyPr/>
        <a:lstStyle/>
        <a:p>
          <a:endParaRPr lang="en-US"/>
        </a:p>
      </dgm:t>
    </dgm:pt>
    <dgm:pt modelId="{8AD84E31-6982-6948-B2BE-8DCFDBF16F0D}" type="pres">
      <dgm:prSet presAssocID="{16AB3D1C-9B6B-1641-8D2D-C082E787714F}" presName="childText1" presStyleLbl="solidAlignAcc1" presStyleIdx="0" presStyleCnt="1" custScaleX="99123" custScaleY="127107" custLinFactNeighborX="-118" custLinFactNeighborY="11517">
        <dgm:presLayoutVars>
          <dgm:chMax val="0"/>
          <dgm:chPref val="0"/>
          <dgm:bulletEnabled val="1"/>
        </dgm:presLayoutVars>
      </dgm:prSet>
      <dgm:spPr/>
      <dgm:t>
        <a:bodyPr/>
        <a:lstStyle/>
        <a:p>
          <a:endParaRPr lang="en-US"/>
        </a:p>
      </dgm:t>
    </dgm:pt>
  </dgm:ptLst>
  <dgm:cxnLst>
    <dgm:cxn modelId="{91A765F6-FAF5-4D4A-B8D1-E2D8D54BB333}" srcId="{16AB3D1C-9B6B-1641-8D2D-C082E787714F}" destId="{F81B1F52-DF83-49BB-8B6E-D6FEBB89F375}" srcOrd="2" destOrd="0" parTransId="{2CDF3225-A838-42EC-831D-3FD20C142343}" sibTransId="{92F69AAB-2882-40C7-8A8F-DFFC3CFFB081}"/>
    <dgm:cxn modelId="{8DB678AB-5DD0-474B-8544-31B7A412282E}" type="presOf" srcId="{16AB3D1C-9B6B-1641-8D2D-C082E787714F}" destId="{86A17842-35C7-4645-84AD-AE1A295ED452}" srcOrd="0" destOrd="0" presId="urn:microsoft.com/office/officeart/2009/3/layout/IncreasingArrowsProcess"/>
    <dgm:cxn modelId="{AFA1EB29-CFA9-41C6-9AD9-96E21D2E4BA4}" type="presOf" srcId="{9E1CBF25-B93C-44F4-96D1-44F915CEF73E}" destId="{8AD84E31-6982-6948-B2BE-8DCFDBF16F0D}" srcOrd="0" destOrd="1" presId="urn:microsoft.com/office/officeart/2009/3/layout/IncreasingArrowsProcess"/>
    <dgm:cxn modelId="{C526F7B9-B79C-8E40-AD8A-403AB0792E18}" srcId="{84AC81AD-DA70-F34E-883C-14A5D408CCA6}" destId="{16AB3D1C-9B6B-1641-8D2D-C082E787714F}" srcOrd="0" destOrd="0" parTransId="{99F677D0-2935-CE48-9E9F-5040A7104BEA}" sibTransId="{CA42DA58-0B9E-D246-9DF2-3BDCFBD19043}"/>
    <dgm:cxn modelId="{E5D797B4-75CF-44BA-ADCC-154C43D068AE}" srcId="{16AB3D1C-9B6B-1641-8D2D-C082E787714F}" destId="{931275F2-29B3-4A33-93B8-3FF367CF791D}" srcOrd="3" destOrd="0" parTransId="{D44E0DC6-BCC3-46BF-8A90-1E4BA18EF38E}" sibTransId="{F6529B43-0DAF-4305-8530-584A8ED0999D}"/>
    <dgm:cxn modelId="{C438D0AE-8C95-4025-8AA8-A3479086152C}" srcId="{16AB3D1C-9B6B-1641-8D2D-C082E787714F}" destId="{9E1CBF25-B93C-44F4-96D1-44F915CEF73E}" srcOrd="1" destOrd="0" parTransId="{156EA796-AC77-46E8-B649-DD9CB5623799}" sibTransId="{52608558-B29C-47F8-BB63-2C8309A5C2CF}"/>
    <dgm:cxn modelId="{8ED75B58-29B5-47F6-AEB8-32A046C58E50}" type="presOf" srcId="{931275F2-29B3-4A33-93B8-3FF367CF791D}" destId="{8AD84E31-6982-6948-B2BE-8DCFDBF16F0D}" srcOrd="0" destOrd="3" presId="urn:microsoft.com/office/officeart/2009/3/layout/IncreasingArrowsProcess"/>
    <dgm:cxn modelId="{AFCAFA91-ED73-F24A-928F-E440218AFD86}" srcId="{16AB3D1C-9B6B-1641-8D2D-C082E787714F}" destId="{15056D60-5422-C043-81CE-81F1977F8D99}" srcOrd="0" destOrd="0" parTransId="{1B2FAA4A-364D-ED46-9092-129131C080ED}" sibTransId="{67C9C04F-3B8E-5D41-9044-22EB60D55148}"/>
    <dgm:cxn modelId="{D28B7C2D-CA88-464D-903C-80AB71C0EDF5}" type="presOf" srcId="{15056D60-5422-C043-81CE-81F1977F8D99}" destId="{8AD84E31-6982-6948-B2BE-8DCFDBF16F0D}" srcOrd="0" destOrd="0" presId="urn:microsoft.com/office/officeart/2009/3/layout/IncreasingArrowsProcess"/>
    <dgm:cxn modelId="{CDBC2121-455B-3E40-867C-6C0E0A924AF2}" type="presOf" srcId="{84AC81AD-DA70-F34E-883C-14A5D408CCA6}" destId="{24E54447-5E7D-9644-BE3A-241D8B8BE4AA}" srcOrd="0" destOrd="0" presId="urn:microsoft.com/office/officeart/2009/3/layout/IncreasingArrowsProcess"/>
    <dgm:cxn modelId="{7AD5A050-AA93-4599-9A54-682DB05AC7B3}" type="presOf" srcId="{F81B1F52-DF83-49BB-8B6E-D6FEBB89F375}" destId="{8AD84E31-6982-6948-B2BE-8DCFDBF16F0D}" srcOrd="0" destOrd="2" presId="urn:microsoft.com/office/officeart/2009/3/layout/IncreasingArrowsProcess"/>
    <dgm:cxn modelId="{C7BE20F4-9F26-CC44-AF92-F8B000B5E5D9}" type="presParOf" srcId="{24E54447-5E7D-9644-BE3A-241D8B8BE4AA}" destId="{86A17842-35C7-4645-84AD-AE1A295ED452}" srcOrd="0" destOrd="0" presId="urn:microsoft.com/office/officeart/2009/3/layout/IncreasingArrowsProcess"/>
    <dgm:cxn modelId="{BB186335-0D27-C948-A06F-71513F500EFB}" type="presParOf" srcId="{24E54447-5E7D-9644-BE3A-241D8B8BE4AA}" destId="{8AD84E31-6982-6948-B2BE-8DCFDBF16F0D}"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AC81AD-DA70-F34E-883C-14A5D408CCA6}" type="doc">
      <dgm:prSet loTypeId="urn:microsoft.com/office/officeart/2009/3/layout/IncreasingArrowsProcess" loCatId="" qsTypeId="urn:microsoft.com/office/officeart/2005/8/quickstyle/simple4" qsCatId="simple" csTypeId="urn:microsoft.com/office/officeart/2005/8/colors/accent1_3" csCatId="accent1" phldr="1"/>
      <dgm:spPr/>
      <dgm:t>
        <a:bodyPr rtlCol="0"/>
        <a:lstStyle/>
        <a:p>
          <a:pPr rtl="0"/>
          <a:endParaRPr lang="en-US"/>
        </a:p>
      </dgm:t>
    </dgm:pt>
    <dgm:pt modelId="{5D479813-0F60-8341-940D-A342D5FF1912}">
      <dgm:prSet custT="1"/>
      <dgm:spPr/>
      <dgm:t>
        <a:bodyPr rtlCol="0"/>
        <a:lstStyle/>
        <a:p>
          <a:pPr rtl="0"/>
          <a:r>
            <a:rPr lang="en-US" sz="3600" dirty="0" err="1" smtClean="0"/>
            <a:t>Odgovori</a:t>
          </a:r>
          <a:endParaRPr lang="sr" sz="3600" dirty="0"/>
        </a:p>
      </dgm:t>
    </dgm:pt>
    <dgm:pt modelId="{AF5D3CD9-073A-2D4A-B895-7329C160CC88}" type="parTrans" cxnId="{73724AC9-E223-834B-92F4-F29575D5DB0F}">
      <dgm:prSet/>
      <dgm:spPr/>
      <dgm:t>
        <a:bodyPr rtlCol="0"/>
        <a:lstStyle/>
        <a:p>
          <a:pPr rtl="0"/>
          <a:endParaRPr lang="en-US"/>
        </a:p>
      </dgm:t>
    </dgm:pt>
    <dgm:pt modelId="{72121595-C893-324E-A095-7C1867B0B1CD}" type="sibTrans" cxnId="{73724AC9-E223-834B-92F4-F29575D5DB0F}">
      <dgm:prSet/>
      <dgm:spPr/>
      <dgm:t>
        <a:bodyPr rtlCol="0"/>
        <a:lstStyle/>
        <a:p>
          <a:pPr rtl="0"/>
          <a:endParaRPr lang="en-US"/>
        </a:p>
      </dgm:t>
    </dgm:pt>
    <dgm:pt modelId="{CBBA9D0C-24D1-B348-B95C-743D789C6E32}">
      <dgm:prSet custT="1"/>
      <dgm:spPr/>
      <dgm:t>
        <a:bodyPr rtlCol="0"/>
        <a:lstStyle/>
        <a:p>
          <a:pPr rtl="0">
            <a:lnSpc>
              <a:spcPct val="110000"/>
            </a:lnSpc>
            <a:spcAft>
              <a:spcPts val="1500"/>
            </a:spcAft>
          </a:pPr>
          <a:r>
            <a:rPr lang="pl-PL" sz="2200" dirty="0" smtClean="0"/>
            <a:t>Eferentne reakcije su i bihejvioralne i autonomne.</a:t>
          </a:r>
          <a:endParaRPr lang="sr" sz="2200" dirty="0"/>
        </a:p>
      </dgm:t>
    </dgm:pt>
    <dgm:pt modelId="{4C363D99-E5E2-4748-8CAA-C5C07C6FE686}" type="parTrans" cxnId="{08E997B8-4F87-9347-9CE6-33C0429093F5}">
      <dgm:prSet/>
      <dgm:spPr/>
      <dgm:t>
        <a:bodyPr rtlCol="0"/>
        <a:lstStyle/>
        <a:p>
          <a:pPr rtl="0"/>
          <a:endParaRPr lang="en-US"/>
        </a:p>
      </dgm:t>
    </dgm:pt>
    <dgm:pt modelId="{BA714160-9433-3847-9643-681C185F6654}" type="sibTrans" cxnId="{08E997B8-4F87-9347-9CE6-33C0429093F5}">
      <dgm:prSet/>
      <dgm:spPr/>
      <dgm:t>
        <a:bodyPr rtlCol="0"/>
        <a:lstStyle/>
        <a:p>
          <a:pPr rtl="0"/>
          <a:endParaRPr lang="en-US"/>
        </a:p>
      </dgm:t>
    </dgm:pt>
    <dgm:pt modelId="{E9267C26-03D8-41AC-8376-32B0B007CFBD}">
      <dgm:prSet custT="1"/>
      <dgm:spPr/>
      <dgm:t>
        <a:bodyPr/>
        <a:lstStyle/>
        <a:p>
          <a:pPr>
            <a:lnSpc>
              <a:spcPct val="110000"/>
            </a:lnSpc>
            <a:spcAft>
              <a:spcPts val="1500"/>
            </a:spcAft>
          </a:pPr>
          <a:r>
            <a:rPr lang="en-US" sz="2200" dirty="0" smtClean="0"/>
            <a:t>Reakcije u ponašanju su prvenstveno određene unosom temperature preko kože i uključuju stvari kao što su ulazak u zatvoren prostor kada je napolju hladno, </a:t>
          </a:r>
          <a:r>
            <a:rPr lang="en-US" sz="2200" dirty="0" err="1" smtClean="0"/>
            <a:t>oblačenje</a:t>
          </a:r>
          <a:r>
            <a:rPr lang="en-US" sz="2200" dirty="0" smtClean="0"/>
            <a:t> džempera i kretanje.</a:t>
          </a:r>
        </a:p>
      </dgm:t>
    </dgm:pt>
    <dgm:pt modelId="{2223C4CC-FE3B-447A-930F-FF17EC618334}" type="parTrans" cxnId="{12522339-8D0F-4C5C-8FEB-F12BA41D98BD}">
      <dgm:prSet/>
      <dgm:spPr/>
      <dgm:t>
        <a:bodyPr/>
        <a:lstStyle/>
        <a:p>
          <a:endParaRPr lang="en-US"/>
        </a:p>
      </dgm:t>
    </dgm:pt>
    <dgm:pt modelId="{DE4189E5-37F3-4FEE-9807-08B3B37EA1CA}" type="sibTrans" cxnId="{12522339-8D0F-4C5C-8FEB-F12BA41D98BD}">
      <dgm:prSet/>
      <dgm:spPr/>
      <dgm:t>
        <a:bodyPr/>
        <a:lstStyle/>
        <a:p>
          <a:endParaRPr lang="en-US"/>
        </a:p>
      </dgm:t>
    </dgm:pt>
    <dgm:pt modelId="{AE61C236-15A2-4DB9-886C-8318561746A7}">
      <dgm:prSet custT="1"/>
      <dgm:spPr/>
      <dgm:t>
        <a:bodyPr/>
        <a:lstStyle/>
        <a:p>
          <a:pPr>
            <a:lnSpc>
              <a:spcPct val="110000"/>
            </a:lnSpc>
            <a:spcAft>
              <a:spcPts val="1500"/>
            </a:spcAft>
          </a:pPr>
          <a:r>
            <a:rPr lang="en-US" sz="2200" dirty="0" smtClean="0"/>
            <a:t>Autonomne reakcije su prvenstveno određene unutrašnjom temperaturom i uključuju vazomotornu aktivnost kože, vazokonstrikciju ili vazodilataciju i znojenje</a:t>
          </a:r>
        </a:p>
      </dgm:t>
    </dgm:pt>
    <dgm:pt modelId="{A3948519-E5B0-4528-9F5B-17A2D54AE8C6}" type="parTrans" cxnId="{A0E6F640-9881-41EB-8083-25D6C3AB4F00}">
      <dgm:prSet/>
      <dgm:spPr/>
      <dgm:t>
        <a:bodyPr/>
        <a:lstStyle/>
        <a:p>
          <a:endParaRPr lang="en-US"/>
        </a:p>
      </dgm:t>
    </dgm:pt>
    <dgm:pt modelId="{4A55D058-CB7A-4C8A-9D41-8FF39E1D79E3}" type="sibTrans" cxnId="{A0E6F640-9881-41EB-8083-25D6C3AB4F00}">
      <dgm:prSet/>
      <dgm:spPr/>
      <dgm:t>
        <a:bodyPr/>
        <a:lstStyle/>
        <a:p>
          <a:endParaRPr lang="en-US"/>
        </a:p>
      </dgm:t>
    </dgm:pt>
    <dgm:pt modelId="{E830F0ED-C554-4276-BA32-AF750135CA4B}">
      <dgm:prSet custT="1"/>
      <dgm:spPr/>
      <dgm:t>
        <a:bodyPr/>
        <a:lstStyle/>
        <a:p>
          <a:pPr>
            <a:lnSpc>
              <a:spcPct val="90000"/>
            </a:lnSpc>
            <a:spcAft>
              <a:spcPct val="35000"/>
            </a:spcAft>
          </a:pPr>
          <a:endParaRPr lang="en-US" sz="2600" dirty="0" smtClean="0"/>
        </a:p>
      </dgm:t>
    </dgm:pt>
    <dgm:pt modelId="{7F74E64B-A0AD-4C04-A1BD-5E76C76263C1}" type="parTrans" cxnId="{DBAB7FEE-E52E-4817-8C67-8328995E3330}">
      <dgm:prSet/>
      <dgm:spPr/>
      <dgm:t>
        <a:bodyPr/>
        <a:lstStyle/>
        <a:p>
          <a:endParaRPr lang="en-US"/>
        </a:p>
      </dgm:t>
    </dgm:pt>
    <dgm:pt modelId="{E612255B-0A3F-4ABA-9E35-8F74108CB829}" type="sibTrans" cxnId="{DBAB7FEE-E52E-4817-8C67-8328995E3330}">
      <dgm:prSet/>
      <dgm:spPr/>
      <dgm:t>
        <a:bodyPr/>
        <a:lstStyle/>
        <a:p>
          <a:endParaRPr lang="en-US"/>
        </a:p>
      </dgm:t>
    </dgm:pt>
    <dgm:pt modelId="{66144925-C8CE-42C1-83F7-957C627F2122}">
      <dgm:prSet custT="1"/>
      <dgm:spPr/>
      <dgm:t>
        <a:bodyPr rtlCol="0"/>
        <a:lstStyle/>
        <a:p>
          <a:pPr>
            <a:lnSpc>
              <a:spcPct val="90000"/>
            </a:lnSpc>
            <a:spcAft>
              <a:spcPct val="35000"/>
            </a:spcAft>
          </a:pPr>
          <a:endParaRPr lang="en-US" sz="3600" dirty="0"/>
        </a:p>
      </dgm:t>
    </dgm:pt>
    <dgm:pt modelId="{E654B468-6408-4024-A7FA-DFDBF954DA98}" type="parTrans" cxnId="{8E3C9C36-17F3-4EDB-BBB5-1BECFD5FDD65}">
      <dgm:prSet/>
      <dgm:spPr/>
      <dgm:t>
        <a:bodyPr/>
        <a:lstStyle/>
        <a:p>
          <a:endParaRPr lang="en-US"/>
        </a:p>
      </dgm:t>
    </dgm:pt>
    <dgm:pt modelId="{0C44033E-FB04-444F-A832-9FD4175C4D0A}" type="sibTrans" cxnId="{8E3C9C36-17F3-4EDB-BBB5-1BECFD5FDD65}">
      <dgm:prSet/>
      <dgm:spPr/>
      <dgm:t>
        <a:bodyPr/>
        <a:lstStyle/>
        <a:p>
          <a:endParaRPr lang="en-US"/>
        </a:p>
      </dgm:t>
    </dgm:pt>
    <dgm:pt modelId="{24E54447-5E7D-9644-BE3A-241D8B8BE4AA}" type="pres">
      <dgm:prSet presAssocID="{84AC81AD-DA70-F34E-883C-14A5D408CCA6}" presName="Name0" presStyleCnt="0">
        <dgm:presLayoutVars>
          <dgm:chMax val="5"/>
          <dgm:chPref val="5"/>
          <dgm:dir/>
          <dgm:animLvl val="lvl"/>
        </dgm:presLayoutVars>
      </dgm:prSet>
      <dgm:spPr/>
      <dgm:t>
        <a:bodyPr/>
        <a:lstStyle/>
        <a:p>
          <a:endParaRPr lang="en-US"/>
        </a:p>
      </dgm:t>
    </dgm:pt>
    <dgm:pt modelId="{319F7361-4726-ED47-AD77-5655A34715AD}" type="pres">
      <dgm:prSet presAssocID="{5D479813-0F60-8341-940D-A342D5FF1912}" presName="parentText1" presStyleLbl="node1" presStyleIdx="0" presStyleCnt="1">
        <dgm:presLayoutVars>
          <dgm:chMax/>
          <dgm:chPref val="3"/>
          <dgm:bulletEnabled val="1"/>
        </dgm:presLayoutVars>
      </dgm:prSet>
      <dgm:spPr/>
      <dgm:t>
        <a:bodyPr/>
        <a:lstStyle/>
        <a:p>
          <a:endParaRPr lang="en-US"/>
        </a:p>
      </dgm:t>
    </dgm:pt>
    <dgm:pt modelId="{5D2241D2-ED09-F647-8015-59DAA2A67166}" type="pres">
      <dgm:prSet presAssocID="{5D479813-0F60-8341-940D-A342D5FF1912}" presName="childText1" presStyleLbl="solidAlignAcc1" presStyleIdx="0" presStyleCnt="1" custScaleX="100506" custScaleY="128582" custLinFactNeighborX="-249" custLinFactNeighborY="25227">
        <dgm:presLayoutVars>
          <dgm:chMax val="0"/>
          <dgm:chPref val="0"/>
          <dgm:bulletEnabled val="1"/>
        </dgm:presLayoutVars>
      </dgm:prSet>
      <dgm:spPr/>
      <dgm:t>
        <a:bodyPr/>
        <a:lstStyle/>
        <a:p>
          <a:endParaRPr lang="en-US"/>
        </a:p>
      </dgm:t>
    </dgm:pt>
  </dgm:ptLst>
  <dgm:cxnLst>
    <dgm:cxn modelId="{12522339-8D0F-4C5C-8FEB-F12BA41D98BD}" srcId="{5D479813-0F60-8341-940D-A342D5FF1912}" destId="{E9267C26-03D8-41AC-8376-32B0B007CFBD}" srcOrd="1" destOrd="0" parTransId="{2223C4CC-FE3B-447A-930F-FF17EC618334}" sibTransId="{DE4189E5-37F3-4FEE-9807-08B3B37EA1CA}"/>
    <dgm:cxn modelId="{1D29AA01-4AA0-0B40-816A-6F8AC0378AAE}" type="presOf" srcId="{5D479813-0F60-8341-940D-A342D5FF1912}" destId="{319F7361-4726-ED47-AD77-5655A34715AD}" srcOrd="0" destOrd="0" presId="urn:microsoft.com/office/officeart/2009/3/layout/IncreasingArrowsProcess"/>
    <dgm:cxn modelId="{23A6BC7E-1B57-7941-8494-419123EF9176}" type="presOf" srcId="{CBBA9D0C-24D1-B348-B95C-743D789C6E32}" destId="{5D2241D2-ED09-F647-8015-59DAA2A67166}" srcOrd="0" destOrd="0" presId="urn:microsoft.com/office/officeart/2009/3/layout/IncreasingArrowsProcess"/>
    <dgm:cxn modelId="{7BC7B22E-6CEF-4754-948D-B54BACFEC987}" type="presOf" srcId="{E9267C26-03D8-41AC-8376-32B0B007CFBD}" destId="{5D2241D2-ED09-F647-8015-59DAA2A67166}" srcOrd="0" destOrd="1" presId="urn:microsoft.com/office/officeart/2009/3/layout/IncreasingArrowsProcess"/>
    <dgm:cxn modelId="{6D8108F3-4B63-E943-8D83-425EA8463B8E}" type="presOf" srcId="{84AC81AD-DA70-F34E-883C-14A5D408CCA6}" destId="{24E54447-5E7D-9644-BE3A-241D8B8BE4AA}" srcOrd="0" destOrd="0" presId="urn:microsoft.com/office/officeart/2009/3/layout/IncreasingArrowsProcess"/>
    <dgm:cxn modelId="{A0E6F640-9881-41EB-8083-25D6C3AB4F00}" srcId="{5D479813-0F60-8341-940D-A342D5FF1912}" destId="{AE61C236-15A2-4DB9-886C-8318561746A7}" srcOrd="2" destOrd="0" parTransId="{A3948519-E5B0-4528-9F5B-17A2D54AE8C6}" sibTransId="{4A55D058-CB7A-4C8A-9D41-8FF39E1D79E3}"/>
    <dgm:cxn modelId="{F47D59E1-3670-4CDB-A134-08A1C31E261F}" type="presOf" srcId="{AE61C236-15A2-4DB9-886C-8318561746A7}" destId="{5D2241D2-ED09-F647-8015-59DAA2A67166}" srcOrd="0" destOrd="2" presId="urn:microsoft.com/office/officeart/2009/3/layout/IncreasingArrowsProcess"/>
    <dgm:cxn modelId="{0C5B40A8-543F-4CB4-9882-26A10DB0D565}" type="presOf" srcId="{E830F0ED-C554-4276-BA32-AF750135CA4B}" destId="{5D2241D2-ED09-F647-8015-59DAA2A67166}" srcOrd="0" destOrd="3" presId="urn:microsoft.com/office/officeart/2009/3/layout/IncreasingArrowsProcess"/>
    <dgm:cxn modelId="{8E3C9C36-17F3-4EDB-BBB5-1BECFD5FDD65}" srcId="{5D479813-0F60-8341-940D-A342D5FF1912}" destId="{66144925-C8CE-42C1-83F7-957C627F2122}" srcOrd="4" destOrd="0" parTransId="{E654B468-6408-4024-A7FA-DFDBF954DA98}" sibTransId="{0C44033E-FB04-444F-A832-9FD4175C4D0A}"/>
    <dgm:cxn modelId="{08E997B8-4F87-9347-9CE6-33C0429093F5}" srcId="{5D479813-0F60-8341-940D-A342D5FF1912}" destId="{CBBA9D0C-24D1-B348-B95C-743D789C6E32}" srcOrd="0" destOrd="0" parTransId="{4C363D99-E5E2-4748-8CAA-C5C07C6FE686}" sibTransId="{BA714160-9433-3847-9643-681C185F6654}"/>
    <dgm:cxn modelId="{4EE97E8B-20A8-4746-B301-A192875E86D7}" type="presOf" srcId="{66144925-C8CE-42C1-83F7-957C627F2122}" destId="{5D2241D2-ED09-F647-8015-59DAA2A67166}" srcOrd="0" destOrd="4" presId="urn:microsoft.com/office/officeart/2009/3/layout/IncreasingArrowsProcess"/>
    <dgm:cxn modelId="{73724AC9-E223-834B-92F4-F29575D5DB0F}" srcId="{84AC81AD-DA70-F34E-883C-14A5D408CCA6}" destId="{5D479813-0F60-8341-940D-A342D5FF1912}" srcOrd="0" destOrd="0" parTransId="{AF5D3CD9-073A-2D4A-B895-7329C160CC88}" sibTransId="{72121595-C893-324E-A095-7C1867B0B1CD}"/>
    <dgm:cxn modelId="{DBAB7FEE-E52E-4817-8C67-8328995E3330}" srcId="{5D479813-0F60-8341-940D-A342D5FF1912}" destId="{E830F0ED-C554-4276-BA32-AF750135CA4B}" srcOrd="3" destOrd="0" parTransId="{7F74E64B-A0AD-4C04-A1BD-5E76C76263C1}" sibTransId="{E612255B-0A3F-4ABA-9E35-8F74108CB829}"/>
    <dgm:cxn modelId="{C9A120B2-CE2B-7440-8C20-81795E835BE8}" type="presParOf" srcId="{24E54447-5E7D-9644-BE3A-241D8B8BE4AA}" destId="{319F7361-4726-ED47-AD77-5655A34715AD}" srcOrd="0" destOrd="0" presId="urn:microsoft.com/office/officeart/2009/3/layout/IncreasingArrowsProcess"/>
    <dgm:cxn modelId="{15AE3663-DB1E-624F-9928-AD6B9C67189A}" type="presParOf" srcId="{24E54447-5E7D-9644-BE3A-241D8B8BE4AA}" destId="{5D2241D2-ED09-F647-8015-59DAA2A67166}" srcOrd="1" destOrd="0" presId="urn:microsoft.com/office/officeart/2009/3/layout/IncreasingArrows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21AA79-51D1-F142-A246-DCCBEC0660D2}">
      <dsp:nvSpPr>
        <dsp:cNvPr id="0" name=""/>
        <dsp:cNvSpPr/>
      </dsp:nvSpPr>
      <dsp:spPr>
        <a:xfrm>
          <a:off x="0" y="5"/>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en-US" sz="3600" kern="1200" dirty="0" err="1" smtClean="0"/>
            <a:t>Unos</a:t>
          </a:r>
          <a:endParaRPr lang="en-US" sz="3600" kern="1200" dirty="0" smtClean="0"/>
        </a:p>
      </dsp:txBody>
      <dsp:txXfrm>
        <a:off x="0" y="301726"/>
        <a:ext cx="7985029" cy="603443"/>
      </dsp:txXfrm>
    </dsp:sp>
    <dsp:sp modelId="{ECEBC85E-26BF-7540-BE1E-E39A37F6D80E}">
      <dsp:nvSpPr>
        <dsp:cNvPr id="0" name=""/>
        <dsp:cNvSpPr/>
      </dsp:nvSpPr>
      <dsp:spPr>
        <a:xfrm>
          <a:off x="-9687" y="1295426"/>
          <a:ext cx="7696534" cy="4190972"/>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91440" tIns="91440" rIns="91440" bIns="91440" numCol="1" spcCol="1270" rtlCol="0" anchor="t" anchorCtr="0">
          <a:noAutofit/>
        </a:bodyPr>
        <a:lstStyle/>
        <a:p>
          <a:pPr lvl="0" algn="l" defTabSz="1066800" rtl="0">
            <a:lnSpc>
              <a:spcPct val="110000"/>
            </a:lnSpc>
            <a:spcBef>
              <a:spcPct val="0"/>
            </a:spcBef>
            <a:spcAft>
              <a:spcPct val="35000"/>
            </a:spcAft>
          </a:pPr>
          <a:r>
            <a:rPr lang="en-US" sz="2400" kern="1200" dirty="0" err="1" smtClean="0"/>
            <a:t>Toplota</a:t>
          </a:r>
          <a:r>
            <a:rPr lang="en-US" sz="2400" kern="1200" dirty="0" smtClean="0"/>
            <a:t> </a:t>
          </a:r>
          <a:r>
            <a:rPr lang="en-US" sz="2400" kern="1200" dirty="0" err="1" smtClean="0"/>
            <a:t>putuje</a:t>
          </a:r>
          <a:r>
            <a:rPr lang="en-US" sz="2400" kern="1200" dirty="0" smtClean="0"/>
            <a:t> </a:t>
          </a:r>
          <a:r>
            <a:rPr lang="en-US" sz="2400" kern="1200" dirty="0" err="1" smtClean="0"/>
            <a:t>duž</a:t>
          </a:r>
          <a:r>
            <a:rPr lang="en-US" sz="2400" kern="1200" dirty="0" smtClean="0"/>
            <a:t> A delta (</a:t>
          </a:r>
          <a:r>
            <a:rPr lang="en-US" sz="2400" kern="1200" dirty="0" err="1" smtClean="0"/>
            <a:t>hladnih</a:t>
          </a:r>
          <a:r>
            <a:rPr lang="en-US" sz="2400" kern="1200" dirty="0" smtClean="0"/>
            <a:t>) </a:t>
          </a:r>
          <a:r>
            <a:rPr lang="en-US" sz="2400" kern="1200" dirty="0" err="1" smtClean="0"/>
            <a:t>i</a:t>
          </a:r>
          <a:r>
            <a:rPr lang="en-US" sz="2400" kern="1200" dirty="0" smtClean="0"/>
            <a:t> C (</a:t>
          </a:r>
          <a:r>
            <a:rPr lang="en-US" sz="2400" kern="1200" dirty="0" err="1" smtClean="0"/>
            <a:t>toplih</a:t>
          </a:r>
          <a:r>
            <a:rPr lang="en-US" sz="2400" kern="1200" dirty="0" smtClean="0"/>
            <a:t>) </a:t>
          </a:r>
          <a:r>
            <a:rPr lang="en-US" sz="2400" kern="1200" dirty="0" err="1" smtClean="0"/>
            <a:t>vlakana</a:t>
          </a:r>
          <a:r>
            <a:rPr lang="en-US" sz="2400" kern="1200" dirty="0" smtClean="0"/>
            <a:t> </a:t>
          </a:r>
          <a:r>
            <a:rPr lang="en-US" sz="2400" kern="1200" dirty="0" err="1" smtClean="0"/>
            <a:t>preko</a:t>
          </a:r>
          <a:r>
            <a:rPr lang="en-US" sz="2400" kern="1200" dirty="0" smtClean="0"/>
            <a:t> </a:t>
          </a:r>
          <a:r>
            <a:rPr lang="en-US" sz="2400" kern="1200" dirty="0" err="1" smtClean="0"/>
            <a:t>spinotalamičnog</a:t>
          </a:r>
          <a:r>
            <a:rPr lang="en-US" sz="2400" kern="1200" dirty="0" smtClean="0"/>
            <a:t> </a:t>
          </a:r>
          <a:r>
            <a:rPr lang="en-US" sz="2400" kern="1200" dirty="0" err="1" smtClean="0"/>
            <a:t>trakta</a:t>
          </a:r>
          <a:r>
            <a:rPr lang="en-US" sz="2400" kern="1200" dirty="0" smtClean="0"/>
            <a:t> u </a:t>
          </a:r>
          <a:r>
            <a:rPr lang="en-US" sz="2400" kern="1200" dirty="0" err="1" smtClean="0"/>
            <a:t>prednjem</a:t>
          </a:r>
          <a:r>
            <a:rPr lang="en-US" sz="2400" kern="1200" dirty="0" smtClean="0"/>
            <a:t> </a:t>
          </a:r>
          <a:r>
            <a:rPr lang="en-US" sz="2400" kern="1200" dirty="0" err="1" smtClean="0"/>
            <a:t>delu</a:t>
          </a:r>
          <a:r>
            <a:rPr lang="en-US" sz="2400" kern="1200" dirty="0" smtClean="0"/>
            <a:t> </a:t>
          </a:r>
          <a:r>
            <a:rPr lang="en-US" sz="2400" kern="1200" dirty="0" err="1" smtClean="0"/>
            <a:t>kičmene</a:t>
          </a:r>
          <a:r>
            <a:rPr lang="en-US" sz="2400" kern="1200" dirty="0" smtClean="0"/>
            <a:t> </a:t>
          </a:r>
          <a:r>
            <a:rPr lang="en-US" sz="2400" kern="1200" dirty="0" err="1" smtClean="0"/>
            <a:t>moždine</a:t>
          </a:r>
          <a:r>
            <a:rPr lang="en-US" sz="2400" kern="1200" dirty="0" smtClean="0"/>
            <a:t>.</a:t>
          </a:r>
          <a:endParaRPr lang="en-US" sz="2400" kern="1200" baseline="30000" dirty="0"/>
        </a:p>
        <a:p>
          <a:pPr lvl="0" algn="l" defTabSz="1333500">
            <a:lnSpc>
              <a:spcPct val="90000"/>
            </a:lnSpc>
            <a:spcBef>
              <a:spcPct val="0"/>
            </a:spcBef>
            <a:spcAft>
              <a:spcPct val="35000"/>
            </a:spcAft>
          </a:pPr>
          <a:endParaRPr lang="en-US" sz="3000" kern="1200" dirty="0" smtClean="0"/>
        </a:p>
        <a:p>
          <a:pPr lvl="0" algn="l" defTabSz="1066800">
            <a:lnSpc>
              <a:spcPct val="110000"/>
            </a:lnSpc>
            <a:spcBef>
              <a:spcPct val="0"/>
            </a:spcBef>
            <a:spcAft>
              <a:spcPct val="35000"/>
            </a:spcAft>
          </a:pPr>
          <a:r>
            <a:rPr lang="en-US" sz="2400" kern="1200" dirty="0" smtClean="0"/>
            <a:t>Toplota prolazi preko kože, dubljih tkiva, hipotalamusa i drugih delova mozga i kičme</a:t>
          </a:r>
        </a:p>
        <a:p>
          <a:pPr lvl="0" algn="l" defTabSz="1333500">
            <a:lnSpc>
              <a:spcPct val="90000"/>
            </a:lnSpc>
            <a:spcBef>
              <a:spcPct val="0"/>
            </a:spcBef>
            <a:spcAft>
              <a:spcPct val="35000"/>
            </a:spcAft>
          </a:pPr>
          <a:endParaRPr lang="en-US" sz="3000" kern="1200" dirty="0" smtClean="0"/>
        </a:p>
      </dsp:txBody>
      <dsp:txXfrm>
        <a:off x="-9687" y="1295426"/>
        <a:ext cx="7696534" cy="41909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A17842-35C7-4645-84AD-AE1A295ED452}">
      <dsp:nvSpPr>
        <dsp:cNvPr id="0" name=""/>
        <dsp:cNvSpPr/>
      </dsp:nvSpPr>
      <dsp:spPr>
        <a:xfrm>
          <a:off x="0" y="437946"/>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en-US" sz="3600" kern="1200" dirty="0" err="1" smtClean="0"/>
            <a:t>Centralna</a:t>
          </a:r>
          <a:r>
            <a:rPr lang="en-US" sz="3600" kern="1200" dirty="0" smtClean="0"/>
            <a:t> </a:t>
          </a:r>
          <a:r>
            <a:rPr lang="en-US" sz="3600" kern="1200" dirty="0" err="1" smtClean="0"/>
            <a:t>regulacija</a:t>
          </a:r>
          <a:endParaRPr lang="en-US" sz="3600" kern="1200" dirty="0" smtClean="0"/>
        </a:p>
      </dsp:txBody>
      <dsp:txXfrm>
        <a:off x="0" y="739667"/>
        <a:ext cx="7985029" cy="603443"/>
      </dsp:txXfrm>
    </dsp:sp>
    <dsp:sp modelId="{8AD84E31-6982-6948-B2BE-8DCFDBF16F0D}">
      <dsp:nvSpPr>
        <dsp:cNvPr id="0" name=""/>
        <dsp:cNvSpPr/>
      </dsp:nvSpPr>
      <dsp:spPr>
        <a:xfrm>
          <a:off x="24543" y="1306490"/>
          <a:ext cx="7590626" cy="4114799"/>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rtlCol="0" anchor="t" anchorCtr="0">
          <a:noAutofit/>
        </a:bodyPr>
        <a:lstStyle/>
        <a:p>
          <a:pPr lvl="0" algn="just" defTabSz="977900" rtl="0">
            <a:lnSpc>
              <a:spcPct val="110000"/>
            </a:lnSpc>
            <a:spcBef>
              <a:spcPct val="0"/>
            </a:spcBef>
            <a:spcAft>
              <a:spcPts val="1500"/>
            </a:spcAft>
            <a:buFont typeface="Arial" panose="020B0604020202020204" pitchFamily="34" charset="0"/>
            <a:buNone/>
          </a:pPr>
          <a:r>
            <a:rPr lang="en-US" sz="2200" kern="1200" dirty="0" err="1" smtClean="0"/>
            <a:t>Centralna</a:t>
          </a:r>
          <a:r>
            <a:rPr lang="en-US" sz="2200" kern="1200" dirty="0" smtClean="0"/>
            <a:t> </a:t>
          </a:r>
          <a:r>
            <a:rPr lang="en-US" sz="2200" kern="1200" dirty="0" err="1" smtClean="0"/>
            <a:t>regulacija</a:t>
          </a:r>
          <a:r>
            <a:rPr lang="en-US" sz="2200" kern="1200" dirty="0" smtClean="0"/>
            <a:t> </a:t>
          </a:r>
          <a:r>
            <a:rPr lang="en-US" sz="2200" kern="1200" dirty="0" err="1" smtClean="0"/>
            <a:t>počinje</a:t>
          </a:r>
          <a:r>
            <a:rPr lang="en-US" sz="2200" kern="1200" dirty="0" smtClean="0"/>
            <a:t> </a:t>
          </a:r>
          <a:r>
            <a:rPr lang="en-US" sz="2200" kern="1200" dirty="0" err="1" smtClean="0"/>
            <a:t>prethodnom</a:t>
          </a:r>
          <a:r>
            <a:rPr lang="en-US" sz="2200" kern="1200" dirty="0" smtClean="0"/>
            <a:t> </a:t>
          </a:r>
          <a:r>
            <a:rPr lang="en-US" sz="2200" kern="1200" dirty="0" err="1" smtClean="0"/>
            <a:t>obradom</a:t>
          </a:r>
          <a:r>
            <a:rPr lang="en-US" sz="2200" kern="1200" dirty="0" smtClean="0"/>
            <a:t> u </a:t>
          </a:r>
          <a:r>
            <a:rPr lang="en-US" sz="2200" kern="1200" dirty="0" err="1" smtClean="0"/>
            <a:t>kičmenoj</a:t>
          </a:r>
          <a:r>
            <a:rPr lang="en-US" sz="2200" kern="1200" dirty="0" smtClean="0"/>
            <a:t> </a:t>
          </a:r>
          <a:r>
            <a:rPr lang="en-US" sz="2200" kern="1200" dirty="0" err="1" smtClean="0"/>
            <a:t>moždini</a:t>
          </a:r>
          <a:r>
            <a:rPr lang="en-US" sz="2200" kern="1200" dirty="0" smtClean="0"/>
            <a:t> </a:t>
          </a:r>
          <a:r>
            <a:rPr lang="en-US" sz="2200" kern="1200" dirty="0" err="1" smtClean="0"/>
            <a:t>i</a:t>
          </a:r>
          <a:r>
            <a:rPr lang="en-US" sz="2200" kern="1200" dirty="0" smtClean="0"/>
            <a:t> </a:t>
          </a:r>
          <a:r>
            <a:rPr lang="en-US" sz="2200" kern="1200" dirty="0" err="1" smtClean="0"/>
            <a:t>moždanom</a:t>
          </a:r>
          <a:r>
            <a:rPr lang="en-US" sz="2200" kern="1200" dirty="0" smtClean="0"/>
            <a:t> </a:t>
          </a:r>
          <a:r>
            <a:rPr lang="en-US" sz="2200" kern="1200" dirty="0" err="1" smtClean="0"/>
            <a:t>stablu</a:t>
          </a:r>
          <a:r>
            <a:rPr lang="en-US" sz="2200" kern="1200" dirty="0" smtClean="0"/>
            <a:t>. </a:t>
          </a:r>
          <a:r>
            <a:rPr lang="en-US" sz="2200" kern="1200" dirty="0" err="1" smtClean="0"/>
            <a:t>Ulaz</a:t>
          </a:r>
          <a:r>
            <a:rPr lang="en-US" sz="2200" kern="1200" dirty="0" smtClean="0"/>
            <a:t> </a:t>
          </a:r>
          <a:r>
            <a:rPr lang="en-US" sz="2200" kern="1200" dirty="0" err="1" smtClean="0"/>
            <a:t>toplote</a:t>
          </a:r>
          <a:r>
            <a:rPr lang="en-US" sz="2200" kern="1200" dirty="0" smtClean="0"/>
            <a:t> je </a:t>
          </a:r>
          <a:r>
            <a:rPr lang="en-US" sz="2200" kern="1200" dirty="0" err="1" smtClean="0"/>
            <a:t>modulisan</a:t>
          </a:r>
          <a:r>
            <a:rPr lang="en-US" sz="2200" kern="1200" dirty="0" smtClean="0"/>
            <a:t> </a:t>
          </a:r>
          <a:r>
            <a:rPr lang="en-US" sz="2200" kern="1200" dirty="0" err="1" smtClean="0"/>
            <a:t>brojnim</a:t>
          </a:r>
          <a:r>
            <a:rPr lang="en-US" sz="2200" kern="1200" dirty="0" smtClean="0"/>
            <a:t> </a:t>
          </a:r>
          <a:r>
            <a:rPr lang="en-US" sz="2200" kern="1200" dirty="0" err="1" smtClean="0"/>
            <a:t>neurotransmiterima</a:t>
          </a:r>
          <a:r>
            <a:rPr lang="en-US" sz="2200" kern="1200" dirty="0" smtClean="0"/>
            <a:t>.</a:t>
          </a:r>
          <a:endParaRPr lang="sr" sz="2200" kern="1200" dirty="0"/>
        </a:p>
        <a:p>
          <a:pPr lvl="0" algn="l" defTabSz="977900">
            <a:lnSpc>
              <a:spcPct val="110000"/>
            </a:lnSpc>
            <a:spcBef>
              <a:spcPct val="0"/>
            </a:spcBef>
            <a:spcAft>
              <a:spcPts val="1500"/>
            </a:spcAft>
          </a:pPr>
          <a:r>
            <a:rPr lang="en-US" sz="2200" kern="1200" dirty="0"/>
            <a:t>Hipotalamus je integrator informacija o temperaturi. On upoređuje ulaze sa graničnim temperaturama da bi odredio svaki termoregulacioni odgovor.</a:t>
          </a:r>
        </a:p>
        <a:p>
          <a:pPr lvl="0" algn="l" defTabSz="977900">
            <a:lnSpc>
              <a:spcPct val="110000"/>
            </a:lnSpc>
            <a:spcBef>
              <a:spcPct val="0"/>
            </a:spcBef>
            <a:spcAft>
              <a:spcPts val="1500"/>
            </a:spcAft>
          </a:pPr>
          <a:r>
            <a:rPr lang="en-US" sz="2200" kern="1200" dirty="0"/>
            <a:t>Dorsomedijalno jezgro, periakvaduktalna siva materija srednjeg mozga i nucleus raphe pallidus u meduli takođe igraju važnu ulogu.</a:t>
          </a:r>
        </a:p>
        <a:p>
          <a:pPr lvl="0" algn="l" defTabSz="1066800">
            <a:lnSpc>
              <a:spcPct val="90000"/>
            </a:lnSpc>
            <a:spcBef>
              <a:spcPct val="0"/>
            </a:spcBef>
            <a:spcAft>
              <a:spcPct val="35000"/>
            </a:spcAft>
          </a:pPr>
          <a:endParaRPr lang="en-US" sz="2400" kern="1200" dirty="0"/>
        </a:p>
      </dsp:txBody>
      <dsp:txXfrm>
        <a:off x="24543" y="1306490"/>
        <a:ext cx="7590626" cy="41147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9F7361-4726-ED47-AD77-5655A34715AD}">
      <dsp:nvSpPr>
        <dsp:cNvPr id="0" name=""/>
        <dsp:cNvSpPr/>
      </dsp:nvSpPr>
      <dsp:spPr>
        <a:xfrm>
          <a:off x="9687" y="426009"/>
          <a:ext cx="8286750" cy="1206885"/>
        </a:xfrm>
        <a:prstGeom prst="rightArrow">
          <a:avLst>
            <a:gd name="adj1" fmla="val 50000"/>
            <a:gd name="adj2" fmla="val 50000"/>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37160" tIns="137160" rIns="254000" bIns="191593" numCol="1" spcCol="1270" rtlCol="0" anchor="ctr" anchorCtr="0">
          <a:noAutofit/>
        </a:bodyPr>
        <a:lstStyle/>
        <a:p>
          <a:pPr lvl="0" algn="l" defTabSz="1600200" rtl="0">
            <a:lnSpc>
              <a:spcPct val="90000"/>
            </a:lnSpc>
            <a:spcBef>
              <a:spcPct val="0"/>
            </a:spcBef>
            <a:spcAft>
              <a:spcPct val="35000"/>
            </a:spcAft>
          </a:pPr>
          <a:r>
            <a:rPr lang="en-US" sz="3600" kern="1200" dirty="0" err="1" smtClean="0"/>
            <a:t>Odgovori</a:t>
          </a:r>
          <a:endParaRPr lang="sr" sz="3600" kern="1200" dirty="0"/>
        </a:p>
      </dsp:txBody>
      <dsp:txXfrm>
        <a:off x="9687" y="727730"/>
        <a:ext cx="7985029" cy="603443"/>
      </dsp:txXfrm>
    </dsp:sp>
    <dsp:sp modelId="{5D2241D2-ED09-F647-8015-59DAA2A67166}">
      <dsp:nvSpPr>
        <dsp:cNvPr id="0" name=""/>
        <dsp:cNvSpPr/>
      </dsp:nvSpPr>
      <dsp:spPr>
        <a:xfrm>
          <a:off x="-9687" y="1323850"/>
          <a:ext cx="7696534" cy="4162549"/>
        </a:xfrm>
        <a:prstGeom prst="rect">
          <a:avLst/>
        </a:prstGeom>
        <a:solidFill>
          <a:schemeClr val="lt1">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3820" tIns="83820" rIns="83820" bIns="83820" numCol="1" spcCol="1270" rtlCol="0" anchor="t" anchorCtr="0">
          <a:noAutofit/>
        </a:bodyPr>
        <a:lstStyle/>
        <a:p>
          <a:pPr lvl="0" algn="l" defTabSz="977900" rtl="0">
            <a:lnSpc>
              <a:spcPct val="110000"/>
            </a:lnSpc>
            <a:spcBef>
              <a:spcPct val="0"/>
            </a:spcBef>
            <a:spcAft>
              <a:spcPts val="1500"/>
            </a:spcAft>
          </a:pPr>
          <a:r>
            <a:rPr lang="pl-PL" sz="2200" kern="1200" dirty="0" smtClean="0"/>
            <a:t>Eferentne reakcije su i bihejvioralne i autonomne.</a:t>
          </a:r>
          <a:endParaRPr lang="sr" sz="2200" kern="1200" dirty="0"/>
        </a:p>
        <a:p>
          <a:pPr lvl="0" algn="l" defTabSz="977900">
            <a:lnSpc>
              <a:spcPct val="110000"/>
            </a:lnSpc>
            <a:spcBef>
              <a:spcPct val="0"/>
            </a:spcBef>
            <a:spcAft>
              <a:spcPts val="1500"/>
            </a:spcAft>
          </a:pPr>
          <a:r>
            <a:rPr lang="en-US" sz="2200" kern="1200" dirty="0" smtClean="0"/>
            <a:t>Reakcije u ponašanju su prvenstveno određene unosom temperature preko kože i uključuju stvari kao što su ulazak u zatvoren prostor kada je napolju hladno, </a:t>
          </a:r>
          <a:r>
            <a:rPr lang="en-US" sz="2200" kern="1200" dirty="0" err="1" smtClean="0"/>
            <a:t>oblačenje</a:t>
          </a:r>
          <a:r>
            <a:rPr lang="en-US" sz="2200" kern="1200" dirty="0" smtClean="0"/>
            <a:t> džempera i kretanje.</a:t>
          </a:r>
        </a:p>
        <a:p>
          <a:pPr lvl="0" algn="l" defTabSz="977900">
            <a:lnSpc>
              <a:spcPct val="110000"/>
            </a:lnSpc>
            <a:spcBef>
              <a:spcPct val="0"/>
            </a:spcBef>
            <a:spcAft>
              <a:spcPts val="1500"/>
            </a:spcAft>
          </a:pPr>
          <a:r>
            <a:rPr lang="en-US" sz="2200" kern="1200" dirty="0" smtClean="0"/>
            <a:t>Autonomne reakcije su prvenstveno određene unutrašnjom temperaturom i uključuju vazomotornu aktivnost kože, vazokonstrikciju ili vazodilataciju i znojenje</a:t>
          </a:r>
        </a:p>
        <a:p>
          <a:pPr lvl="0" algn="l" defTabSz="1155700">
            <a:lnSpc>
              <a:spcPct val="90000"/>
            </a:lnSpc>
            <a:spcBef>
              <a:spcPct val="0"/>
            </a:spcBef>
            <a:spcAft>
              <a:spcPct val="35000"/>
            </a:spcAft>
          </a:pPr>
          <a:endParaRPr lang="en-US" sz="2600" kern="1200" dirty="0" smtClean="0"/>
        </a:p>
        <a:p>
          <a:pPr lvl="0" algn="l" defTabSz="1600200">
            <a:lnSpc>
              <a:spcPct val="90000"/>
            </a:lnSpc>
            <a:spcBef>
              <a:spcPct val="0"/>
            </a:spcBef>
            <a:spcAft>
              <a:spcPct val="35000"/>
            </a:spcAft>
          </a:pPr>
          <a:endParaRPr lang="en-US" sz="3600" kern="1200" dirty="0"/>
        </a:p>
      </dsp:txBody>
      <dsp:txXfrm>
        <a:off x="-9687" y="1323850"/>
        <a:ext cx="7696534" cy="4162549"/>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EDB3744-DA3C-C64A-B333-690306B2902A}"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105990E-1E09-B049-9B09-92F420514487}" type="slidenum">
              <a:rPr lang="en-US" smtClean="0"/>
              <a:t>‹#›</a:t>
            </a:fld>
            <a:endParaRPr lang="en-US"/>
          </a:p>
        </p:txBody>
      </p:sp>
    </p:spTree>
    <p:extLst>
      <p:ext uri="{BB962C8B-B14F-4D97-AF65-F5344CB8AC3E}">
        <p14:creationId xmlns:p14="http://schemas.microsoft.com/office/powerpoint/2010/main" val="4223675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sr"/>
              <a:t>People with long-term or severe illness are likely to be at particular risk. Medications that potentially affect renal function, sweating, thermoregulation or electrolyte balance can make this group more vulnerable to the effects of heat. This includes the following conditions: </a:t>
            </a:r>
          </a:p>
          <a:p>
            <a:pPr rtl="0"/>
            <a:endParaRPr lang="en-GB" dirty="0"/>
          </a:p>
          <a:p>
            <a:pPr rtl="0"/>
            <a:r>
              <a:rPr lang="sr"/>
              <a:t>• respiratory disease </a:t>
            </a:r>
          </a:p>
          <a:p>
            <a:pPr rtl="0"/>
            <a:r>
              <a:rPr lang="sr"/>
              <a:t>• cardiovascular and cerebrovascular conditions </a:t>
            </a:r>
          </a:p>
          <a:p>
            <a:pPr marL="0" marR="0" indent="0" algn="l" defTabSz="914400" rtl="0" eaLnBrk="0" fontAlgn="base" latinLnBrk="0" hangingPunct="0">
              <a:lnSpc>
                <a:spcPct val="100000"/>
              </a:lnSpc>
              <a:spcBef>
                <a:spcPct val="30000"/>
              </a:spcBef>
              <a:spcAft>
                <a:spcPct val="0"/>
              </a:spcAft>
              <a:buClrTx/>
              <a:buSzTx/>
              <a:buFontTx/>
              <a:buNone/>
              <a:tabLst/>
              <a:defRPr/>
            </a:pPr>
            <a:r>
              <a:rPr lang="sr"/>
              <a:t>• peripheral vascular conditions </a:t>
            </a:r>
          </a:p>
          <a:p>
            <a:pPr rtl="0"/>
            <a:r>
              <a:rPr lang="sr"/>
              <a:t>• diabetes and obesity </a:t>
            </a:r>
          </a:p>
          <a:p>
            <a:pPr rtl="0"/>
            <a:r>
              <a:rPr lang="sr"/>
              <a:t>• severe mental illness </a:t>
            </a:r>
          </a:p>
          <a:p>
            <a:pPr rtl="0"/>
            <a:r>
              <a:rPr lang="sr"/>
              <a:t>• Parkinson’s disease and difficulties with mobility </a:t>
            </a:r>
          </a:p>
          <a:p>
            <a:pPr rtl="0"/>
            <a:r>
              <a:rPr lang="sr"/>
              <a:t>• renal insufficiency </a:t>
            </a:r>
          </a:p>
          <a:p>
            <a:pPr rtl="0"/>
            <a:r>
              <a:rPr lang="sr"/>
              <a:t>• Alzheimer’s or related diseases</a:t>
            </a:r>
          </a:p>
          <a:p>
            <a:pPr rtl="0"/>
            <a:endParaRPr lang="en-GB" dirty="0"/>
          </a:p>
        </p:txBody>
      </p:sp>
      <p:sp>
        <p:nvSpPr>
          <p:cNvPr id="4" name="Slide Number Placeholder 3"/>
          <p:cNvSpPr>
            <a:spLocks noGrp="1"/>
          </p:cNvSpPr>
          <p:nvPr>
            <p:ph type="sldNum" sz="quarter" idx="5"/>
          </p:nvPr>
        </p:nvSpPr>
        <p:spPr/>
        <p:txBody>
          <a:bodyPr rtlCol="0"/>
          <a:lstStyle/>
          <a:p>
            <a:pPr rtl="0"/>
            <a:fld id="{0C9349AD-43E2-A142-9B61-FBB06C64E86F}" type="slidenum">
              <a:rPr lang="en-US" smtClean="0"/>
              <a:t>7</a:t>
            </a:fld>
            <a:endParaRPr lang="en-US"/>
          </a:p>
        </p:txBody>
      </p:sp>
    </p:spTree>
    <p:extLst>
      <p:ext uri="{BB962C8B-B14F-4D97-AF65-F5344CB8AC3E}">
        <p14:creationId xmlns:p14="http://schemas.microsoft.com/office/powerpoint/2010/main" val="31889576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sr"/>
              <a:t>Image: https://images.app.goo.gl/XLBHmbC3W274mBqx5</a:t>
            </a:r>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10</a:t>
            </a:fld>
            <a:endParaRPr lang="en-US"/>
          </a:p>
        </p:txBody>
      </p:sp>
    </p:spTree>
    <p:extLst>
      <p:ext uri="{BB962C8B-B14F-4D97-AF65-F5344CB8AC3E}">
        <p14:creationId xmlns:p14="http://schemas.microsoft.com/office/powerpoint/2010/main" val="7011213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12</a:t>
            </a:fld>
            <a:endParaRPr lang="en-US"/>
          </a:p>
        </p:txBody>
      </p:sp>
    </p:spTree>
    <p:extLst>
      <p:ext uri="{BB962C8B-B14F-4D97-AF65-F5344CB8AC3E}">
        <p14:creationId xmlns:p14="http://schemas.microsoft.com/office/powerpoint/2010/main" val="2193630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baseline="0"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13</a:t>
            </a:fld>
            <a:endParaRPr lang="en-US"/>
          </a:p>
        </p:txBody>
      </p:sp>
    </p:spTree>
    <p:extLst>
      <p:ext uri="{BB962C8B-B14F-4D97-AF65-F5344CB8AC3E}">
        <p14:creationId xmlns:p14="http://schemas.microsoft.com/office/powerpoint/2010/main" val="2891222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14</a:t>
            </a:fld>
            <a:endParaRPr lang="en-US"/>
          </a:p>
        </p:txBody>
      </p:sp>
    </p:spTree>
    <p:extLst>
      <p:ext uri="{BB962C8B-B14F-4D97-AF65-F5344CB8AC3E}">
        <p14:creationId xmlns:p14="http://schemas.microsoft.com/office/powerpoint/2010/main" val="2724355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10"/>
          </p:nvPr>
        </p:nvSpPr>
        <p:spPr/>
        <p:txBody>
          <a:bodyPr rtlCol="0"/>
          <a:lstStyle/>
          <a:p>
            <a:pPr rtl="0"/>
            <a:fld id="{D472AEE4-E9C2-4E4F-8FE3-2D68237C3803}" type="slidenum">
              <a:rPr lang="en-US" smtClean="0"/>
              <a:t>15</a:t>
            </a:fld>
            <a:endParaRPr lang="en-US"/>
          </a:p>
        </p:txBody>
      </p:sp>
    </p:spTree>
    <p:extLst>
      <p:ext uri="{BB962C8B-B14F-4D97-AF65-F5344CB8AC3E}">
        <p14:creationId xmlns:p14="http://schemas.microsoft.com/office/powerpoint/2010/main" val="26118981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r>
              <a:rPr lang="sr" b="0" strike="noStrike"/>
              <a:t>The main causes of illness and death during a heatwave are respiratory and cardiovascular diseases. Additionally, there are specific heat-related illnesses including: </a:t>
            </a:r>
          </a:p>
          <a:p>
            <a:pPr rtl="0"/>
            <a:endParaRPr lang="en-GB" b="1" strike="noStrike" baseline="0" dirty="0"/>
          </a:p>
          <a:p>
            <a:pPr rtl="0"/>
            <a:r>
              <a:rPr lang="sr"/>
              <a:t>• heat cramps – caused by dehydration and loss of electrolytes, including after exercise</a:t>
            </a:r>
          </a:p>
          <a:p>
            <a:pPr rtl="0"/>
            <a:r>
              <a:rPr lang="sr"/>
              <a:t>• heat rash – small, red, itchy papules </a:t>
            </a:r>
            <a:r>
              <a:rPr lang="sr" b="0"/>
              <a:t>all over the body</a:t>
            </a:r>
          </a:p>
          <a:p>
            <a:pPr rtl="0"/>
            <a:r>
              <a:rPr lang="sr"/>
              <a:t>• heat oedema – </a:t>
            </a:r>
            <a:r>
              <a:rPr lang="sr" b="0"/>
              <a:t>swelling, </a:t>
            </a:r>
            <a:r>
              <a:rPr lang="sr"/>
              <a:t>particularly in the ankles, due to </a:t>
            </a:r>
            <a:r>
              <a:rPr lang="sr" b="0"/>
              <a:t>dilation of blood vessels </a:t>
            </a:r>
            <a:r>
              <a:rPr lang="sr"/>
              <a:t>and retention of fluid</a:t>
            </a:r>
          </a:p>
          <a:p>
            <a:pPr rtl="0"/>
            <a:r>
              <a:rPr lang="sr"/>
              <a:t>• heat syncope – dizziness and fainting, due to dehydration and vasodilation, </a:t>
            </a:r>
            <a:r>
              <a:rPr lang="sr" b="0"/>
              <a:t>worsened by </a:t>
            </a:r>
            <a:r>
              <a:rPr lang="sr"/>
              <a:t>cardiovascular disease and certain medications</a:t>
            </a:r>
          </a:p>
          <a:p>
            <a:pPr rtl="0"/>
            <a:r>
              <a:rPr lang="sr"/>
              <a:t>• heat exhaustion </a:t>
            </a:r>
            <a:r>
              <a:rPr lang="sr" strike="noStrike"/>
              <a:t>which </a:t>
            </a:r>
            <a:r>
              <a:rPr lang="sr"/>
              <a:t>occurs as a result of </a:t>
            </a:r>
            <a:r>
              <a:rPr lang="sr" b="0"/>
              <a:t>dehydration</a:t>
            </a:r>
            <a:r>
              <a:rPr lang="sr"/>
              <a:t>, with non-specific symptoms such as malaise, vomiting and circulatory collapse. </a:t>
            </a:r>
            <a:r>
              <a:rPr lang="sr" b="0"/>
              <a:t>It occurs when </a:t>
            </a:r>
            <a:r>
              <a:rPr lang="sr"/>
              <a:t>the core body temperature is between 37ºC and 40ºC. Left untreated, heat exhaustion may evolve into heatstroke</a:t>
            </a:r>
          </a:p>
          <a:p>
            <a:pPr rtl="0"/>
            <a:r>
              <a:rPr lang="sr"/>
              <a:t>• heatstroke - </a:t>
            </a:r>
            <a:r>
              <a:rPr lang="sr" b="0"/>
              <a:t>a more severe illness in which </a:t>
            </a:r>
            <a:r>
              <a:rPr lang="sr"/>
              <a:t>the body’s thermoregulation mechanism fails. </a:t>
            </a:r>
            <a:r>
              <a:rPr lang="sr" b="0"/>
              <a:t>Heatstroke is </a:t>
            </a:r>
            <a:r>
              <a:rPr lang="sr"/>
              <a:t>a medical emergency, with symptoms of confusion, disorientation, convulsions, unconsciousness </a:t>
            </a:r>
            <a:r>
              <a:rPr lang="sr" b="0"/>
              <a:t>and</a:t>
            </a:r>
            <a:r>
              <a:rPr lang="sr"/>
              <a:t> hot dry skin. </a:t>
            </a:r>
            <a:r>
              <a:rPr lang="sr" b="0"/>
              <a:t>It occurs when </a:t>
            </a:r>
            <a:r>
              <a:rPr lang="sr"/>
              <a:t>core body temperature exceeds 40ºC for over 45 minutes and can result in cell death, organ failure, brain damage or death. Heat stroke can be either classical or exertional (heat stroke that results from strenuous exercise)</a:t>
            </a:r>
            <a:endParaRPr lang="en-GB" dirty="0"/>
          </a:p>
          <a:p>
            <a:pPr rtl="0"/>
            <a:endParaRPr lang="en-GB" dirty="0"/>
          </a:p>
        </p:txBody>
      </p:sp>
      <p:sp>
        <p:nvSpPr>
          <p:cNvPr id="4" name="Slide Number Placeholder 3"/>
          <p:cNvSpPr>
            <a:spLocks noGrp="1"/>
          </p:cNvSpPr>
          <p:nvPr>
            <p:ph type="sldNum" sz="quarter" idx="5"/>
          </p:nvPr>
        </p:nvSpPr>
        <p:spPr/>
        <p:txBody>
          <a:bodyPr rtlCol="0"/>
          <a:lstStyle/>
          <a:p>
            <a:pPr rtl="0"/>
            <a:fld id="{0C9349AD-43E2-A142-9B61-FBB06C64E86F}" type="slidenum">
              <a:rPr lang="en-US" smtClean="0"/>
              <a:t>32</a:t>
            </a:fld>
            <a:endParaRPr lang="en-US"/>
          </a:p>
        </p:txBody>
      </p:sp>
    </p:spTree>
    <p:extLst>
      <p:ext uri="{BB962C8B-B14F-4D97-AF65-F5344CB8AC3E}">
        <p14:creationId xmlns:p14="http://schemas.microsoft.com/office/powerpoint/2010/main" val="20394986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sr"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sr"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sr" sz="1200">
                  <a:solidFill>
                    <a:srgbClr val="333333"/>
                  </a:solidFill>
                  <a:latin typeface="+mn-lt"/>
                </a:rPr>
                <a:t>This learning material © 2023-2024 by CLIMATEMED project (</a:t>
              </a:r>
              <a:r>
                <a:rPr lang="sr" sz="1200">
                  <a:solidFill>
                    <a:srgbClr val="333333"/>
                  </a:solidFill>
                  <a:latin typeface="+mn-lt"/>
                  <a:hlinkClick r:id="rId4"/>
                </a:rPr>
                <a:t>www.climatemed.eu</a:t>
              </a:r>
              <a:r>
                <a:rPr lang="sr" sz="1200">
                  <a:solidFill>
                    <a:srgbClr val="333333"/>
                  </a:solidFill>
                  <a:latin typeface="+mn-lt"/>
                </a:rPr>
                <a:t>) is licensed under CC BY 4.0.</a:t>
              </a:r>
              <a:endParaRPr lang="hu-HU" sz="1200" dirty="0">
                <a:solidFill>
                  <a:srgbClr val="333333"/>
                </a:solidFill>
                <a:latin typeface="+mn-lt"/>
              </a:endParaRPr>
            </a:p>
            <a:p>
              <a:pPr rtl="0"/>
              <a:r>
                <a:rPr lang="sr" sz="1200">
                  <a:solidFill>
                    <a:srgbClr val="333333"/>
                  </a:solidFill>
                  <a:latin typeface="+mn-lt"/>
                </a:rPr>
                <a:t>To view a copy of this license, visit </a:t>
              </a:r>
              <a:r>
                <a:rPr lang="sr" sz="1200">
                  <a:solidFill>
                    <a:srgbClr val="333333"/>
                  </a:solidFill>
                  <a:latin typeface="+mn-lt"/>
                  <a:hlinkClick r:id="rId5"/>
                </a:rPr>
                <a:t>https://creativecommons.org/licenses/by/4.0/</a:t>
              </a:r>
              <a:r>
                <a:rPr lang="sr"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Függőleges szöveg helye 2"/>
          <p:cNvSpPr>
            <a:spLocks noGrp="1"/>
          </p:cNvSpPr>
          <p:nvPr>
            <p:ph type="body" orient="vert" idx="1"/>
          </p:nvPr>
        </p:nvSpPr>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sr"/>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600">
                <a:solidFill>
                  <a:schemeClr val="tx1"/>
                </a:solidFill>
              </a:defRPr>
            </a:lvl1pPr>
          </a:lstStyle>
          <a:p>
            <a:pPr rtl="0"/>
            <a:r>
              <a:rPr lang="sr"/>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sr" noProof="0" dirty="0" smtClean="0"/>
              <a:t>Main text (First level)</a:t>
            </a:r>
            <a:endParaRPr lang="sr" noProof="0" dirty="0"/>
          </a:p>
          <a:p>
            <a:pPr lvl="1" rtl="0"/>
            <a:r>
              <a:rPr lang="sr" noProof="0" dirty="0"/>
              <a:t>Second level</a:t>
            </a:r>
          </a:p>
          <a:p>
            <a:pPr lvl="2" rtl="0"/>
            <a:r>
              <a:rPr lang="sr" noProof="0" dirty="0"/>
              <a:t>Third level</a:t>
            </a:r>
          </a:p>
          <a:p>
            <a:pPr lvl="3" rtl="0"/>
            <a:r>
              <a:rPr lang="sr"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sr"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sr"/>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sr"/>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sr"/>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sr"/>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sr"/>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om/url?sa=t&amp;rct=j&amp;q=&amp;esrc=s&amp;source=web&amp;cd=&amp;ved=2ahUKEwjop5W5iNL_AhU8gf0HHaoOByUQFnoECA0QAQ&amp;url=https://www2.pedsanesthesia.org/lecture_series/documents/Pediatric-Thermoregulation.pptx&amp;usg=AOvVaw1J56NOsXPnkOODcwQj5TFm&amp;opi=89978449"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6.t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ipcc.ch/report/ar6/wg2/downloads/report/IPCC_AR6_WGII_TechnicalSummary.pdf"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hyperlink" Target="https://doi.org/10.3390/biomedicines10102542"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ipcc.ch/report/ar6/wg2/downloads/report/IPCC_AR6_WGII_TechnicalSummary.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8965357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en-US" b="1" dirty="0" err="1">
                <a:latin typeface="+mn-lt"/>
              </a:rPr>
              <a:t>Šta</a:t>
            </a:r>
            <a:r>
              <a:rPr lang="en-US" b="1" dirty="0">
                <a:latin typeface="+mn-lt"/>
              </a:rPr>
              <a:t> je </a:t>
            </a:r>
            <a:r>
              <a:rPr lang="en-US" b="1" dirty="0" err="1">
                <a:latin typeface="+mn-lt"/>
              </a:rPr>
              <a:t>termoregulacija</a:t>
            </a:r>
            <a:r>
              <a:rPr lang="en-US" b="1" dirty="0">
                <a:latin typeface="+mn-lt"/>
              </a:rPr>
              <a:t>?</a:t>
            </a:r>
            <a:endParaRPr lang="sr" b="1" dirty="0">
              <a:solidFill>
                <a:schemeClr val="tx1"/>
              </a:solidFill>
              <a:latin typeface="+mn-lt"/>
            </a:endParaRPr>
          </a:p>
        </p:txBody>
      </p:sp>
      <p:sp>
        <p:nvSpPr>
          <p:cNvPr id="3" name="Content Placeholder 2"/>
          <p:cNvSpPr>
            <a:spLocks noGrp="1"/>
          </p:cNvSpPr>
          <p:nvPr>
            <p:ph idx="1"/>
          </p:nvPr>
        </p:nvSpPr>
        <p:spPr>
          <a:xfrm>
            <a:off x="325925" y="1302189"/>
            <a:ext cx="11289671" cy="4486135"/>
          </a:xfrm>
        </p:spPr>
        <p:txBody>
          <a:bodyPr rtlCol="0">
            <a:noAutofit/>
          </a:bodyPr>
          <a:lstStyle/>
          <a:p>
            <a:pPr marL="0" indent="0">
              <a:lnSpc>
                <a:spcPct val="120000"/>
              </a:lnSpc>
              <a:spcBef>
                <a:spcPts val="0"/>
              </a:spcBef>
              <a:buNone/>
            </a:pPr>
            <a:r>
              <a:rPr lang="en-US" dirty="0" err="1"/>
              <a:t>Termoregulacija</a:t>
            </a:r>
            <a:r>
              <a:rPr lang="en-US" dirty="0"/>
              <a:t> je </a:t>
            </a:r>
            <a:r>
              <a:rPr lang="en-US" dirty="0" err="1"/>
              <a:t>regulacija</a:t>
            </a:r>
            <a:r>
              <a:rPr lang="en-US" dirty="0"/>
              <a:t> </a:t>
            </a:r>
            <a:r>
              <a:rPr lang="en-US" dirty="0" err="1"/>
              <a:t>telesne</a:t>
            </a:r>
            <a:r>
              <a:rPr lang="en-US" dirty="0"/>
              <a:t> temperature</a:t>
            </a:r>
          </a:p>
          <a:p>
            <a:pPr>
              <a:spcBef>
                <a:spcPts val="0"/>
              </a:spcBef>
              <a:spcAft>
                <a:spcPts val="2000"/>
              </a:spcAft>
            </a:pPr>
            <a:r>
              <a:rPr lang="en-US" dirty="0" err="1"/>
              <a:t>Složena</a:t>
            </a:r>
            <a:r>
              <a:rPr lang="en-US" dirty="0"/>
              <a:t> </a:t>
            </a:r>
            <a:r>
              <a:rPr lang="en-US" dirty="0" err="1"/>
              <a:t>interakcija</a:t>
            </a:r>
            <a:r>
              <a:rPr lang="en-US" dirty="0"/>
              <a:t> </a:t>
            </a:r>
            <a:r>
              <a:rPr lang="en-US" dirty="0" err="1"/>
              <a:t>između</a:t>
            </a:r>
            <a:r>
              <a:rPr lang="en-US" dirty="0"/>
              <a:t> </a:t>
            </a:r>
            <a:r>
              <a:rPr lang="en-US" dirty="0" err="1"/>
              <a:t>centralnih</a:t>
            </a:r>
            <a:r>
              <a:rPr lang="en-US" dirty="0"/>
              <a:t> </a:t>
            </a:r>
            <a:r>
              <a:rPr lang="en-US" dirty="0" err="1"/>
              <a:t>i</a:t>
            </a:r>
            <a:r>
              <a:rPr lang="en-US" dirty="0"/>
              <a:t> </a:t>
            </a:r>
            <a:r>
              <a:rPr lang="en-US" dirty="0" err="1"/>
              <a:t>perifernih</a:t>
            </a:r>
            <a:r>
              <a:rPr lang="en-US" dirty="0"/>
              <a:t> </a:t>
            </a:r>
            <a:r>
              <a:rPr lang="en-US" dirty="0" err="1"/>
              <a:t>procesa</a:t>
            </a:r>
            <a:r>
              <a:rPr lang="en-US" dirty="0"/>
              <a:t> </a:t>
            </a:r>
          </a:p>
          <a:p>
            <a:pPr>
              <a:spcBef>
                <a:spcPts val="0"/>
              </a:spcBef>
              <a:spcAft>
                <a:spcPts val="2000"/>
              </a:spcAft>
            </a:pPr>
            <a:r>
              <a:rPr lang="en-US" dirty="0" err="1"/>
              <a:t>Normotermija</a:t>
            </a:r>
            <a:r>
              <a:rPr lang="en-US" dirty="0"/>
              <a:t> je </a:t>
            </a:r>
            <a:r>
              <a:rPr lang="en-US" dirty="0" err="1"/>
              <a:t>normalna</a:t>
            </a:r>
            <a:r>
              <a:rPr lang="en-US" dirty="0"/>
              <a:t> </a:t>
            </a:r>
            <a:r>
              <a:rPr lang="en-US" dirty="0" err="1"/>
              <a:t>temperatura</a:t>
            </a:r>
            <a:r>
              <a:rPr lang="en-US" dirty="0"/>
              <a:t> </a:t>
            </a:r>
            <a:r>
              <a:rPr lang="en-US" dirty="0" err="1"/>
              <a:t>tela</a:t>
            </a:r>
            <a:r>
              <a:rPr lang="en-US" dirty="0"/>
              <a:t> (36,8-37,2 </a:t>
            </a:r>
            <a:r>
              <a:rPr lang="en-US" dirty="0" smtClean="0"/>
              <a:t>°</a:t>
            </a:r>
            <a:r>
              <a:rPr lang="sr-Latn-RS" dirty="0" smtClean="0"/>
              <a:t>C</a:t>
            </a:r>
            <a:r>
              <a:rPr lang="en-US" dirty="0" smtClean="0"/>
              <a:t>)</a:t>
            </a:r>
            <a:endParaRPr lang="en-US" dirty="0"/>
          </a:p>
          <a:p>
            <a:pPr>
              <a:spcBef>
                <a:spcPts val="0"/>
              </a:spcBef>
              <a:spcAft>
                <a:spcPts val="2000"/>
              </a:spcAft>
            </a:pPr>
            <a:r>
              <a:rPr lang="en-US" dirty="0" err="1"/>
              <a:t>Kada</a:t>
            </a:r>
            <a:r>
              <a:rPr lang="en-US" dirty="0"/>
              <a:t> </a:t>
            </a:r>
            <a:r>
              <a:rPr lang="en-US" dirty="0" err="1"/>
              <a:t>su</a:t>
            </a:r>
            <a:r>
              <a:rPr lang="en-US" dirty="0"/>
              <a:t> </a:t>
            </a:r>
            <a:r>
              <a:rPr lang="en-US" dirty="0" err="1"/>
              <a:t>ljudi</a:t>
            </a:r>
            <a:r>
              <a:rPr lang="en-US" dirty="0"/>
              <a:t> </a:t>
            </a:r>
            <a:r>
              <a:rPr lang="en-US" dirty="0" err="1"/>
              <a:t>izloženi</a:t>
            </a:r>
            <a:r>
              <a:rPr lang="en-US" dirty="0"/>
              <a:t> </a:t>
            </a:r>
            <a:r>
              <a:rPr lang="en-US" dirty="0" err="1"/>
              <a:t>toplotnom</a:t>
            </a:r>
            <a:r>
              <a:rPr lang="en-US" dirty="0"/>
              <a:t> </a:t>
            </a:r>
            <a:r>
              <a:rPr lang="en-US" dirty="0" err="1"/>
              <a:t>stresu</a:t>
            </a:r>
            <a:r>
              <a:rPr lang="en-US" dirty="0"/>
              <a:t> (</a:t>
            </a:r>
            <a:r>
              <a:rPr lang="en-US" dirty="0" err="1"/>
              <a:t>tj</a:t>
            </a:r>
            <a:r>
              <a:rPr lang="en-US" dirty="0"/>
              <a:t>. </a:t>
            </a:r>
            <a:r>
              <a:rPr lang="en-US" dirty="0" err="1"/>
              <a:t>povišenim</a:t>
            </a:r>
            <a:r>
              <a:rPr lang="en-US" dirty="0"/>
              <a:t> </a:t>
            </a:r>
            <a:r>
              <a:rPr lang="en-US" dirty="0" err="1"/>
              <a:t>temperaturama</a:t>
            </a:r>
            <a:r>
              <a:rPr lang="en-US" dirty="0"/>
              <a:t> </a:t>
            </a:r>
            <a:r>
              <a:rPr lang="en-US" dirty="0" err="1"/>
              <a:t>životne</a:t>
            </a:r>
            <a:r>
              <a:rPr lang="en-US" dirty="0"/>
              <a:t> </a:t>
            </a:r>
            <a:r>
              <a:rPr lang="en-US" dirty="0" err="1"/>
              <a:t>sredine</a:t>
            </a:r>
            <a:r>
              <a:rPr lang="en-US" dirty="0"/>
              <a:t>, </a:t>
            </a:r>
            <a:r>
              <a:rPr lang="en-US" dirty="0" err="1"/>
              <a:t>fizičkoj</a:t>
            </a:r>
            <a:r>
              <a:rPr lang="en-US" dirty="0"/>
              <a:t> </a:t>
            </a:r>
            <a:r>
              <a:rPr lang="en-US" dirty="0" err="1"/>
              <a:t>aktivnosti</a:t>
            </a:r>
            <a:r>
              <a:rPr lang="en-US" dirty="0"/>
              <a:t> </a:t>
            </a:r>
            <a:r>
              <a:rPr lang="en-US" dirty="0" err="1"/>
              <a:t>ili</a:t>
            </a:r>
            <a:r>
              <a:rPr lang="en-US" dirty="0"/>
              <a:t> </a:t>
            </a:r>
            <a:r>
              <a:rPr lang="en-US" dirty="0" err="1"/>
              <a:t>kombinaciji</a:t>
            </a:r>
            <a:r>
              <a:rPr lang="en-US" dirty="0"/>
              <a:t> </a:t>
            </a:r>
            <a:r>
              <a:rPr lang="en-US" dirty="0" err="1"/>
              <a:t>oba</a:t>
            </a:r>
            <a:r>
              <a:rPr lang="en-US" dirty="0"/>
              <a:t>), </a:t>
            </a:r>
            <a:r>
              <a:rPr lang="en-US" dirty="0" err="1"/>
              <a:t>sistem</a:t>
            </a:r>
            <a:r>
              <a:rPr lang="en-US" dirty="0"/>
              <a:t> </a:t>
            </a:r>
            <a:r>
              <a:rPr lang="en-US" dirty="0" err="1"/>
              <a:t>termoregulacije</a:t>
            </a:r>
            <a:r>
              <a:rPr lang="en-US" dirty="0"/>
              <a:t> </a:t>
            </a:r>
            <a:r>
              <a:rPr lang="en-US" dirty="0" err="1"/>
              <a:t>uključuje</a:t>
            </a:r>
            <a:r>
              <a:rPr lang="en-US" dirty="0"/>
              <a:t> </a:t>
            </a:r>
            <a:r>
              <a:rPr lang="en-US" dirty="0" err="1"/>
              <a:t>niz</a:t>
            </a:r>
            <a:r>
              <a:rPr lang="en-US" dirty="0"/>
              <a:t> </a:t>
            </a:r>
            <a:r>
              <a:rPr lang="en-US" dirty="0" err="1"/>
              <a:t>fizioloških</a:t>
            </a:r>
            <a:r>
              <a:rPr lang="en-US" dirty="0"/>
              <a:t> </a:t>
            </a:r>
            <a:r>
              <a:rPr lang="en-US" dirty="0" err="1"/>
              <a:t>mehanizama</a:t>
            </a:r>
            <a:r>
              <a:rPr lang="en-US" dirty="0"/>
              <a:t> </a:t>
            </a:r>
            <a:r>
              <a:rPr lang="en-US" dirty="0" err="1"/>
              <a:t>za</a:t>
            </a:r>
            <a:r>
              <a:rPr lang="en-US" dirty="0"/>
              <a:t> </a:t>
            </a:r>
            <a:r>
              <a:rPr lang="en-US" dirty="0" err="1"/>
              <a:t>održavanje</a:t>
            </a:r>
            <a:r>
              <a:rPr lang="en-US" dirty="0"/>
              <a:t> </a:t>
            </a:r>
            <a:r>
              <a:rPr lang="en-US" dirty="0" err="1"/>
              <a:t>toplotne</a:t>
            </a:r>
            <a:r>
              <a:rPr lang="en-US" dirty="0"/>
              <a:t> </a:t>
            </a:r>
            <a:r>
              <a:rPr lang="en-US" dirty="0" err="1"/>
              <a:t>ravnoteže</a:t>
            </a:r>
            <a:r>
              <a:rPr lang="en-US" dirty="0"/>
              <a:t>. </a:t>
            </a:r>
          </a:p>
          <a:p>
            <a:pPr>
              <a:spcBef>
                <a:spcPts val="0"/>
              </a:spcBef>
              <a:spcAft>
                <a:spcPts val="2000"/>
              </a:spcAft>
            </a:pPr>
            <a:r>
              <a:rPr lang="en-US" dirty="0" err="1"/>
              <a:t>Unutrašnja</a:t>
            </a:r>
            <a:r>
              <a:rPr lang="en-US" dirty="0"/>
              <a:t> </a:t>
            </a:r>
            <a:r>
              <a:rPr lang="en-US" dirty="0" err="1"/>
              <a:t>toplota</a:t>
            </a:r>
            <a:r>
              <a:rPr lang="en-US" dirty="0"/>
              <a:t> </a:t>
            </a:r>
            <a:r>
              <a:rPr lang="en-US" dirty="0" err="1"/>
              <a:t>proizvedena</a:t>
            </a:r>
            <a:r>
              <a:rPr lang="en-US" dirty="0"/>
              <a:t> </a:t>
            </a:r>
            <a:r>
              <a:rPr lang="en-US" dirty="0" err="1"/>
              <a:t>ćelijskim</a:t>
            </a:r>
            <a:r>
              <a:rPr lang="en-US" dirty="0"/>
              <a:t> </a:t>
            </a:r>
            <a:r>
              <a:rPr lang="en-US" dirty="0" err="1"/>
              <a:t>disanjem</a:t>
            </a:r>
            <a:r>
              <a:rPr lang="en-US" dirty="0"/>
              <a:t> (</a:t>
            </a:r>
            <a:r>
              <a:rPr lang="en-US" dirty="0" err="1"/>
              <a:t>metabolička</a:t>
            </a:r>
            <a:r>
              <a:rPr lang="en-US" dirty="0"/>
              <a:t> </a:t>
            </a:r>
            <a:r>
              <a:rPr lang="en-US" dirty="0" err="1"/>
              <a:t>proizvodnja</a:t>
            </a:r>
            <a:r>
              <a:rPr lang="en-US" dirty="0"/>
              <a:t> </a:t>
            </a:r>
            <a:r>
              <a:rPr lang="en-US" dirty="0" err="1"/>
              <a:t>toplote</a:t>
            </a:r>
            <a:r>
              <a:rPr lang="en-US" dirty="0"/>
              <a:t>) je </a:t>
            </a:r>
            <a:r>
              <a:rPr lang="en-US" dirty="0" err="1"/>
              <a:t>uravnotežena</a:t>
            </a:r>
            <a:r>
              <a:rPr lang="en-US" dirty="0"/>
              <a:t> </a:t>
            </a:r>
            <a:r>
              <a:rPr lang="en-US" dirty="0" err="1"/>
              <a:t>brzinom</a:t>
            </a:r>
            <a:r>
              <a:rPr lang="en-US" dirty="0"/>
              <a:t> </a:t>
            </a:r>
            <a:r>
              <a:rPr lang="en-US" dirty="0" err="1"/>
              <a:t>toplote</a:t>
            </a:r>
            <a:r>
              <a:rPr lang="en-US" dirty="0"/>
              <a:t> </a:t>
            </a:r>
            <a:r>
              <a:rPr lang="en-US" dirty="0" err="1"/>
              <a:t>koja</a:t>
            </a:r>
            <a:r>
              <a:rPr lang="en-US" dirty="0"/>
              <a:t> se </a:t>
            </a:r>
            <a:r>
              <a:rPr lang="en-US" dirty="0" err="1"/>
              <a:t>gubi</a:t>
            </a:r>
            <a:r>
              <a:rPr lang="en-US" dirty="0"/>
              <a:t> </a:t>
            </a:r>
            <a:r>
              <a:rPr lang="en-US" dirty="0" err="1"/>
              <a:t>sa</a:t>
            </a:r>
            <a:r>
              <a:rPr lang="en-US" dirty="0"/>
              <a:t> </a:t>
            </a:r>
            <a:r>
              <a:rPr lang="en-US" dirty="0" err="1"/>
              <a:t>površine</a:t>
            </a:r>
            <a:r>
              <a:rPr lang="en-US" dirty="0"/>
              <a:t> </a:t>
            </a:r>
            <a:r>
              <a:rPr lang="en-US" dirty="0" err="1"/>
              <a:t>kože</a:t>
            </a:r>
            <a:r>
              <a:rPr lang="en-US" dirty="0"/>
              <a:t> u </a:t>
            </a:r>
            <a:r>
              <a:rPr lang="en-US" dirty="0" err="1"/>
              <a:t>okolno</a:t>
            </a:r>
            <a:r>
              <a:rPr lang="en-US" dirty="0"/>
              <a:t> </a:t>
            </a:r>
            <a:r>
              <a:rPr lang="en-US" dirty="0" err="1"/>
              <a:t>okruženje</a:t>
            </a:r>
            <a:r>
              <a:rPr lang="en-US" dirty="0"/>
              <a:t> </a:t>
            </a:r>
            <a:r>
              <a:rPr lang="en-US" dirty="0" err="1"/>
              <a:t>kombinacijom</a:t>
            </a:r>
            <a:r>
              <a:rPr lang="en-US" dirty="0"/>
              <a:t> </a:t>
            </a:r>
            <a:r>
              <a:rPr lang="en-US" dirty="0" err="1"/>
              <a:t>suve</a:t>
            </a:r>
            <a:r>
              <a:rPr lang="en-US" dirty="0"/>
              <a:t> </a:t>
            </a:r>
            <a:r>
              <a:rPr lang="en-US" dirty="0" err="1"/>
              <a:t>razmene</a:t>
            </a:r>
            <a:r>
              <a:rPr lang="en-US" dirty="0"/>
              <a:t> </a:t>
            </a:r>
            <a:r>
              <a:rPr lang="en-US" dirty="0" err="1"/>
              <a:t>toplote</a:t>
            </a:r>
            <a:r>
              <a:rPr lang="en-US" dirty="0"/>
              <a:t> (</a:t>
            </a:r>
            <a:r>
              <a:rPr lang="en-US" dirty="0" err="1"/>
              <a:t>kondukcija</a:t>
            </a:r>
            <a:r>
              <a:rPr lang="en-US" dirty="0"/>
              <a:t>, </a:t>
            </a:r>
            <a:r>
              <a:rPr lang="en-US" dirty="0" err="1"/>
              <a:t>konvekcija</a:t>
            </a:r>
            <a:r>
              <a:rPr lang="en-US" dirty="0"/>
              <a:t> </a:t>
            </a:r>
            <a:r>
              <a:rPr lang="en-US" dirty="0" err="1"/>
              <a:t>i</a:t>
            </a:r>
            <a:r>
              <a:rPr lang="en-US" dirty="0"/>
              <a:t> </a:t>
            </a:r>
            <a:r>
              <a:rPr lang="en-US" dirty="0" err="1"/>
              <a:t>zračenje</a:t>
            </a:r>
            <a:r>
              <a:rPr lang="en-US" dirty="0"/>
              <a:t>) </a:t>
            </a:r>
            <a:r>
              <a:rPr lang="en-US" dirty="0" err="1"/>
              <a:t>i</a:t>
            </a:r>
            <a:r>
              <a:rPr lang="en-US" dirty="0"/>
              <a:t> </a:t>
            </a:r>
            <a:r>
              <a:rPr lang="en-US" dirty="0" err="1"/>
              <a:t>razmene</a:t>
            </a:r>
            <a:r>
              <a:rPr lang="en-US" dirty="0"/>
              <a:t> </a:t>
            </a:r>
            <a:r>
              <a:rPr lang="en-US" dirty="0" err="1"/>
              <a:t>toplote</a:t>
            </a:r>
            <a:r>
              <a:rPr lang="en-US" dirty="0"/>
              <a:t> </a:t>
            </a:r>
            <a:r>
              <a:rPr lang="en-US" dirty="0" err="1"/>
              <a:t>isparavanjem</a:t>
            </a:r>
            <a:r>
              <a:rPr lang="en-US" dirty="0" smtClean="0"/>
              <a:t>.</a:t>
            </a:r>
            <a:endParaRPr lang="en-US" dirty="0"/>
          </a:p>
        </p:txBody>
      </p:sp>
      <p:sp>
        <p:nvSpPr>
          <p:cNvPr id="4" name="Szövegdoboz 3"/>
          <p:cNvSpPr txBox="1"/>
          <p:nvPr/>
        </p:nvSpPr>
        <p:spPr>
          <a:xfrm>
            <a:off x="75921" y="5788324"/>
            <a:ext cx="6704442" cy="461665"/>
          </a:xfrm>
          <a:prstGeom prst="rect">
            <a:avLst/>
          </a:prstGeom>
          <a:noFill/>
        </p:spPr>
        <p:txBody>
          <a:bodyPr wrap="square" rtlCol="0">
            <a:spAutoFit/>
          </a:bodyPr>
          <a:lstStyle/>
          <a:p>
            <a:r>
              <a:rPr lang="en-US" sz="1200" i="1" dirty="0" err="1" smtClean="0">
                <a:hlinkClick r:id="rId3"/>
              </a:rPr>
              <a:t>Izvor</a:t>
            </a:r>
            <a:r>
              <a:rPr lang="en-US" sz="1200" i="1" dirty="0" smtClean="0">
                <a:hlinkClick r:id="rId3"/>
              </a:rPr>
              <a:t> </a:t>
            </a:r>
            <a:r>
              <a:rPr lang="sr" sz="1200" i="1" dirty="0" smtClean="0">
                <a:hlinkClick r:id="rId3"/>
              </a:rPr>
              <a:t>: </a:t>
            </a:r>
            <a:r>
              <a:rPr lang="en-US" sz="1200" i="1" dirty="0">
                <a:hlinkClick r:id="rId3"/>
              </a:rPr>
              <a:t>Pediatric Thermoregulation - Society for Pediatric Anesthesia</a:t>
            </a:r>
          </a:p>
          <a:p>
            <a:r>
              <a:rPr lang="en-US" sz="1200" i="1" dirty="0">
                <a:hlinkClick r:id="rId3"/>
              </a:rPr>
              <a:t>pedsanesthesia.org</a:t>
            </a:r>
            <a:endParaRPr lang="hu-HU" sz="1200" i="1" dirty="0"/>
          </a:p>
        </p:txBody>
      </p:sp>
    </p:spTree>
    <p:extLst>
      <p:ext uri="{BB962C8B-B14F-4D97-AF65-F5344CB8AC3E}">
        <p14:creationId xmlns:p14="http://schemas.microsoft.com/office/powerpoint/2010/main" val="60977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rtlCol="0">
            <a:normAutofit fontScale="90000"/>
          </a:bodyPr>
          <a:lstStyle/>
          <a:p>
            <a:r>
              <a:rPr lang="en-US" b="1" dirty="0" err="1"/>
              <a:t>Termoregulacija</a:t>
            </a:r>
            <a:r>
              <a:rPr lang="en-US" b="1" dirty="0"/>
              <a:t> – </a:t>
            </a:r>
            <a:r>
              <a:rPr lang="en-US" b="1" dirty="0" err="1"/>
              <a:t>načini</a:t>
            </a:r>
            <a:r>
              <a:rPr lang="en-US" b="1" dirty="0"/>
              <a:t> </a:t>
            </a:r>
            <a:r>
              <a:rPr lang="en-US" b="1" dirty="0" err="1"/>
              <a:t>razmene</a:t>
            </a:r>
            <a:r>
              <a:rPr lang="en-US" b="1" dirty="0"/>
              <a:t> </a:t>
            </a:r>
            <a:r>
              <a:rPr lang="en-US" b="1" dirty="0" err="1"/>
              <a:t>toplote</a:t>
            </a:r>
            <a:r>
              <a:rPr lang="en-US" b="1" dirty="0"/>
              <a:t> – </a:t>
            </a:r>
            <a:r>
              <a:rPr lang="en-US" b="1" dirty="0" err="1"/>
              <a:t>Definicije</a:t>
            </a:r>
            <a:endParaRPr lang="sr" b="1" dirty="0">
              <a:solidFill>
                <a:schemeClr val="tx1"/>
              </a:solidFill>
            </a:endParaRPr>
          </a:p>
        </p:txBody>
      </p:sp>
      <p:sp>
        <p:nvSpPr>
          <p:cNvPr id="5123" name="Rectangle 3"/>
          <p:cNvSpPr>
            <a:spLocks noGrp="1" noChangeArrowheads="1"/>
          </p:cNvSpPr>
          <p:nvPr>
            <p:ph type="body" idx="1"/>
          </p:nvPr>
        </p:nvSpPr>
        <p:spPr>
          <a:xfrm>
            <a:off x="192505" y="931984"/>
            <a:ext cx="5742469" cy="4623427"/>
          </a:xfrm>
        </p:spPr>
        <p:txBody>
          <a:bodyPr rtlCol="0">
            <a:normAutofit fontScale="85000" lnSpcReduction="20000"/>
          </a:bodyPr>
          <a:lstStyle/>
          <a:p>
            <a:r>
              <a:rPr lang="en-US" dirty="0" err="1">
                <a:cs typeface="Times New Roman" panose="02020603050405020304" pitchFamily="18" charset="0"/>
                <a:sym typeface="WP MathA" pitchFamily="2" charset="2"/>
              </a:rPr>
              <a:t>Radijacija</a:t>
            </a:r>
            <a:endParaRPr lang="sr" dirty="0">
              <a:solidFill>
                <a:schemeClr val="tx1"/>
              </a:solidFill>
              <a:cs typeface="Times New Roman" panose="02020603050405020304" pitchFamily="18" charset="0"/>
              <a:sym typeface="WP MathA" pitchFamily="2" charset="2"/>
            </a:endParaRPr>
          </a:p>
          <a:p>
            <a:pPr lvl="1"/>
            <a:r>
              <a:rPr lang="en-US" dirty="0" err="1">
                <a:cs typeface="Times New Roman" panose="02020603050405020304" pitchFamily="18" charset="0"/>
                <a:sym typeface="WP MathA" pitchFamily="2" charset="2"/>
              </a:rPr>
              <a:t>Gubitak</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toplote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infracrvenim</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toplotnim</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zracima</a:t>
            </a:r>
            <a:r>
              <a:rPr lang="en-US" dirty="0">
                <a:cs typeface="Times New Roman" panose="02020603050405020304" pitchFamily="18" charset="0"/>
                <a:sym typeface="WP MathA" pitchFamily="2" charset="2"/>
              </a:rPr>
              <a:t> (5-20 </a:t>
            </a:r>
            <a:r>
              <a:rPr lang="el-GR" dirty="0">
                <a:cs typeface="Times New Roman" panose="02020603050405020304" pitchFamily="18" charset="0"/>
                <a:sym typeface="WP MathA" pitchFamily="2" charset="2"/>
              </a:rPr>
              <a:t>μ</a:t>
            </a:r>
            <a:r>
              <a:rPr lang="en-US" dirty="0">
                <a:cs typeface="Times New Roman" panose="02020603050405020304" pitchFamily="18" charset="0"/>
                <a:sym typeface="WP MathA" pitchFamily="2" charset="2"/>
              </a:rPr>
              <a:t>m </a:t>
            </a:r>
            <a:r>
              <a:rPr lang="en-US" dirty="0" err="1">
                <a:cs typeface="Times New Roman" panose="02020603050405020304" pitchFamily="18" charset="0"/>
                <a:sym typeface="WP MathA" pitchFamily="2" charset="2"/>
              </a:rPr>
              <a:t>ili</a:t>
            </a:r>
            <a:r>
              <a:rPr lang="en-US" dirty="0">
                <a:cs typeface="Times New Roman" panose="02020603050405020304" pitchFamily="18" charset="0"/>
                <a:sym typeface="WP MathA" pitchFamily="2" charset="2"/>
              </a:rPr>
              <a:t> 10-20 puta </a:t>
            </a:r>
            <a:r>
              <a:rPr lang="en-US" dirty="0" err="1">
                <a:cs typeface="Times New Roman" panose="02020603050405020304" pitchFamily="18" charset="0"/>
                <a:sym typeface="WP MathA" pitchFamily="2" charset="2"/>
              </a:rPr>
              <a:t>veće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talasne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dužine</a:t>
            </a:r>
            <a:r>
              <a:rPr lang="en-US" dirty="0">
                <a:cs typeface="Times New Roman" panose="02020603050405020304" pitchFamily="18" charset="0"/>
                <a:sym typeface="WP MathA" pitchFamily="2" charset="2"/>
              </a:rPr>
              <a:t> od </a:t>
            </a:r>
            <a:r>
              <a:rPr lang="en-US" dirty="0" err="1">
                <a:cs typeface="Times New Roman" panose="02020603050405020304" pitchFamily="18" charset="0"/>
                <a:sym typeface="WP MathA" pitchFamily="2" charset="2"/>
              </a:rPr>
              <a:t>vidljive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svetlosti</a:t>
            </a:r>
            <a:r>
              <a:rPr lang="sr" dirty="0" smtClean="0">
                <a:solidFill>
                  <a:schemeClr val="tx1"/>
                </a:solidFill>
                <a:cs typeface="Times New Roman" panose="02020603050405020304" pitchFamily="18" charset="0"/>
              </a:rPr>
              <a:t>)</a:t>
            </a:r>
            <a:endParaRPr lang="sr" dirty="0">
              <a:solidFill>
                <a:schemeClr val="tx1"/>
              </a:solidFill>
              <a:cs typeface="Times New Roman" panose="02020603050405020304" pitchFamily="18" charset="0"/>
            </a:endParaRPr>
          </a:p>
          <a:p>
            <a:r>
              <a:rPr lang="en-US" dirty="0" err="1" smtClean="0">
                <a:cs typeface="Times New Roman" panose="02020603050405020304" pitchFamily="18" charset="0"/>
                <a:sym typeface="WP MathA" pitchFamily="2" charset="2"/>
              </a:rPr>
              <a:t>Provodljivost</a:t>
            </a:r>
            <a:endParaRPr lang="sr" dirty="0">
              <a:solidFill>
                <a:schemeClr val="tx1"/>
              </a:solidFill>
              <a:cs typeface="Times New Roman" panose="02020603050405020304" pitchFamily="18" charset="0"/>
              <a:sym typeface="WP MathA" pitchFamily="2" charset="2"/>
            </a:endParaRPr>
          </a:p>
          <a:p>
            <a:pPr lvl="1"/>
            <a:r>
              <a:rPr lang="en-US" dirty="0" err="1">
                <a:cs typeface="Times New Roman" panose="02020603050405020304" pitchFamily="18" charset="0"/>
                <a:sym typeface="WP MathA" pitchFamily="2" charset="2"/>
              </a:rPr>
              <a:t>Prelazak</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toplote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sa</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tela</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na</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čvrsti</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objekat</a:t>
            </a:r>
            <a:endParaRPr lang="en-US" dirty="0">
              <a:cs typeface="Times New Roman" panose="02020603050405020304" pitchFamily="18" charset="0"/>
              <a:sym typeface="WP MathA" pitchFamily="2" charset="2"/>
            </a:endParaRPr>
          </a:p>
          <a:p>
            <a:r>
              <a:rPr lang="en-US" dirty="0" err="1">
                <a:cs typeface="Times New Roman" panose="02020603050405020304" pitchFamily="18" charset="0"/>
                <a:sym typeface="WP MathA" pitchFamily="2" charset="2"/>
              </a:rPr>
              <a:t>Isparavanje</a:t>
            </a:r>
            <a:endParaRPr lang="sr" dirty="0">
              <a:solidFill>
                <a:schemeClr val="tx1"/>
              </a:solidFill>
              <a:cs typeface="Times New Roman" panose="02020603050405020304" pitchFamily="18" charset="0"/>
              <a:sym typeface="WP MathA" pitchFamily="2" charset="2"/>
            </a:endParaRPr>
          </a:p>
          <a:p>
            <a:pPr lvl="1"/>
            <a:r>
              <a:rPr lang="en-US" dirty="0" err="1">
                <a:cs typeface="Times New Roman" panose="02020603050405020304" pitchFamily="18" charset="0"/>
                <a:sym typeface="WP MathA" pitchFamily="2" charset="2"/>
              </a:rPr>
              <a:t>Gubitak</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toplote</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putem</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vodene</a:t>
            </a:r>
            <a:r>
              <a:rPr lang="en-US" dirty="0">
                <a:cs typeface="Times New Roman" panose="02020603050405020304" pitchFamily="18" charset="0"/>
                <a:sym typeface="WP MathA" pitchFamily="2" charset="2"/>
              </a:rPr>
              <a:t> pare u </a:t>
            </a:r>
            <a:r>
              <a:rPr lang="en-US" dirty="0" err="1">
                <a:cs typeface="Times New Roman" panose="02020603050405020304" pitchFamily="18" charset="0"/>
                <a:sym typeface="WP MathA" pitchFamily="2" charset="2"/>
              </a:rPr>
              <a:t>okolnu</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atmosferu</a:t>
            </a:r>
            <a:endParaRPr lang="en-US" dirty="0">
              <a:cs typeface="Times New Roman" panose="02020603050405020304" pitchFamily="18" charset="0"/>
              <a:sym typeface="WP MathA" pitchFamily="2" charset="2"/>
            </a:endParaRPr>
          </a:p>
          <a:p>
            <a:r>
              <a:rPr lang="en-US" dirty="0" err="1">
                <a:cs typeface="Times New Roman" panose="02020603050405020304" pitchFamily="18" charset="0"/>
                <a:sym typeface="WP MathA" pitchFamily="2" charset="2"/>
              </a:rPr>
              <a:t>Konvekcija</a:t>
            </a:r>
            <a:endParaRPr lang="sr" dirty="0">
              <a:solidFill>
                <a:schemeClr val="tx1"/>
              </a:solidFill>
              <a:cs typeface="Times New Roman" panose="02020603050405020304" pitchFamily="18" charset="0"/>
              <a:sym typeface="WP MathA" pitchFamily="2" charset="2"/>
            </a:endParaRPr>
          </a:p>
          <a:p>
            <a:pPr lvl="1"/>
            <a:r>
              <a:rPr lang="en-US" dirty="0" err="1">
                <a:cs typeface="Times New Roman" panose="02020603050405020304" pitchFamily="18" charset="0"/>
                <a:sym typeface="WP MathA" pitchFamily="2" charset="2"/>
              </a:rPr>
              <a:t>Efekti</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promena</a:t>
            </a:r>
            <a:r>
              <a:rPr lang="en-US" dirty="0">
                <a:cs typeface="Times New Roman" panose="02020603050405020304" pitchFamily="18" charset="0"/>
                <a:sym typeface="WP MathA" pitchFamily="2" charset="2"/>
              </a:rPr>
              <a:t> u </a:t>
            </a:r>
            <a:r>
              <a:rPr lang="en-US" dirty="0" err="1">
                <a:cs typeface="Times New Roman" panose="02020603050405020304" pitchFamily="18" charset="0"/>
                <a:sym typeface="WP MathA" pitchFamily="2" charset="2"/>
              </a:rPr>
              <a:t>spoljašnjem</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okruženju</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npr</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vetar</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i</a:t>
            </a:r>
            <a:r>
              <a:rPr lang="en-US" dirty="0">
                <a:cs typeface="Times New Roman" panose="02020603050405020304" pitchFamily="18" charset="0"/>
                <a:sym typeface="WP MathA" pitchFamily="2" charset="2"/>
              </a:rPr>
              <a:t> </a:t>
            </a:r>
            <a:r>
              <a:rPr lang="en-US" dirty="0" err="1">
                <a:cs typeface="Times New Roman" panose="02020603050405020304" pitchFamily="18" charset="0"/>
                <a:sym typeface="WP MathA" pitchFamily="2" charset="2"/>
              </a:rPr>
              <a:t>voda</a:t>
            </a:r>
            <a:r>
              <a:rPr lang="en-US" dirty="0">
                <a:cs typeface="Times New Roman" panose="02020603050405020304" pitchFamily="18" charset="0"/>
                <a:sym typeface="WP MathA" pitchFamily="2" charset="2"/>
              </a:rPr>
              <a:t>)</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3858" y="1698701"/>
            <a:ext cx="6124372" cy="28140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875915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en-US" b="1" dirty="0" err="1"/>
              <a:t>Fiziologija</a:t>
            </a:r>
            <a:r>
              <a:rPr lang="en-US" b="1" dirty="0"/>
              <a:t> </a:t>
            </a:r>
            <a:r>
              <a:rPr lang="en-US" b="1" dirty="0" err="1"/>
              <a:t>kontrole</a:t>
            </a:r>
            <a:r>
              <a:rPr lang="en-US" b="1" dirty="0"/>
              <a:t> </a:t>
            </a:r>
            <a:r>
              <a:rPr lang="en-US" b="1" dirty="0" smtClean="0"/>
              <a:t>temperature</a:t>
            </a:r>
            <a:endParaRPr lang="en-US" b="1"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2692375911"/>
              </p:ext>
            </p:extLst>
          </p:nvPr>
        </p:nvGraphicFramePr>
        <p:xfrm>
          <a:off x="1997543" y="702644"/>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zövegdoboz 2"/>
          <p:cNvSpPr txBox="1"/>
          <p:nvPr/>
        </p:nvSpPr>
        <p:spPr>
          <a:xfrm>
            <a:off x="192505" y="4756527"/>
            <a:ext cx="1416489" cy="1292662"/>
          </a:xfrm>
          <a:prstGeom prst="rect">
            <a:avLst/>
          </a:prstGeom>
          <a:noFill/>
        </p:spPr>
        <p:txBody>
          <a:bodyPr wrap="square" rtlCol="0">
            <a:spAutoFit/>
          </a:bodyPr>
          <a:lstStyle/>
          <a:p>
            <a:r>
              <a:rPr lang="en-US" dirty="0">
                <a:hlinkClick r:id="rId8"/>
              </a:rPr>
              <a:t/>
            </a:r>
            <a:br>
              <a:rPr lang="en-US" dirty="0">
                <a:hlinkClick r:id="rId8"/>
              </a:rPr>
            </a:br>
            <a:r>
              <a:rPr lang="en-US" sz="1200" i="1" dirty="0" err="1">
                <a:hlinkClick r:id="rId8"/>
              </a:rPr>
              <a:t>Izvor</a:t>
            </a:r>
            <a:r>
              <a:rPr lang="en-US" sz="1200" i="1" dirty="0">
                <a:hlinkClick r:id="rId8"/>
              </a:rPr>
              <a:t> </a:t>
            </a:r>
            <a:r>
              <a:rPr lang="sr" sz="1200" i="1" dirty="0" smtClean="0">
                <a:hlinkClick r:id="rId8"/>
              </a:rPr>
              <a:t>: </a:t>
            </a:r>
            <a:r>
              <a:rPr lang="en-US" sz="1200" i="1" dirty="0">
                <a:hlinkClick r:id="rId8"/>
              </a:rPr>
              <a:t>Pediatric Thermoregulation - Society for Pediatric Anesthesia</a:t>
            </a:r>
          </a:p>
          <a:p>
            <a:r>
              <a:rPr lang="en-US" sz="1200" i="1" dirty="0">
                <a:hlinkClick r:id="rId8"/>
              </a:rPr>
              <a:t>pedsanesthesia.org</a:t>
            </a:r>
            <a:endParaRPr lang="hu-HU" sz="1200" i="1" dirty="0"/>
          </a:p>
        </p:txBody>
      </p:sp>
    </p:spTree>
    <p:extLst>
      <p:ext uri="{BB962C8B-B14F-4D97-AF65-F5344CB8AC3E}">
        <p14:creationId xmlns:p14="http://schemas.microsoft.com/office/powerpoint/2010/main" val="7289962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en-US" b="1" dirty="0" err="1"/>
              <a:t>Fiziologija</a:t>
            </a:r>
            <a:r>
              <a:rPr lang="en-US" b="1" dirty="0"/>
              <a:t> </a:t>
            </a:r>
            <a:r>
              <a:rPr lang="en-US" b="1" dirty="0" err="1"/>
              <a:t>kontrole</a:t>
            </a:r>
            <a:r>
              <a:rPr lang="en-US" b="1" dirty="0"/>
              <a:t> </a:t>
            </a:r>
            <a:r>
              <a:rPr lang="en-US" b="1" dirty="0" smtClean="0"/>
              <a:t>temperature</a:t>
            </a:r>
            <a:endParaRPr lang="en-US" b="1"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962054418"/>
              </p:ext>
            </p:extLst>
          </p:nvPr>
        </p:nvGraphicFramePr>
        <p:xfrm>
          <a:off x="2174530" y="384872"/>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640780"/>
            <a:ext cx="1416489" cy="1384995"/>
          </a:xfrm>
          <a:prstGeom prst="rect">
            <a:avLst/>
          </a:prstGeom>
          <a:noFill/>
        </p:spPr>
        <p:txBody>
          <a:bodyPr wrap="square" rtlCol="0">
            <a:spAutoFit/>
          </a:bodyPr>
          <a:lstStyle/>
          <a:p>
            <a:r>
              <a:rPr lang="en-US" dirty="0">
                <a:hlinkClick r:id="rId8"/>
              </a:rPr>
              <a:t/>
            </a:r>
            <a:br>
              <a:rPr lang="en-US" dirty="0">
                <a:hlinkClick r:id="rId8"/>
              </a:rPr>
            </a:br>
            <a:r>
              <a:rPr lang="en-US" sz="1200" i="1" dirty="0" err="1">
                <a:hlinkClick r:id="rId8"/>
              </a:rPr>
              <a:t>Izvor</a:t>
            </a:r>
            <a:r>
              <a:rPr lang="en-US" sz="1200" i="1" dirty="0">
                <a:hlinkClick r:id="rId8"/>
              </a:rPr>
              <a:t> </a:t>
            </a:r>
            <a:r>
              <a:rPr lang="sr" sz="1200" i="1" dirty="0" smtClean="0">
                <a:hlinkClick r:id="rId8"/>
              </a:rPr>
              <a:t>:</a:t>
            </a:r>
            <a:r>
              <a:rPr lang="sr" dirty="0" smtClean="0">
                <a:hlinkClick r:id="rId8"/>
              </a:rPr>
              <a:t> </a:t>
            </a:r>
            <a:r>
              <a:rPr lang="en-US" sz="1200" i="1" dirty="0">
                <a:hlinkClick r:id="rId8"/>
              </a:rPr>
              <a:t>Pediatric Thermoregulation - Society for Pediatric Anesthesia</a:t>
            </a:r>
          </a:p>
          <a:p>
            <a:r>
              <a:rPr lang="en-US" sz="1200" i="1" dirty="0">
                <a:hlinkClick r:id="rId8"/>
              </a:rPr>
              <a:t>pedsanesthesia.org</a:t>
            </a:r>
            <a:endParaRPr lang="hu-HU" sz="1200" i="1" dirty="0"/>
          </a:p>
        </p:txBody>
      </p:sp>
    </p:spTree>
    <p:extLst>
      <p:ext uri="{BB962C8B-B14F-4D97-AF65-F5344CB8AC3E}">
        <p14:creationId xmlns:p14="http://schemas.microsoft.com/office/powerpoint/2010/main" val="77810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r>
              <a:rPr lang="en-US" b="1" dirty="0" err="1"/>
              <a:t>Fiziologija</a:t>
            </a:r>
            <a:r>
              <a:rPr lang="en-US" b="1" dirty="0"/>
              <a:t> </a:t>
            </a:r>
            <a:r>
              <a:rPr lang="en-US" b="1" dirty="0" err="1"/>
              <a:t>kontrole</a:t>
            </a:r>
            <a:r>
              <a:rPr lang="en-US" b="1" dirty="0"/>
              <a:t> </a:t>
            </a:r>
            <a:r>
              <a:rPr lang="en-US" b="1" dirty="0" smtClean="0"/>
              <a:t>temperature</a:t>
            </a:r>
            <a:endParaRPr lang="en-US" b="1" dirty="0">
              <a:solidFill>
                <a:schemeClr val="tx1"/>
              </a:solidFill>
              <a:latin typeface="+mn-lt"/>
            </a:endParaRPr>
          </a:p>
        </p:txBody>
      </p:sp>
      <p:graphicFrame>
        <p:nvGraphicFramePr>
          <p:cNvPr id="11" name="Content Placeholder 10"/>
          <p:cNvGraphicFramePr>
            <a:graphicFrameLocks noGrp="1"/>
          </p:cNvGraphicFramePr>
          <p:nvPr>
            <p:ph idx="1"/>
            <p:extLst>
              <p:ext uri="{D42A27DB-BD31-4B8C-83A1-F6EECF244321}">
                <p14:modId xmlns:p14="http://schemas.microsoft.com/office/powerpoint/2010/main" val="1599082422"/>
              </p:ext>
            </p:extLst>
          </p:nvPr>
        </p:nvGraphicFramePr>
        <p:xfrm>
          <a:off x="2219796" y="427826"/>
          <a:ext cx="828675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zövegdoboz 3"/>
          <p:cNvSpPr txBox="1"/>
          <p:nvPr/>
        </p:nvSpPr>
        <p:spPr>
          <a:xfrm>
            <a:off x="192505" y="4710228"/>
            <a:ext cx="1416489" cy="1292662"/>
          </a:xfrm>
          <a:prstGeom prst="rect">
            <a:avLst/>
          </a:prstGeom>
          <a:noFill/>
        </p:spPr>
        <p:txBody>
          <a:bodyPr wrap="square" rtlCol="0">
            <a:spAutoFit/>
          </a:bodyPr>
          <a:lstStyle/>
          <a:p>
            <a:r>
              <a:rPr lang="en-US" dirty="0" smtClean="0">
                <a:hlinkClick r:id="rId8"/>
              </a:rPr>
              <a:t/>
            </a:r>
            <a:br>
              <a:rPr lang="en-US" dirty="0" smtClean="0">
                <a:hlinkClick r:id="rId8"/>
              </a:rPr>
            </a:br>
            <a:r>
              <a:rPr lang="en-US" sz="1200" i="1" dirty="0" err="1">
                <a:hlinkClick r:id="rId8"/>
              </a:rPr>
              <a:t>Izvor</a:t>
            </a:r>
            <a:r>
              <a:rPr lang="en-US" sz="1200" i="1" dirty="0">
                <a:hlinkClick r:id="rId8"/>
              </a:rPr>
              <a:t> </a:t>
            </a:r>
            <a:r>
              <a:rPr lang="sr" sz="1200" i="1" dirty="0" smtClean="0">
                <a:hlinkClick r:id="rId8"/>
              </a:rPr>
              <a:t>: </a:t>
            </a:r>
            <a:r>
              <a:rPr lang="en-US" sz="1200" i="1" dirty="0" smtClean="0">
                <a:hlinkClick r:id="rId8"/>
              </a:rPr>
              <a:t>Pediatric Thermoregulation - Society for Pediatric Anesthesia</a:t>
            </a:r>
          </a:p>
          <a:p>
            <a:r>
              <a:rPr lang="en-US" sz="1200" i="1" dirty="0" smtClean="0">
                <a:hlinkClick r:id="rId8"/>
              </a:rPr>
              <a:t>pedsanesthesia.org</a:t>
            </a:r>
            <a:endParaRPr lang="hu-HU" sz="1200" i="1" dirty="0"/>
          </a:p>
        </p:txBody>
      </p:sp>
    </p:spTree>
    <p:extLst>
      <p:ext uri="{BB962C8B-B14F-4D97-AF65-F5344CB8AC3E}">
        <p14:creationId xmlns:p14="http://schemas.microsoft.com/office/powerpoint/2010/main" val="8906312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9457" y="1400355"/>
            <a:ext cx="10262958" cy="4351338"/>
          </a:xfrm>
        </p:spPr>
        <p:txBody>
          <a:bodyPr rtlCol="0">
            <a:normAutofit/>
          </a:bodyPr>
          <a:lstStyle/>
          <a:p>
            <a:pPr marL="0" indent="0">
              <a:buNone/>
            </a:pPr>
            <a:r>
              <a:rPr lang="en-US" dirty="0" err="1"/>
              <a:t>Odnos</a:t>
            </a:r>
            <a:r>
              <a:rPr lang="en-US" dirty="0"/>
              <a:t> </a:t>
            </a:r>
            <a:r>
              <a:rPr lang="en-US" dirty="0" err="1"/>
              <a:t>površine</a:t>
            </a:r>
            <a:r>
              <a:rPr lang="en-US" dirty="0"/>
              <a:t> </a:t>
            </a:r>
            <a:r>
              <a:rPr lang="en-US" dirty="0" err="1"/>
              <a:t>tela</a:t>
            </a:r>
            <a:r>
              <a:rPr lang="en-US" dirty="0"/>
              <a:t> </a:t>
            </a:r>
            <a:r>
              <a:rPr lang="en-US" dirty="0" err="1"/>
              <a:t>i</a:t>
            </a:r>
            <a:r>
              <a:rPr lang="en-US" dirty="0"/>
              <a:t> </a:t>
            </a:r>
            <a:r>
              <a:rPr lang="en-US" dirty="0" err="1"/>
              <a:t>zapremine</a:t>
            </a:r>
            <a:endParaRPr lang="en-US" dirty="0"/>
          </a:p>
          <a:p>
            <a:pPr marL="0" indent="0">
              <a:buNone/>
            </a:pPr>
            <a:r>
              <a:rPr lang="en-US" dirty="0" err="1"/>
              <a:t>odrasli</a:t>
            </a:r>
            <a:r>
              <a:rPr lang="en-US" dirty="0"/>
              <a:t>: </a:t>
            </a:r>
            <a:r>
              <a:rPr lang="en-US" dirty="0" smtClean="0"/>
              <a:t>0</a:t>
            </a:r>
            <a:r>
              <a:rPr lang="hu-HU" dirty="0" smtClean="0"/>
              <a:t>,</a:t>
            </a:r>
            <a:r>
              <a:rPr lang="en-US" dirty="0" smtClean="0"/>
              <a:t>4</a:t>
            </a:r>
            <a:endParaRPr lang="en-US" dirty="0"/>
          </a:p>
          <a:p>
            <a:pPr marL="0" indent="0">
              <a:buNone/>
            </a:pPr>
            <a:r>
              <a:rPr lang="en-US" dirty="0" err="1"/>
              <a:t>Normalna</a:t>
            </a:r>
            <a:r>
              <a:rPr lang="en-US" dirty="0"/>
              <a:t> </a:t>
            </a:r>
            <a:r>
              <a:rPr lang="en-US" dirty="0" err="1"/>
              <a:t>beba</a:t>
            </a:r>
            <a:r>
              <a:rPr lang="en-US" dirty="0"/>
              <a:t>: 1</a:t>
            </a:r>
          </a:p>
          <a:p>
            <a:pPr marL="0" indent="0">
              <a:buNone/>
            </a:pPr>
            <a:endParaRPr lang="en-US" dirty="0"/>
          </a:p>
          <a:p>
            <a:pPr marL="0" indent="0">
              <a:buNone/>
            </a:pPr>
            <a:r>
              <a:rPr lang="en-US" dirty="0" err="1"/>
              <a:t>Gubitak</a:t>
            </a:r>
            <a:r>
              <a:rPr lang="en-US" dirty="0"/>
              <a:t> </a:t>
            </a:r>
            <a:r>
              <a:rPr lang="en-US" dirty="0" err="1"/>
              <a:t>i</a:t>
            </a:r>
            <a:r>
              <a:rPr lang="en-US" dirty="0"/>
              <a:t> </a:t>
            </a:r>
            <a:r>
              <a:rPr lang="en-US" dirty="0" err="1"/>
              <a:t>dobijanje</a:t>
            </a:r>
            <a:r>
              <a:rPr lang="en-US" dirty="0"/>
              <a:t> </a:t>
            </a:r>
            <a:r>
              <a:rPr lang="en-US" dirty="0" err="1"/>
              <a:t>toplote</a:t>
            </a:r>
            <a:r>
              <a:rPr lang="en-US" dirty="0"/>
              <a:t> </a:t>
            </a:r>
            <a:r>
              <a:rPr lang="en-US" dirty="0" err="1"/>
              <a:t>su</a:t>
            </a:r>
            <a:r>
              <a:rPr lang="en-US" dirty="0"/>
              <a:t> </a:t>
            </a:r>
            <a:r>
              <a:rPr lang="en-US" dirty="0" err="1"/>
              <a:t>mnogo</a:t>
            </a:r>
            <a:r>
              <a:rPr lang="en-US" dirty="0"/>
              <a:t> </a:t>
            </a:r>
            <a:r>
              <a:rPr lang="en-US" dirty="0" err="1"/>
              <a:t>brži</a:t>
            </a:r>
            <a:r>
              <a:rPr lang="en-US" dirty="0"/>
              <a:t> </a:t>
            </a:r>
            <a:r>
              <a:rPr lang="en-US" dirty="0" err="1"/>
              <a:t>kod</a:t>
            </a:r>
            <a:r>
              <a:rPr lang="en-US" dirty="0"/>
              <a:t> </a:t>
            </a:r>
            <a:r>
              <a:rPr lang="en-US" dirty="0" err="1" smtClean="0"/>
              <a:t>odojčadi</a:t>
            </a:r>
            <a:r>
              <a:rPr lang="hu-HU" dirty="0" smtClean="0"/>
              <a:t>.</a:t>
            </a:r>
            <a:r>
              <a:rPr lang="en-US" dirty="0" smtClean="0"/>
              <a:t> </a:t>
            </a:r>
            <a:endParaRPr lang="en-US" dirty="0"/>
          </a:p>
          <a:p>
            <a:pPr rtl="0"/>
            <a:endParaRPr lang="en-US" baseline="30000" dirty="0"/>
          </a:p>
          <a:p>
            <a:pPr rtl="0"/>
            <a:endParaRPr lang="en-US" dirty="0"/>
          </a:p>
        </p:txBody>
      </p:sp>
      <p:sp>
        <p:nvSpPr>
          <p:cNvPr id="4" name="Szövegdoboz 3"/>
          <p:cNvSpPr txBox="1"/>
          <p:nvPr/>
        </p:nvSpPr>
        <p:spPr>
          <a:xfrm>
            <a:off x="0" y="6090130"/>
            <a:ext cx="8229600" cy="246221"/>
          </a:xfrm>
          <a:prstGeom prst="rect">
            <a:avLst/>
          </a:prstGeom>
          <a:noFill/>
        </p:spPr>
        <p:txBody>
          <a:bodyPr wrap="square" rtlCol="0">
            <a:spAutoFit/>
          </a:bodyPr>
          <a:lstStyle/>
          <a:p>
            <a:r>
              <a:rPr lang="en-US" sz="1000" i="1" dirty="0" err="1" smtClean="0">
                <a:hlinkClick r:id="rId3"/>
              </a:rPr>
              <a:t>Izvor</a:t>
            </a:r>
            <a:r>
              <a:rPr lang="en-US" sz="1000" i="1" dirty="0" smtClean="0">
                <a:hlinkClick r:id="rId3"/>
              </a:rPr>
              <a:t> </a:t>
            </a:r>
            <a:r>
              <a:rPr lang="sr" sz="1000" i="1" dirty="0" smtClean="0">
                <a:hlinkClick r:id="rId3"/>
              </a:rPr>
              <a:t>:</a:t>
            </a:r>
            <a:r>
              <a:rPr lang="sr" sz="1000" dirty="0" smtClean="0">
                <a:hlinkClick r:id="rId3"/>
              </a:rPr>
              <a:t> </a:t>
            </a:r>
            <a:r>
              <a:rPr lang="en-US" sz="1000" i="1" dirty="0">
                <a:hlinkClick r:id="rId3"/>
              </a:rPr>
              <a:t>Pediatric Thermoregulation - Society for Pediatric </a:t>
            </a:r>
            <a:r>
              <a:rPr lang="en-US" sz="1000" i="1" dirty="0" smtClean="0">
                <a:hlinkClick r:id="rId3"/>
              </a:rPr>
              <a:t>Anesthesiapedsanesthesia.org</a:t>
            </a:r>
            <a:endParaRPr lang="hu-HU" sz="1000" i="1" dirty="0"/>
          </a:p>
        </p:txBody>
      </p:sp>
      <p:sp>
        <p:nvSpPr>
          <p:cNvPr id="6" name="Title 1"/>
          <p:cNvSpPr txBox="1">
            <a:spLocks/>
          </p:cNvSpPr>
          <p:nvPr/>
        </p:nvSpPr>
        <p:spPr>
          <a:xfrm>
            <a:off x="192505" y="153009"/>
            <a:ext cx="11896826" cy="54963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pl-PL" b="1" dirty="0"/>
              <a:t>Kako se termoregulacija kod beba razlikuje?</a:t>
            </a:r>
            <a:endParaRPr lang="en-US" b="1" dirty="0">
              <a:latin typeface="+mn-lt"/>
            </a:endParaRPr>
          </a:p>
        </p:txBody>
      </p:sp>
    </p:spTree>
    <p:extLst>
      <p:ext uri="{BB962C8B-B14F-4D97-AF65-F5344CB8AC3E}">
        <p14:creationId xmlns:p14="http://schemas.microsoft.com/office/powerpoint/2010/main" val="2517951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52186"/>
            <a:ext cx="11896826" cy="549635"/>
          </a:xfrm>
        </p:spPr>
        <p:txBody>
          <a:bodyPr rtlCol="0">
            <a:noAutofit/>
          </a:bodyPr>
          <a:lstStyle/>
          <a:p>
            <a:r>
              <a:rPr lang="en-US" sz="3200" b="1" dirty="0" err="1"/>
              <a:t>Kontrola</a:t>
            </a:r>
            <a:r>
              <a:rPr lang="en-US" sz="3200" b="1" dirty="0"/>
              <a:t> </a:t>
            </a:r>
            <a:r>
              <a:rPr lang="en-US" sz="3200" b="1" dirty="0" err="1"/>
              <a:t>starenja</a:t>
            </a:r>
            <a:r>
              <a:rPr lang="en-US" sz="3200" b="1" dirty="0"/>
              <a:t> </a:t>
            </a:r>
            <a:r>
              <a:rPr lang="en-US" sz="3200" b="1" dirty="0" err="1"/>
              <a:t>i</a:t>
            </a:r>
            <a:r>
              <a:rPr lang="en-US" sz="3200" b="1" dirty="0"/>
              <a:t> </a:t>
            </a:r>
            <a:r>
              <a:rPr lang="en-US" sz="3200" b="1" dirty="0" err="1" smtClean="0"/>
              <a:t>termoregulacije</a:t>
            </a:r>
            <a:endParaRPr lang="hu-HU" sz="3200" b="1" dirty="0">
              <a:solidFill>
                <a:schemeClr val="tx1"/>
              </a:solidFill>
            </a:endParaRPr>
          </a:p>
        </p:txBody>
      </p:sp>
      <p:sp>
        <p:nvSpPr>
          <p:cNvPr id="3" name="Tartalom helye 2"/>
          <p:cNvSpPr>
            <a:spLocks noGrp="1"/>
          </p:cNvSpPr>
          <p:nvPr>
            <p:ph idx="1"/>
          </p:nvPr>
        </p:nvSpPr>
        <p:spPr>
          <a:xfrm>
            <a:off x="192505" y="1682151"/>
            <a:ext cx="11896825" cy="4913232"/>
          </a:xfrm>
        </p:spPr>
        <p:txBody>
          <a:bodyPr rtlCol="0">
            <a:normAutofit/>
          </a:bodyPr>
          <a:lstStyle/>
          <a:p>
            <a:pPr>
              <a:spcAft>
                <a:spcPts val="2000"/>
              </a:spcAft>
            </a:pPr>
            <a:r>
              <a:rPr lang="en-US" dirty="0" err="1"/>
              <a:t>Starije</a:t>
            </a:r>
            <a:r>
              <a:rPr lang="en-US" dirty="0"/>
              <a:t> </a:t>
            </a:r>
            <a:r>
              <a:rPr lang="en-US" dirty="0" err="1"/>
              <a:t>osobe</a:t>
            </a:r>
            <a:r>
              <a:rPr lang="en-US" dirty="0"/>
              <a:t> </a:t>
            </a:r>
            <a:r>
              <a:rPr lang="en-US" dirty="0" err="1"/>
              <a:t>imaju</a:t>
            </a:r>
            <a:r>
              <a:rPr lang="en-US" dirty="0"/>
              <a:t> </a:t>
            </a:r>
            <a:r>
              <a:rPr lang="en-US" dirty="0" err="1"/>
              <a:t>poremećenu</a:t>
            </a:r>
            <a:r>
              <a:rPr lang="en-US" dirty="0"/>
              <a:t> </a:t>
            </a:r>
            <a:r>
              <a:rPr lang="en-US" dirty="0" err="1"/>
              <a:t>termoregulaciju</a:t>
            </a:r>
            <a:r>
              <a:rPr lang="en-US" dirty="0"/>
              <a:t> </a:t>
            </a:r>
            <a:r>
              <a:rPr lang="en-US" dirty="0" err="1"/>
              <a:t>i</a:t>
            </a:r>
            <a:r>
              <a:rPr lang="en-US" dirty="0"/>
              <a:t> </a:t>
            </a:r>
            <a:r>
              <a:rPr lang="en-US" dirty="0" err="1"/>
              <a:t>povećan</a:t>
            </a:r>
            <a:r>
              <a:rPr lang="en-US" dirty="0"/>
              <a:t> </a:t>
            </a:r>
            <a:r>
              <a:rPr lang="en-US" dirty="0" err="1"/>
              <a:t>rizik</a:t>
            </a:r>
            <a:r>
              <a:rPr lang="en-US" dirty="0"/>
              <a:t> od </a:t>
            </a:r>
            <a:r>
              <a:rPr lang="en-US" dirty="0" err="1"/>
              <a:t>bolesti</a:t>
            </a:r>
            <a:r>
              <a:rPr lang="en-US" dirty="0"/>
              <a:t> </a:t>
            </a:r>
            <a:r>
              <a:rPr lang="en-US" dirty="0" err="1"/>
              <a:t>izazvanih</a:t>
            </a:r>
            <a:r>
              <a:rPr lang="en-US" dirty="0"/>
              <a:t> </a:t>
            </a:r>
            <a:r>
              <a:rPr lang="en-US" dirty="0" err="1"/>
              <a:t>toplotom</a:t>
            </a:r>
            <a:r>
              <a:rPr lang="en-US" dirty="0"/>
              <a:t>, </a:t>
            </a:r>
            <a:r>
              <a:rPr lang="en-US" dirty="0" err="1"/>
              <a:t>posebno</a:t>
            </a:r>
            <a:r>
              <a:rPr lang="en-US" dirty="0"/>
              <a:t> </a:t>
            </a:r>
            <a:r>
              <a:rPr lang="en-US" dirty="0" err="1"/>
              <a:t>kada</a:t>
            </a:r>
            <a:r>
              <a:rPr lang="en-US" dirty="0"/>
              <a:t> se </a:t>
            </a:r>
            <a:r>
              <a:rPr lang="en-US" dirty="0" err="1"/>
              <a:t>fizička</a:t>
            </a:r>
            <a:r>
              <a:rPr lang="en-US" dirty="0"/>
              <a:t> </a:t>
            </a:r>
            <a:r>
              <a:rPr lang="en-US" dirty="0" err="1"/>
              <a:t>aktivnost</a:t>
            </a:r>
            <a:r>
              <a:rPr lang="en-US" dirty="0"/>
              <a:t> </a:t>
            </a:r>
            <a:r>
              <a:rPr lang="en-US" dirty="0" err="1"/>
              <a:t>obavlja</a:t>
            </a:r>
            <a:r>
              <a:rPr lang="en-US" dirty="0"/>
              <a:t> </a:t>
            </a:r>
            <a:r>
              <a:rPr lang="en-US" dirty="0" err="1"/>
              <a:t>na</a:t>
            </a:r>
            <a:r>
              <a:rPr lang="en-US" dirty="0"/>
              <a:t> </a:t>
            </a:r>
            <a:r>
              <a:rPr lang="en-US" dirty="0" err="1"/>
              <a:t>vrućini</a:t>
            </a:r>
            <a:r>
              <a:rPr lang="en-US" dirty="0"/>
              <a:t>.</a:t>
            </a:r>
          </a:p>
          <a:p>
            <a:pPr>
              <a:spcAft>
                <a:spcPts val="2000"/>
              </a:spcAft>
            </a:pPr>
            <a:r>
              <a:rPr lang="en-US" dirty="0" err="1"/>
              <a:t>Povećanje</a:t>
            </a:r>
            <a:r>
              <a:rPr lang="en-US" dirty="0"/>
              <a:t> </a:t>
            </a:r>
            <a:r>
              <a:rPr lang="en-US" dirty="0" err="1"/>
              <a:t>metaboličke</a:t>
            </a:r>
            <a:r>
              <a:rPr lang="en-US" dirty="0"/>
              <a:t> </a:t>
            </a:r>
            <a:r>
              <a:rPr lang="en-US" dirty="0" err="1"/>
              <a:t>i</a:t>
            </a:r>
            <a:r>
              <a:rPr lang="en-US" dirty="0"/>
              <a:t> </a:t>
            </a:r>
            <a:r>
              <a:rPr lang="en-US" dirty="0" err="1"/>
              <a:t>mišićne</a:t>
            </a:r>
            <a:r>
              <a:rPr lang="en-US" dirty="0"/>
              <a:t> </a:t>
            </a:r>
            <a:r>
              <a:rPr lang="en-US" dirty="0" err="1"/>
              <a:t>aktivnosti</a:t>
            </a:r>
            <a:r>
              <a:rPr lang="en-US" dirty="0"/>
              <a:t> </a:t>
            </a:r>
            <a:r>
              <a:rPr lang="en-US" dirty="0" err="1"/>
              <a:t>povećava</a:t>
            </a:r>
            <a:r>
              <a:rPr lang="en-US" dirty="0"/>
              <a:t> </a:t>
            </a:r>
            <a:r>
              <a:rPr lang="en-US" dirty="0" err="1"/>
              <a:t>proizvodnju</a:t>
            </a:r>
            <a:r>
              <a:rPr lang="en-US" dirty="0"/>
              <a:t> </a:t>
            </a:r>
            <a:r>
              <a:rPr lang="en-US" dirty="0" err="1"/>
              <a:t>toplote</a:t>
            </a:r>
            <a:r>
              <a:rPr lang="en-US" dirty="0"/>
              <a:t>. </a:t>
            </a:r>
          </a:p>
          <a:p>
            <a:pPr>
              <a:spcAft>
                <a:spcPts val="500"/>
              </a:spcAft>
            </a:pPr>
            <a:r>
              <a:rPr lang="en-US" dirty="0" err="1"/>
              <a:t>Promena</a:t>
            </a:r>
            <a:r>
              <a:rPr lang="en-US" dirty="0"/>
              <a:t> </a:t>
            </a:r>
            <a:r>
              <a:rPr lang="en-US" dirty="0" err="1"/>
              <a:t>unutrašnje</a:t>
            </a:r>
            <a:r>
              <a:rPr lang="en-US" dirty="0"/>
              <a:t> </a:t>
            </a:r>
            <a:r>
              <a:rPr lang="en-US" dirty="0" err="1"/>
              <a:t>telesne</a:t>
            </a:r>
            <a:r>
              <a:rPr lang="en-US" dirty="0"/>
              <a:t> temperature </a:t>
            </a:r>
            <a:r>
              <a:rPr lang="en-US" dirty="0" err="1"/>
              <a:t>kao</a:t>
            </a:r>
            <a:r>
              <a:rPr lang="en-US" dirty="0"/>
              <a:t> </a:t>
            </a:r>
            <a:r>
              <a:rPr lang="en-US" dirty="0" err="1"/>
              <a:t>posledica</a:t>
            </a:r>
            <a:r>
              <a:rPr lang="en-US" dirty="0"/>
              <a:t> </a:t>
            </a:r>
            <a:r>
              <a:rPr lang="en-US" dirty="0" err="1"/>
              <a:t>dodatne</a:t>
            </a:r>
            <a:r>
              <a:rPr lang="en-US" dirty="0"/>
              <a:t> </a:t>
            </a:r>
            <a:r>
              <a:rPr lang="en-US" dirty="0" err="1"/>
              <a:t>toplotne</a:t>
            </a:r>
            <a:r>
              <a:rPr lang="en-US" dirty="0"/>
              <a:t> </a:t>
            </a:r>
            <a:r>
              <a:rPr lang="en-US" dirty="0" err="1"/>
              <a:t>energije</a:t>
            </a:r>
            <a:r>
              <a:rPr lang="en-US" dirty="0"/>
              <a:t> </a:t>
            </a:r>
            <a:r>
              <a:rPr lang="en-US" dirty="0" err="1"/>
              <a:t>uskladištene</a:t>
            </a:r>
            <a:r>
              <a:rPr lang="en-US" dirty="0"/>
              <a:t> u </a:t>
            </a:r>
            <a:r>
              <a:rPr lang="en-US" dirty="0" err="1"/>
              <a:t>telu</a:t>
            </a:r>
            <a:r>
              <a:rPr lang="en-US" dirty="0"/>
              <a:t>, </a:t>
            </a:r>
            <a:r>
              <a:rPr lang="en-US" dirty="0" err="1"/>
              <a:t>deluje</a:t>
            </a:r>
            <a:r>
              <a:rPr lang="en-US" dirty="0"/>
              <a:t> </a:t>
            </a:r>
            <a:r>
              <a:rPr lang="en-US" dirty="0" err="1"/>
              <a:t>kao</a:t>
            </a:r>
            <a:r>
              <a:rPr lang="en-US" dirty="0"/>
              <a:t> </a:t>
            </a:r>
            <a:r>
              <a:rPr lang="en-US" dirty="0" err="1"/>
              <a:t>aferentni</a:t>
            </a:r>
            <a:r>
              <a:rPr lang="en-US" dirty="0"/>
              <a:t> </a:t>
            </a:r>
            <a:r>
              <a:rPr lang="en-US" dirty="0" err="1"/>
              <a:t>impuls</a:t>
            </a:r>
            <a:r>
              <a:rPr lang="en-US" dirty="0"/>
              <a:t> </a:t>
            </a:r>
            <a:r>
              <a:rPr lang="en-US" dirty="0" err="1"/>
              <a:t>centralnom</a:t>
            </a:r>
            <a:r>
              <a:rPr lang="en-US" dirty="0"/>
              <a:t> </a:t>
            </a:r>
            <a:r>
              <a:rPr lang="en-US" dirty="0" err="1"/>
              <a:t>nervnom</a:t>
            </a:r>
            <a:r>
              <a:rPr lang="en-US" dirty="0"/>
              <a:t> </a:t>
            </a:r>
            <a:r>
              <a:rPr lang="en-US" dirty="0" err="1"/>
              <a:t>sistemu</a:t>
            </a:r>
            <a:r>
              <a:rPr lang="en-US" dirty="0"/>
              <a:t>, </a:t>
            </a:r>
          </a:p>
          <a:p>
            <a:pPr lvl="1">
              <a:spcBef>
                <a:spcPts val="0"/>
              </a:spcBef>
            </a:pPr>
            <a:r>
              <a:rPr lang="en-US" dirty="0" err="1"/>
              <a:t>koji</a:t>
            </a:r>
            <a:r>
              <a:rPr lang="en-US" dirty="0"/>
              <a:t> </a:t>
            </a:r>
            <a:r>
              <a:rPr lang="en-US" dirty="0" err="1"/>
              <a:t>naknadno</a:t>
            </a:r>
            <a:r>
              <a:rPr lang="en-US" dirty="0"/>
              <a:t> </a:t>
            </a:r>
            <a:r>
              <a:rPr lang="en-US" dirty="0" err="1"/>
              <a:t>šalje</a:t>
            </a:r>
            <a:r>
              <a:rPr lang="en-US" dirty="0"/>
              <a:t> </a:t>
            </a:r>
            <a:r>
              <a:rPr lang="en-US" dirty="0" err="1"/>
              <a:t>eferentne</a:t>
            </a:r>
            <a:r>
              <a:rPr lang="en-US" dirty="0"/>
              <a:t> </a:t>
            </a:r>
            <a:r>
              <a:rPr lang="en-US" dirty="0" err="1"/>
              <a:t>signale</a:t>
            </a:r>
            <a:r>
              <a:rPr lang="en-US" dirty="0"/>
              <a:t> </a:t>
            </a:r>
            <a:r>
              <a:rPr lang="en-US" dirty="0" err="1"/>
              <a:t>odgovarajućim</a:t>
            </a:r>
            <a:r>
              <a:rPr lang="en-US" dirty="0"/>
              <a:t> </a:t>
            </a:r>
            <a:r>
              <a:rPr lang="en-US" dirty="0" err="1"/>
              <a:t>efektorskim</a:t>
            </a:r>
            <a:r>
              <a:rPr lang="en-US" dirty="0"/>
              <a:t> </a:t>
            </a:r>
            <a:r>
              <a:rPr lang="en-US" dirty="0" err="1"/>
              <a:t>organima</a:t>
            </a:r>
            <a:r>
              <a:rPr lang="en-US" dirty="0"/>
              <a:t> </a:t>
            </a:r>
          </a:p>
          <a:p>
            <a:pPr lvl="2"/>
            <a:r>
              <a:rPr lang="en-US" dirty="0" err="1"/>
              <a:t>tako</a:t>
            </a:r>
            <a:r>
              <a:rPr lang="en-US" dirty="0"/>
              <a:t> </a:t>
            </a:r>
            <a:r>
              <a:rPr lang="en-US" dirty="0" err="1"/>
              <a:t>započinje</a:t>
            </a:r>
            <a:r>
              <a:rPr lang="en-US" dirty="0"/>
              <a:t> </a:t>
            </a:r>
            <a:r>
              <a:rPr lang="en-US" dirty="0" err="1"/>
              <a:t>kontinuirano</a:t>
            </a:r>
            <a:r>
              <a:rPr lang="en-US" dirty="0"/>
              <a:t> </a:t>
            </a:r>
            <a:r>
              <a:rPr lang="en-US" dirty="0" err="1"/>
              <a:t>pojačano</a:t>
            </a:r>
            <a:r>
              <a:rPr lang="en-US" dirty="0"/>
              <a:t> </a:t>
            </a:r>
            <a:r>
              <a:rPr lang="en-US" dirty="0" err="1"/>
              <a:t>znojenje</a:t>
            </a:r>
            <a:r>
              <a:rPr lang="en-US" dirty="0"/>
              <a:t> </a:t>
            </a:r>
            <a:r>
              <a:rPr lang="en-US" dirty="0" err="1"/>
              <a:t>i</a:t>
            </a:r>
            <a:r>
              <a:rPr lang="en-US" dirty="0"/>
              <a:t> </a:t>
            </a:r>
            <a:r>
              <a:rPr lang="en-US" dirty="0" err="1"/>
              <a:t>cirkulaciju</a:t>
            </a:r>
            <a:r>
              <a:rPr lang="en-US" dirty="0"/>
              <a:t> u </a:t>
            </a:r>
            <a:r>
              <a:rPr lang="en-US" dirty="0" err="1"/>
              <a:t>koži</a:t>
            </a:r>
            <a:r>
              <a:rPr lang="en-US" dirty="0"/>
              <a:t>, </a:t>
            </a:r>
            <a:r>
              <a:rPr lang="en-US" dirty="0" err="1"/>
              <a:t>obezbeđujući</a:t>
            </a:r>
            <a:r>
              <a:rPr lang="en-US" dirty="0"/>
              <a:t> da se </a:t>
            </a:r>
            <a:r>
              <a:rPr lang="en-US" dirty="0" err="1"/>
              <a:t>osnovna</a:t>
            </a:r>
            <a:r>
              <a:rPr lang="en-US" dirty="0"/>
              <a:t> </a:t>
            </a:r>
            <a:r>
              <a:rPr lang="en-US" dirty="0" err="1"/>
              <a:t>telesna</a:t>
            </a:r>
            <a:r>
              <a:rPr lang="en-US" dirty="0"/>
              <a:t> </a:t>
            </a:r>
            <a:r>
              <a:rPr lang="en-US" dirty="0" err="1"/>
              <a:t>temperatura</a:t>
            </a:r>
            <a:r>
              <a:rPr lang="en-US" dirty="0"/>
              <a:t> </a:t>
            </a:r>
            <a:r>
              <a:rPr lang="en-US" dirty="0" err="1"/>
              <a:t>održava</a:t>
            </a:r>
            <a:r>
              <a:rPr lang="en-US" dirty="0"/>
              <a:t> u </a:t>
            </a:r>
            <a:r>
              <a:rPr lang="en-US" dirty="0" err="1"/>
              <a:t>sigurnim</a:t>
            </a:r>
            <a:r>
              <a:rPr lang="en-US" dirty="0"/>
              <a:t> </a:t>
            </a:r>
            <a:r>
              <a:rPr lang="en-US" dirty="0" err="1"/>
              <a:t>granicama</a:t>
            </a:r>
            <a:r>
              <a:rPr lang="en-US" dirty="0"/>
              <a:t>.</a:t>
            </a:r>
          </a:p>
          <a:p>
            <a:pPr rtl="0"/>
            <a:endParaRPr lang="hu-HU" dirty="0"/>
          </a:p>
        </p:txBody>
      </p:sp>
      <p:sp>
        <p:nvSpPr>
          <p:cNvPr id="4" name="Téglalap 3"/>
          <p:cNvSpPr/>
          <p:nvPr/>
        </p:nvSpPr>
        <p:spPr>
          <a:xfrm>
            <a:off x="0" y="5931395"/>
            <a:ext cx="12361985" cy="276999"/>
          </a:xfrm>
          <a:prstGeom prst="rect">
            <a:avLst/>
          </a:prstGeom>
        </p:spPr>
        <p:txBody>
          <a:bodyPr wrap="square" rtlCol="0">
            <a:spAutoFit/>
          </a:bodyPr>
          <a:lstStyle/>
          <a:p>
            <a:r>
              <a:rPr lang="en-US" sz="1200" i="1" dirty="0" err="1"/>
              <a:t>Izvor</a:t>
            </a:r>
            <a:r>
              <a:rPr lang="en-US" sz="1200" i="1" dirty="0"/>
              <a:t> </a:t>
            </a:r>
            <a:r>
              <a:rPr lang="sr" sz="1200" i="1" dirty="0" smtClean="0"/>
              <a:t>: </a:t>
            </a:r>
            <a:r>
              <a:rPr lang="en-US" sz="1200" i="1" dirty="0"/>
              <a:t>Balmain BN, </a:t>
            </a:r>
            <a:r>
              <a:rPr lang="hu-HU" sz="1200" i="1" dirty="0"/>
              <a:t> et al.: </a:t>
            </a:r>
            <a:r>
              <a:rPr lang="en-US" sz="1200" i="1" dirty="0"/>
              <a:t>Aging and Thermoregulatory Control: The Clinical Implications of Exercising under Heat Stress in Older Individuals. </a:t>
            </a:r>
            <a:r>
              <a:rPr lang="en-US" sz="1200" i="1" dirty="0" err="1"/>
              <a:t>doi</a:t>
            </a:r>
            <a:r>
              <a:rPr lang="en-US" sz="1200" i="1" dirty="0"/>
              <a:t>: 10.1155/2018/8306154. </a:t>
            </a:r>
            <a:endParaRPr lang="hu-HU" sz="1200" i="1" dirty="0"/>
          </a:p>
        </p:txBody>
      </p:sp>
    </p:spTree>
    <p:extLst>
      <p:ext uri="{BB962C8B-B14F-4D97-AF65-F5344CB8AC3E}">
        <p14:creationId xmlns:p14="http://schemas.microsoft.com/office/powerpoint/2010/main" val="16737955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rotWithShape="1">
          <a:blip r:embed="rId2"/>
          <a:srcRect l="1209" t="1880" r="1051"/>
          <a:stretch/>
        </p:blipFill>
        <p:spPr>
          <a:xfrm>
            <a:off x="1104181" y="439946"/>
            <a:ext cx="9972136" cy="5112987"/>
          </a:xfrm>
          <a:prstGeom prst="rect">
            <a:avLst/>
          </a:prstGeom>
        </p:spPr>
      </p:pic>
      <p:sp>
        <p:nvSpPr>
          <p:cNvPr id="3" name="Szövegdoboz 2"/>
          <p:cNvSpPr txBox="1"/>
          <p:nvPr/>
        </p:nvSpPr>
        <p:spPr>
          <a:xfrm>
            <a:off x="1385452" y="5552934"/>
            <a:ext cx="9393382" cy="830997"/>
          </a:xfrm>
          <a:prstGeom prst="rect">
            <a:avLst/>
          </a:prstGeom>
          <a:noFill/>
        </p:spPr>
        <p:txBody>
          <a:bodyPr wrap="square" rtlCol="0">
            <a:spAutoFit/>
          </a:bodyPr>
          <a:lstStyle/>
          <a:p>
            <a:pPr algn="ctr"/>
            <a:r>
              <a:rPr lang="en-US" sz="2400" b="1" dirty="0" err="1"/>
              <a:t>Faktori</a:t>
            </a:r>
            <a:r>
              <a:rPr lang="en-US" sz="2400" b="1" dirty="0"/>
              <a:t> </a:t>
            </a:r>
            <a:r>
              <a:rPr lang="en-US" sz="2400" b="1" dirty="0" err="1"/>
              <a:t>koji</a:t>
            </a:r>
            <a:r>
              <a:rPr lang="en-US" sz="2400" b="1" dirty="0"/>
              <a:t> </a:t>
            </a:r>
            <a:r>
              <a:rPr lang="en-US" sz="2400" b="1" dirty="0" err="1"/>
              <a:t>doprinose</a:t>
            </a:r>
            <a:r>
              <a:rPr lang="en-US" sz="2400" b="1" dirty="0"/>
              <a:t> </a:t>
            </a:r>
            <a:r>
              <a:rPr lang="en-US" sz="2400" b="1" dirty="0" err="1"/>
              <a:t>povećanom</a:t>
            </a:r>
            <a:r>
              <a:rPr lang="en-US" sz="2400" b="1" dirty="0"/>
              <a:t> </a:t>
            </a:r>
            <a:r>
              <a:rPr lang="en-US" sz="2400" b="1" dirty="0" err="1"/>
              <a:t>riziku</a:t>
            </a:r>
            <a:r>
              <a:rPr lang="en-US" sz="2400" b="1" dirty="0"/>
              <a:t> od </a:t>
            </a:r>
            <a:r>
              <a:rPr lang="en-US" sz="2400" b="1" dirty="0" err="1"/>
              <a:t>toplotnih</a:t>
            </a:r>
            <a:r>
              <a:rPr lang="en-US" sz="2400" b="1" dirty="0"/>
              <a:t> </a:t>
            </a:r>
            <a:r>
              <a:rPr lang="en-US" sz="2400" b="1" dirty="0" err="1"/>
              <a:t>bolesti</a:t>
            </a:r>
            <a:r>
              <a:rPr lang="en-US" sz="2400" b="1" dirty="0"/>
              <a:t> </a:t>
            </a:r>
            <a:r>
              <a:rPr lang="en-US" sz="2400" b="1" dirty="0" err="1"/>
              <a:t>i</a:t>
            </a:r>
            <a:r>
              <a:rPr lang="en-US" sz="2400" b="1" dirty="0"/>
              <a:t> </a:t>
            </a:r>
            <a:r>
              <a:rPr lang="en-US" sz="2400" b="1" dirty="0" err="1"/>
              <a:t>smrti</a:t>
            </a:r>
            <a:r>
              <a:rPr lang="en-US" sz="2400" b="1" dirty="0"/>
              <a:t> </a:t>
            </a:r>
            <a:r>
              <a:rPr lang="en-US" sz="2400" b="1" dirty="0" err="1"/>
              <a:t>tokom</a:t>
            </a:r>
            <a:r>
              <a:rPr lang="en-US" sz="2400" b="1" dirty="0"/>
              <a:t> </a:t>
            </a:r>
            <a:r>
              <a:rPr lang="en-US" sz="2400" b="1" dirty="0" err="1"/>
              <a:t>starenja</a:t>
            </a:r>
            <a:endParaRPr lang="en-US" sz="2400" b="1" dirty="0"/>
          </a:p>
        </p:txBody>
      </p:sp>
      <p:sp>
        <p:nvSpPr>
          <p:cNvPr id="4" name="Téglalap 3"/>
          <p:cNvSpPr/>
          <p:nvPr/>
        </p:nvSpPr>
        <p:spPr>
          <a:xfrm>
            <a:off x="303099" y="6351020"/>
            <a:ext cx="12303370" cy="276999"/>
          </a:xfrm>
          <a:prstGeom prst="rect">
            <a:avLst/>
          </a:prstGeom>
        </p:spPr>
        <p:txBody>
          <a:bodyPr wrap="square" rtlCol="0">
            <a:spAutoFit/>
          </a:bodyPr>
          <a:lstStyle/>
          <a:p>
            <a:r>
              <a:rPr lang="en-US" sz="1200" i="1" dirty="0" err="1"/>
              <a:t>Izvor</a:t>
            </a:r>
            <a:r>
              <a:rPr lang="en-US" sz="1200" i="1" dirty="0"/>
              <a:t> </a:t>
            </a:r>
            <a:r>
              <a:rPr lang="sr" sz="1200" i="1" dirty="0" smtClean="0"/>
              <a:t>:</a:t>
            </a:r>
            <a:r>
              <a:rPr lang="en-US" sz="1200" i="1" dirty="0" smtClean="0"/>
              <a:t> </a:t>
            </a:r>
            <a:r>
              <a:rPr lang="en-US" sz="1200" i="1" dirty="0"/>
              <a:t>Balmain BN, </a:t>
            </a:r>
            <a:r>
              <a:rPr lang="hu-HU" sz="1200" i="1" dirty="0"/>
              <a:t>et al.:</a:t>
            </a:r>
            <a:r>
              <a:rPr lang="en-US" sz="1200" i="1" dirty="0"/>
              <a:t>. Aging and Thermoregulatory Control: The Clinical Implications of Exercising under Heat Stress in Older Individuals. </a:t>
            </a:r>
            <a:r>
              <a:rPr lang="en-US" sz="1200" i="1" dirty="0" err="1"/>
              <a:t>doi</a:t>
            </a:r>
            <a:r>
              <a:rPr lang="en-US" sz="1200" i="1" dirty="0"/>
              <a:t>: 10.1155/2018/8306154</a:t>
            </a:r>
            <a:endParaRPr lang="hu-HU" sz="3200" dirty="0"/>
          </a:p>
        </p:txBody>
      </p:sp>
    </p:spTree>
    <p:extLst>
      <p:ext uri="{BB962C8B-B14F-4D97-AF65-F5344CB8AC3E}">
        <p14:creationId xmlns:p14="http://schemas.microsoft.com/office/powerpoint/2010/main" val="38086993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1018032" y="149724"/>
            <a:ext cx="10183646" cy="5344271"/>
          </a:xfrm>
          <a:prstGeom prst="rect">
            <a:avLst/>
          </a:prstGeom>
          <a:ln w="19050">
            <a:solidFill>
              <a:schemeClr val="tx1"/>
            </a:solidFill>
          </a:ln>
        </p:spPr>
      </p:pic>
      <p:sp>
        <p:nvSpPr>
          <p:cNvPr id="5" name="Téglalap 4"/>
          <p:cNvSpPr/>
          <p:nvPr/>
        </p:nvSpPr>
        <p:spPr>
          <a:xfrm>
            <a:off x="802256" y="5635051"/>
            <a:ext cx="10743723" cy="646331"/>
          </a:xfrm>
          <a:prstGeom prst="rect">
            <a:avLst/>
          </a:prstGeom>
        </p:spPr>
        <p:txBody>
          <a:bodyPr wrap="square" rtlCol="0">
            <a:spAutoFit/>
          </a:bodyPr>
          <a:lstStyle/>
          <a:p>
            <a:pPr algn="ctr"/>
            <a:r>
              <a:rPr lang="en-US" b="1" dirty="0" err="1">
                <a:latin typeface="GillSansMTPro-Medium"/>
              </a:rPr>
              <a:t>Predložene</a:t>
            </a:r>
            <a:r>
              <a:rPr lang="en-US" b="1" dirty="0">
                <a:latin typeface="GillSansMTPro-Medium"/>
              </a:rPr>
              <a:t> </a:t>
            </a:r>
            <a:r>
              <a:rPr lang="en-US" b="1" dirty="0" err="1">
                <a:latin typeface="GillSansMTPro-Medium"/>
              </a:rPr>
              <a:t>strategije</a:t>
            </a:r>
            <a:r>
              <a:rPr lang="en-US" b="1" dirty="0">
                <a:latin typeface="GillSansMTPro-Medium"/>
              </a:rPr>
              <a:t> </a:t>
            </a:r>
            <a:r>
              <a:rPr lang="en-US" b="1" dirty="0" err="1">
                <a:latin typeface="GillSansMTPro-Medium"/>
              </a:rPr>
              <a:t>intervencije</a:t>
            </a:r>
            <a:r>
              <a:rPr lang="en-US" b="1" dirty="0">
                <a:latin typeface="GillSansMTPro-Medium"/>
              </a:rPr>
              <a:t> </a:t>
            </a:r>
            <a:r>
              <a:rPr lang="en-US" b="1" dirty="0" err="1">
                <a:latin typeface="GillSansMTPro-Medium"/>
              </a:rPr>
              <a:t>i</a:t>
            </a:r>
            <a:r>
              <a:rPr lang="en-US" b="1" dirty="0">
                <a:latin typeface="GillSansMTPro-Medium"/>
              </a:rPr>
              <a:t> </a:t>
            </a:r>
            <a:r>
              <a:rPr lang="en-US" b="1" dirty="0" err="1">
                <a:latin typeface="GillSansMTPro-Medium"/>
              </a:rPr>
              <a:t>mehanizmi</a:t>
            </a:r>
            <a:r>
              <a:rPr lang="en-US" b="1" dirty="0">
                <a:latin typeface="GillSansMTPro-Medium"/>
              </a:rPr>
              <a:t> </a:t>
            </a:r>
            <a:r>
              <a:rPr lang="en-US" b="1" dirty="0" err="1">
                <a:latin typeface="GillSansMTPro-Medium"/>
              </a:rPr>
              <a:t>za</a:t>
            </a:r>
            <a:r>
              <a:rPr lang="en-US" b="1" dirty="0">
                <a:latin typeface="GillSansMTPro-Medium"/>
              </a:rPr>
              <a:t> </a:t>
            </a:r>
            <a:r>
              <a:rPr lang="en-US" b="1" dirty="0" err="1">
                <a:latin typeface="GillSansMTPro-Medium"/>
              </a:rPr>
              <a:t>poboljšanje</a:t>
            </a:r>
            <a:r>
              <a:rPr lang="en-US" b="1" dirty="0">
                <a:latin typeface="GillSansMTPro-Medium"/>
              </a:rPr>
              <a:t> </a:t>
            </a:r>
            <a:r>
              <a:rPr lang="en-US" b="1" dirty="0" err="1" smtClean="0">
                <a:latin typeface="GillSansMTPro-Medium"/>
              </a:rPr>
              <a:t>termoregulacije</a:t>
            </a:r>
            <a:r>
              <a:rPr lang="hu-HU" b="1" dirty="0" smtClean="0">
                <a:latin typeface="GillSansMTPro-Medium"/>
              </a:rPr>
              <a:t/>
            </a:r>
            <a:br>
              <a:rPr lang="hu-HU" b="1" dirty="0" smtClean="0">
                <a:latin typeface="GillSansMTPro-Medium"/>
              </a:rPr>
            </a:br>
            <a:r>
              <a:rPr lang="en-US" b="1" dirty="0" err="1" smtClean="0">
                <a:latin typeface="GillSansMTPro-Medium"/>
              </a:rPr>
              <a:t>kod</a:t>
            </a:r>
            <a:r>
              <a:rPr lang="en-US" b="1" dirty="0" smtClean="0">
                <a:latin typeface="GillSansMTPro-Medium"/>
              </a:rPr>
              <a:t> </a:t>
            </a:r>
            <a:r>
              <a:rPr lang="en-US" b="1" dirty="0" err="1">
                <a:latin typeface="GillSansMTPro-Medium"/>
              </a:rPr>
              <a:t>starijih</a:t>
            </a:r>
            <a:r>
              <a:rPr lang="en-US" b="1" dirty="0">
                <a:latin typeface="GillSansMTPro-Medium"/>
              </a:rPr>
              <a:t> </a:t>
            </a:r>
            <a:r>
              <a:rPr lang="en-US" b="1" dirty="0" err="1">
                <a:latin typeface="GillSansMTPro-Medium"/>
              </a:rPr>
              <a:t>osoba</a:t>
            </a:r>
            <a:r>
              <a:rPr lang="sr" b="1" dirty="0" smtClean="0">
                <a:latin typeface="GillSansMTPro-Medium"/>
              </a:rPr>
              <a:t>.</a:t>
            </a:r>
            <a:endParaRPr lang="hu-HU" b="1" dirty="0"/>
          </a:p>
        </p:txBody>
      </p:sp>
      <p:sp>
        <p:nvSpPr>
          <p:cNvPr id="6" name="Téglalap 5"/>
          <p:cNvSpPr/>
          <p:nvPr/>
        </p:nvSpPr>
        <p:spPr>
          <a:xfrm>
            <a:off x="0" y="6324991"/>
            <a:ext cx="10875818" cy="276999"/>
          </a:xfrm>
          <a:prstGeom prst="rect">
            <a:avLst/>
          </a:prstGeom>
        </p:spPr>
        <p:txBody>
          <a:bodyPr wrap="square" rtlCol="0">
            <a:spAutoFit/>
          </a:bodyPr>
          <a:lstStyle/>
          <a:p>
            <a:r>
              <a:rPr lang="en-US" sz="1200" i="1" dirty="0" err="1"/>
              <a:t>Izvor</a:t>
            </a:r>
            <a:r>
              <a:rPr lang="en-US" sz="1200" i="1" dirty="0"/>
              <a:t> </a:t>
            </a:r>
            <a:r>
              <a:rPr lang="sr" sz="1200" i="1" dirty="0" smtClean="0"/>
              <a:t>: </a:t>
            </a:r>
            <a:r>
              <a:rPr lang="hu-HU" sz="1200" i="1" dirty="0"/>
              <a:t>Millyard A, et al. Impairments to Thermoregulation in the Elderly During Heat Exposure Events.. doi: 10.1177/2333721420932432.</a:t>
            </a:r>
          </a:p>
        </p:txBody>
      </p:sp>
    </p:spTree>
    <p:extLst>
      <p:ext uri="{BB962C8B-B14F-4D97-AF65-F5344CB8AC3E}">
        <p14:creationId xmlns:p14="http://schemas.microsoft.com/office/powerpoint/2010/main" val="36305176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en-US" dirty="0" err="1"/>
              <a:t>Ključne</a:t>
            </a:r>
            <a:r>
              <a:rPr lang="en-US" dirty="0"/>
              <a:t> </a:t>
            </a:r>
            <a:r>
              <a:rPr lang="en-US" dirty="0" err="1"/>
              <a:t>poruke</a:t>
            </a:r>
            <a:r>
              <a:rPr lang="en-US" dirty="0"/>
              <a:t> - </a:t>
            </a:r>
            <a:r>
              <a:rPr lang="en-US" dirty="0" err="1"/>
              <a:t>termoregulacija</a:t>
            </a:r>
            <a:endParaRPr lang="hu-HU"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1358091233"/>
              </p:ext>
            </p:extLst>
          </p:nvPr>
        </p:nvGraphicFramePr>
        <p:xfrm>
          <a:off x="192606" y="1717554"/>
          <a:ext cx="11896725" cy="466852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87199714"/>
                    </a:ext>
                  </a:extLst>
                </a:gridCol>
                <a:gridCol w="3965575">
                  <a:extLst>
                    <a:ext uri="{9D8B030D-6E8A-4147-A177-3AD203B41FA5}">
                      <a16:colId xmlns:a16="http://schemas.microsoft.com/office/drawing/2014/main" val="177858719"/>
                    </a:ext>
                  </a:extLst>
                </a:gridCol>
                <a:gridCol w="3965575">
                  <a:extLst>
                    <a:ext uri="{9D8B030D-6E8A-4147-A177-3AD203B41FA5}">
                      <a16:colId xmlns:a16="http://schemas.microsoft.com/office/drawing/2014/main" val="3378748222"/>
                    </a:ext>
                  </a:extLst>
                </a:gridCol>
              </a:tblGrid>
              <a:tr h="370840">
                <a:tc>
                  <a:txBody>
                    <a:bodyPr/>
                    <a:lstStyle/>
                    <a:p>
                      <a:pPr rtl="0"/>
                      <a:r>
                        <a:rPr lang="en-US" dirty="0" err="1" smtClean="0"/>
                        <a:t>Rizične</a:t>
                      </a:r>
                      <a:r>
                        <a:rPr lang="en-US" dirty="0" smtClean="0"/>
                        <a:t> </a:t>
                      </a:r>
                      <a:r>
                        <a:rPr lang="en-US" dirty="0" err="1" smtClean="0"/>
                        <a:t>grupe</a:t>
                      </a:r>
                      <a:endParaRPr lang="en-US" dirty="0"/>
                    </a:p>
                  </a:txBody>
                  <a:tcPr/>
                </a:tc>
                <a:tc>
                  <a:txBody>
                    <a:bodyPr/>
                    <a:lstStyle/>
                    <a:p>
                      <a:pPr rtl="0"/>
                      <a:r>
                        <a:rPr lang="en-US" dirty="0" err="1" smtClean="0"/>
                        <a:t>Mehanizam</a:t>
                      </a:r>
                      <a:endParaRPr lang="hu-HU" dirty="0"/>
                    </a:p>
                  </a:txBody>
                  <a:tcPr/>
                </a:tc>
                <a:tc>
                  <a:txBody>
                    <a:bodyPr/>
                    <a:lstStyle/>
                    <a:p>
                      <a:pPr rtl="0"/>
                      <a:r>
                        <a:rPr lang="en-US" dirty="0" err="1" smtClean="0"/>
                        <a:t>Prevencija</a:t>
                      </a:r>
                      <a:endParaRPr lang="hu-HU" dirty="0"/>
                    </a:p>
                  </a:txBody>
                  <a:tcPr/>
                </a:tc>
                <a:extLst>
                  <a:ext uri="{0D108BD9-81ED-4DB2-BD59-A6C34878D82A}">
                    <a16:rowId xmlns:a16="http://schemas.microsoft.com/office/drawing/2014/main" val="3474371097"/>
                  </a:ext>
                </a:extLst>
              </a:tr>
              <a:tr h="370840">
                <a:tc>
                  <a:txBody>
                    <a:bodyPr/>
                    <a:lstStyle/>
                    <a:p>
                      <a:pPr rtl="0"/>
                      <a:r>
                        <a:rPr lang="en-US" dirty="0" err="1" smtClean="0"/>
                        <a:t>Odojčadi</a:t>
                      </a:r>
                      <a:endParaRPr lang="en-US" dirty="0"/>
                    </a:p>
                  </a:txBody>
                  <a:tcPr/>
                </a:tc>
                <a:tc>
                  <a:txBody>
                    <a:bodyPr/>
                    <a:lstStyle/>
                    <a:p>
                      <a:pPr rtl="0"/>
                      <a:r>
                        <a:rPr lang="en-US" sz="1800" b="0" i="0" u="none" strike="noStrike" kern="1200" dirty="0" err="1" smtClean="0">
                          <a:solidFill>
                            <a:schemeClr val="dk1"/>
                          </a:solidFill>
                          <a:latin typeface="+mn-lt"/>
                          <a:ea typeface="+mn-ea"/>
                          <a:cs typeface="+mn-cs"/>
                        </a:rPr>
                        <a:t>Nepotpuno</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razvijena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termoregulacija</a:t>
                      </a:r>
                      <a:r>
                        <a:rPr lang="en-US" sz="1800" b="0" i="0" u="none" strike="noStrike" kern="1200" dirty="0" smtClean="0">
                          <a:solidFill>
                            <a:schemeClr val="dk1"/>
                          </a:solidFill>
                          <a:latin typeface="+mn-lt"/>
                          <a:ea typeface="+mn-ea"/>
                          <a:cs typeface="+mn-cs"/>
                        </a:rPr>
                        <a:t>, </a:t>
                      </a:r>
                    </a:p>
                    <a:p>
                      <a:pPr rtl="0"/>
                      <a:r>
                        <a:rPr lang="en-US" sz="1800" b="0" i="0" u="none" strike="noStrike" kern="1200" dirty="0" err="1" smtClean="0">
                          <a:solidFill>
                            <a:schemeClr val="dk1"/>
                          </a:solidFill>
                          <a:latin typeface="+mn-lt"/>
                          <a:ea typeface="+mn-ea"/>
                          <a:cs typeface="+mn-cs"/>
                        </a:rPr>
                        <a:t>manja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telesna</a:t>
                      </a:r>
                      <a:r>
                        <a:rPr lang="en-US" sz="1800" b="0" i="0" u="none" strike="noStrike" kern="1200" dirty="0" smtClean="0">
                          <a:solidFill>
                            <a:schemeClr val="dk1"/>
                          </a:solidFill>
                          <a:latin typeface="+mn-lt"/>
                          <a:ea typeface="+mn-ea"/>
                          <a:cs typeface="+mn-cs"/>
                        </a:rPr>
                        <a:t> masa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zapremina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krvi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visok</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nivo</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zavisnosti</a:t>
                      </a:r>
                      <a:r>
                        <a:rPr lang="en-US" sz="1800" b="0" i="0" u="none" strike="noStrike" kern="1200" dirty="0" smtClean="0">
                          <a:solidFill>
                            <a:schemeClr val="dk1"/>
                          </a:solidFill>
                          <a:latin typeface="+mn-lt"/>
                          <a:ea typeface="+mn-ea"/>
                          <a:cs typeface="+mn-cs"/>
                        </a:rPr>
                        <a:t> od </a:t>
                      </a:r>
                      <a:r>
                        <a:rPr lang="en-US" sz="1800" b="0" i="0" u="none" strike="noStrike" kern="1200" dirty="0" err="1" smtClean="0">
                          <a:solidFill>
                            <a:schemeClr val="dk1"/>
                          </a:solidFill>
                          <a:latin typeface="+mn-lt"/>
                          <a:ea typeface="+mn-ea"/>
                          <a:cs typeface="+mn-cs"/>
                        </a:rPr>
                        <a:t>roditelja</a:t>
                      </a:r>
                      <a:r>
                        <a:rPr lang="en-US" sz="1800" b="0" i="0" u="none" strike="noStrike" kern="1200" dirty="0" smtClean="0">
                          <a:solidFill>
                            <a:schemeClr val="dk1"/>
                          </a:solidFill>
                          <a:latin typeface="+mn-lt"/>
                          <a:ea typeface="+mn-ea"/>
                          <a:cs typeface="+mn-cs"/>
                        </a:rPr>
                        <a:t>, </a:t>
                      </a:r>
                    </a:p>
                    <a:p>
                      <a:pPr rtl="0"/>
                      <a:r>
                        <a:rPr lang="en-US" sz="1800" b="0" i="0" u="none" strike="noStrike" kern="1200" dirty="0" err="1" smtClean="0">
                          <a:solidFill>
                            <a:schemeClr val="dk1"/>
                          </a:solidFill>
                          <a:latin typeface="+mn-lt"/>
                          <a:ea typeface="+mn-ea"/>
                          <a:cs typeface="+mn-cs"/>
                        </a:rPr>
                        <a:t>rizik</a:t>
                      </a:r>
                      <a:r>
                        <a:rPr lang="en-US" sz="1800" b="0" i="0" u="none" strike="noStrike" kern="1200" dirty="0" smtClean="0">
                          <a:solidFill>
                            <a:schemeClr val="dk1"/>
                          </a:solidFill>
                          <a:latin typeface="+mn-lt"/>
                          <a:ea typeface="+mn-ea"/>
                          <a:cs typeface="+mn-cs"/>
                        </a:rPr>
                        <a:t> od </a:t>
                      </a:r>
                      <a:r>
                        <a:rPr lang="en-US" sz="1800" b="0" i="0" u="none" strike="noStrike" kern="1200" dirty="0" err="1" smtClean="0">
                          <a:solidFill>
                            <a:schemeClr val="dk1"/>
                          </a:solidFill>
                          <a:latin typeface="+mn-lt"/>
                          <a:ea typeface="+mn-ea"/>
                          <a:cs typeface="+mn-cs"/>
                        </a:rPr>
                        <a:t>dehidracije</a:t>
                      </a:r>
                      <a:r>
                        <a:rPr lang="en-US" sz="1800" b="0" i="0" u="none" strike="noStrike" kern="1200" dirty="0" smtClean="0">
                          <a:solidFill>
                            <a:schemeClr val="dk1"/>
                          </a:solidFill>
                          <a:latin typeface="+mn-lt"/>
                          <a:ea typeface="+mn-ea"/>
                          <a:cs typeface="+mn-cs"/>
                        </a:rPr>
                        <a:t> u </a:t>
                      </a:r>
                      <a:r>
                        <a:rPr lang="en-US" sz="1800" b="0" i="0" u="none" strike="noStrike" kern="1200" dirty="0" err="1" smtClean="0">
                          <a:solidFill>
                            <a:schemeClr val="dk1"/>
                          </a:solidFill>
                          <a:latin typeface="+mn-lt"/>
                          <a:ea typeface="+mn-ea"/>
                          <a:cs typeface="+mn-cs"/>
                        </a:rPr>
                        <a:t>slučaju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dijareje</a:t>
                      </a:r>
                      <a:endParaRPr lang="hu-HU" dirty="0"/>
                    </a:p>
                  </a:txBody>
                  <a:tcPr/>
                </a:tc>
                <a:tc>
                  <a:txBody>
                    <a:bodyPr/>
                    <a:lstStyle/>
                    <a:p>
                      <a:pPr rtl="0"/>
                      <a:r>
                        <a:rPr lang="en-US" dirty="0" err="1" smtClean="0"/>
                        <a:t>Održavanje</a:t>
                      </a:r>
                      <a:r>
                        <a:rPr lang="en-US" dirty="0" smtClean="0"/>
                        <a:t> </a:t>
                      </a:r>
                      <a:r>
                        <a:rPr lang="en-US" dirty="0" err="1" smtClean="0"/>
                        <a:t>unutrašnjeg</a:t>
                      </a:r>
                      <a:r>
                        <a:rPr lang="en-US" dirty="0" smtClean="0"/>
                        <a:t> </a:t>
                      </a:r>
                      <a:r>
                        <a:rPr lang="en-US" dirty="0" err="1" smtClean="0"/>
                        <a:t>okruženja</a:t>
                      </a:r>
                      <a:r>
                        <a:rPr lang="en-US" dirty="0" smtClean="0"/>
                        <a:t> </a:t>
                      </a:r>
                      <a:r>
                        <a:rPr lang="en-US" dirty="0" err="1" smtClean="0"/>
                        <a:t>hladnim</a:t>
                      </a:r>
                      <a:r>
                        <a:rPr lang="en-US" dirty="0" smtClean="0"/>
                        <a:t>.</a:t>
                      </a:r>
                    </a:p>
                    <a:p>
                      <a:pPr rtl="0"/>
                      <a:r>
                        <a:rPr lang="en-US" dirty="0" err="1" smtClean="0"/>
                        <a:t>Proveravanje</a:t>
                      </a:r>
                      <a:r>
                        <a:rPr lang="en-US" dirty="0" smtClean="0"/>
                        <a:t> </a:t>
                      </a:r>
                      <a:r>
                        <a:rPr lang="en-US" dirty="0" err="1" smtClean="0"/>
                        <a:t>sobne</a:t>
                      </a:r>
                      <a:r>
                        <a:rPr lang="en-US" dirty="0" smtClean="0"/>
                        <a:t> </a:t>
                      </a:r>
                      <a:r>
                        <a:rPr lang="en-US" dirty="0" err="1" smtClean="0"/>
                        <a:t>i</a:t>
                      </a:r>
                      <a:r>
                        <a:rPr lang="en-US" dirty="0" smtClean="0"/>
                        <a:t> </a:t>
                      </a:r>
                      <a:r>
                        <a:rPr lang="en-US" dirty="0" err="1" smtClean="0"/>
                        <a:t>telesne</a:t>
                      </a:r>
                      <a:r>
                        <a:rPr lang="en-US" dirty="0" smtClean="0"/>
                        <a:t> temperature.</a:t>
                      </a:r>
                    </a:p>
                    <a:p>
                      <a:pPr rtl="0"/>
                      <a:r>
                        <a:rPr lang="en-US" dirty="0" err="1" smtClean="0"/>
                        <a:t>Nabavka</a:t>
                      </a:r>
                      <a:r>
                        <a:rPr lang="en-US" dirty="0" smtClean="0"/>
                        <a:t> </a:t>
                      </a:r>
                      <a:r>
                        <a:rPr lang="en-US" dirty="0" err="1" smtClean="0"/>
                        <a:t>tečnosti</a:t>
                      </a:r>
                      <a:r>
                        <a:rPr lang="en-US" dirty="0" smtClean="0"/>
                        <a:t> </a:t>
                      </a:r>
                      <a:r>
                        <a:rPr lang="en-US" dirty="0" err="1" smtClean="0"/>
                        <a:t>i</a:t>
                      </a:r>
                      <a:r>
                        <a:rPr lang="en-US" dirty="0" smtClean="0"/>
                        <a:t> </a:t>
                      </a:r>
                      <a:r>
                        <a:rPr lang="en-US" dirty="0" err="1" smtClean="0"/>
                        <a:t>elektrolita</a:t>
                      </a:r>
                      <a:r>
                        <a:rPr lang="en-US" dirty="0" smtClean="0"/>
                        <a:t>.</a:t>
                      </a:r>
                    </a:p>
                    <a:p>
                      <a:pPr rtl="0"/>
                      <a:endParaRPr lang="hu-HU" dirty="0"/>
                    </a:p>
                  </a:txBody>
                  <a:tcPr/>
                </a:tc>
                <a:extLst>
                  <a:ext uri="{0D108BD9-81ED-4DB2-BD59-A6C34878D82A}">
                    <a16:rowId xmlns:a16="http://schemas.microsoft.com/office/drawing/2014/main" val="994614129"/>
                  </a:ext>
                </a:extLst>
              </a:tr>
              <a:tr h="370840">
                <a:tc>
                  <a:txBody>
                    <a:bodyPr/>
                    <a:lstStyle/>
                    <a:p>
                      <a:pPr rtl="0"/>
                      <a:r>
                        <a:rPr lang="pl-PL" sz="1800" b="0" i="0" u="none" strike="noStrike" kern="1200" dirty="0" smtClean="0">
                          <a:solidFill>
                            <a:schemeClr val="dk1"/>
                          </a:solidFill>
                          <a:latin typeface="+mn-lt"/>
                          <a:ea typeface="+mn-ea"/>
                          <a:cs typeface="+mn-cs"/>
                        </a:rPr>
                        <a:t>Žene; starije ili veoma starije osobe</a:t>
                      </a:r>
                    </a:p>
                  </a:txBody>
                  <a:tcPr/>
                </a:tc>
                <a:tc>
                  <a:txBody>
                    <a:bodyPr/>
                    <a:lstStyle/>
                    <a:p>
                      <a:pPr rtl="0"/>
                      <a:r>
                        <a:rPr lang="en-US" sz="1800" b="0" i="0" u="none" strike="noStrike" kern="1200" dirty="0" err="1" smtClean="0">
                          <a:solidFill>
                            <a:schemeClr val="dk1"/>
                          </a:solidFill>
                          <a:latin typeface="+mn-lt"/>
                          <a:ea typeface="+mn-ea"/>
                          <a:cs typeface="+mn-cs"/>
                        </a:rPr>
                        <a:t>Promene</a:t>
                      </a:r>
                      <a:r>
                        <a:rPr lang="en-US" sz="1800" b="0" i="0" u="none" strike="noStrike" kern="1200" dirty="0" smtClean="0">
                          <a:solidFill>
                            <a:schemeClr val="dk1"/>
                          </a:solidFill>
                          <a:latin typeface="+mn-lt"/>
                          <a:ea typeface="+mn-ea"/>
                          <a:cs typeface="+mn-cs"/>
                        </a:rPr>
                        <a:t> u </a:t>
                      </a:r>
                      <a:r>
                        <a:rPr lang="en-US" sz="1800" b="0" i="0" u="none" strike="noStrike" kern="1200" dirty="0" err="1" smtClean="0">
                          <a:solidFill>
                            <a:schemeClr val="dk1"/>
                          </a:solidFill>
                          <a:latin typeface="+mn-lt"/>
                          <a:ea typeface="+mn-ea"/>
                          <a:cs typeface="+mn-cs"/>
                        </a:rPr>
                        <a:t>termoregulaciji</a:t>
                      </a:r>
                      <a:r>
                        <a:rPr lang="en-US" sz="1800" b="0" i="0" u="none" strike="noStrike" kern="1200" dirty="0" smtClean="0">
                          <a:solidFill>
                            <a:schemeClr val="dk1"/>
                          </a:solidFill>
                          <a:latin typeface="+mn-lt"/>
                          <a:ea typeface="+mn-ea"/>
                          <a:cs typeface="+mn-cs"/>
                        </a:rPr>
                        <a:t>, </a:t>
                      </a:r>
                    </a:p>
                    <a:p>
                      <a:pPr rtl="0"/>
                      <a:r>
                        <a:rPr lang="en-US" sz="1800" b="0" i="0" u="none" strike="noStrike" kern="1200" dirty="0" err="1" smtClean="0">
                          <a:solidFill>
                            <a:schemeClr val="dk1"/>
                          </a:solidFill>
                          <a:latin typeface="+mn-lt"/>
                          <a:ea typeface="+mn-ea"/>
                          <a:cs typeface="+mn-cs"/>
                        </a:rPr>
                        <a:t>funkciji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bubrega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zdravstvenim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stanjima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smanjen</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unos</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vode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 </a:t>
                      </a:r>
                    </a:p>
                    <a:p>
                      <a:pPr rtl="0"/>
                      <a:r>
                        <a:rPr lang="en-US" sz="1800" b="0" i="0" u="none" strike="noStrike" kern="1200" dirty="0" err="1" smtClean="0">
                          <a:solidFill>
                            <a:schemeClr val="dk1"/>
                          </a:solidFill>
                          <a:latin typeface="+mn-lt"/>
                          <a:ea typeface="+mn-ea"/>
                          <a:cs typeface="+mn-cs"/>
                        </a:rPr>
                        <a:t>smanjena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fizička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sposobnost</a:t>
                      </a:r>
                      <a:endParaRPr lang="en-US" sz="1800" b="0" i="0" u="none" strike="noStrike" kern="1200" dirty="0">
                        <a:solidFill>
                          <a:schemeClr val="dk1"/>
                        </a:solidFill>
                        <a:latin typeface="+mn-lt"/>
                        <a:ea typeface="+mn-ea"/>
                        <a:cs typeface="+mn-cs"/>
                      </a:endParaRPr>
                    </a:p>
                  </a:txBody>
                  <a:tcPr/>
                </a:tc>
                <a:tc>
                  <a:txBody>
                    <a:bodyPr/>
                    <a:lstStyle/>
                    <a:p>
                      <a:pPr rtl="0"/>
                      <a:r>
                        <a:rPr lang="en-US" dirty="0" err="1" smtClean="0"/>
                        <a:t>Održavanje</a:t>
                      </a:r>
                      <a:r>
                        <a:rPr lang="en-US" dirty="0" smtClean="0"/>
                        <a:t> </a:t>
                      </a:r>
                      <a:r>
                        <a:rPr lang="en-US" dirty="0" err="1" smtClean="0"/>
                        <a:t>unutrašnjeg</a:t>
                      </a:r>
                      <a:r>
                        <a:rPr lang="en-US" dirty="0" smtClean="0"/>
                        <a:t> </a:t>
                      </a:r>
                      <a:r>
                        <a:rPr lang="en-US" dirty="0" err="1" smtClean="0"/>
                        <a:t>okruženja</a:t>
                      </a:r>
                      <a:r>
                        <a:rPr lang="en-US" dirty="0" smtClean="0"/>
                        <a:t> </a:t>
                      </a:r>
                      <a:r>
                        <a:rPr lang="en-US" dirty="0" err="1" smtClean="0"/>
                        <a:t>hladnim</a:t>
                      </a:r>
                      <a:r>
                        <a:rPr lang="en-US" dirty="0" smtClean="0"/>
                        <a:t>.</a:t>
                      </a:r>
                    </a:p>
                    <a:p>
                      <a:pPr rtl="0"/>
                      <a:r>
                        <a:rPr lang="en-US" dirty="0" err="1" smtClean="0"/>
                        <a:t>Proveravanje</a:t>
                      </a:r>
                      <a:r>
                        <a:rPr lang="en-US" dirty="0" smtClean="0"/>
                        <a:t> </a:t>
                      </a:r>
                      <a:r>
                        <a:rPr lang="en-US" dirty="0" err="1" smtClean="0"/>
                        <a:t>sobne</a:t>
                      </a:r>
                      <a:r>
                        <a:rPr lang="en-US" dirty="0" smtClean="0"/>
                        <a:t> </a:t>
                      </a:r>
                      <a:r>
                        <a:rPr lang="en-US" dirty="0" err="1" smtClean="0"/>
                        <a:t>i</a:t>
                      </a:r>
                      <a:r>
                        <a:rPr lang="en-US" dirty="0" smtClean="0"/>
                        <a:t> </a:t>
                      </a:r>
                      <a:r>
                        <a:rPr lang="en-US" dirty="0" err="1" smtClean="0"/>
                        <a:t>telesne</a:t>
                      </a:r>
                      <a:r>
                        <a:rPr lang="en-US" dirty="0" smtClean="0"/>
                        <a:t> temperature.</a:t>
                      </a:r>
                    </a:p>
                    <a:p>
                      <a:pPr rtl="0"/>
                      <a:r>
                        <a:rPr lang="en-US" dirty="0" err="1" smtClean="0"/>
                        <a:t>Nabavka</a:t>
                      </a:r>
                      <a:r>
                        <a:rPr lang="en-US" dirty="0" smtClean="0"/>
                        <a:t> </a:t>
                      </a:r>
                      <a:r>
                        <a:rPr lang="en-US" dirty="0" err="1" smtClean="0"/>
                        <a:t>tečnosti</a:t>
                      </a:r>
                      <a:r>
                        <a:rPr lang="en-US" dirty="0" smtClean="0"/>
                        <a:t> </a:t>
                      </a:r>
                      <a:r>
                        <a:rPr lang="en-US" dirty="0" err="1" smtClean="0"/>
                        <a:t>i</a:t>
                      </a:r>
                      <a:r>
                        <a:rPr lang="en-US" dirty="0" smtClean="0"/>
                        <a:t> </a:t>
                      </a:r>
                      <a:r>
                        <a:rPr lang="en-US" dirty="0" err="1" smtClean="0"/>
                        <a:t>elektorlita</a:t>
                      </a:r>
                      <a:r>
                        <a:rPr lang="en-US" dirty="0" smtClean="0"/>
                        <a:t>.</a:t>
                      </a:r>
                    </a:p>
                    <a:p>
                      <a:pPr rtl="0"/>
                      <a:r>
                        <a:rPr lang="en-US" dirty="0" err="1" smtClean="0"/>
                        <a:t>Ograničavanje</a:t>
                      </a:r>
                      <a:r>
                        <a:rPr lang="en-US" dirty="0" smtClean="0"/>
                        <a:t> </a:t>
                      </a:r>
                      <a:r>
                        <a:rPr lang="en-US" dirty="0" err="1" smtClean="0"/>
                        <a:t>fizičke</a:t>
                      </a:r>
                      <a:r>
                        <a:rPr lang="en-US" dirty="0" smtClean="0"/>
                        <a:t> </a:t>
                      </a:r>
                      <a:r>
                        <a:rPr lang="en-US" dirty="0" err="1" smtClean="0"/>
                        <a:t>aktivnosti</a:t>
                      </a:r>
                      <a:r>
                        <a:rPr lang="en-US" dirty="0" smtClean="0"/>
                        <a:t>.</a:t>
                      </a:r>
                    </a:p>
                    <a:p>
                      <a:pPr rtl="0"/>
                      <a:r>
                        <a:rPr lang="en-US" dirty="0" err="1" smtClean="0"/>
                        <a:t>Praćenje</a:t>
                      </a:r>
                      <a:r>
                        <a:rPr lang="en-US" dirty="0" smtClean="0"/>
                        <a:t> </a:t>
                      </a:r>
                      <a:r>
                        <a:rPr lang="en-US" dirty="0" err="1" smtClean="0"/>
                        <a:t>lekova</a:t>
                      </a:r>
                      <a:r>
                        <a:rPr lang="en-US" dirty="0" smtClean="0"/>
                        <a:t>, </a:t>
                      </a:r>
                      <a:r>
                        <a:rPr lang="en-US" dirty="0" err="1" smtClean="0"/>
                        <a:t>sprečavanje</a:t>
                      </a:r>
                      <a:r>
                        <a:rPr lang="en-US" dirty="0" smtClean="0"/>
                        <a:t> </a:t>
                      </a:r>
                      <a:r>
                        <a:rPr lang="en-US" dirty="0" err="1" smtClean="0"/>
                        <a:t>neželjenih</a:t>
                      </a:r>
                      <a:r>
                        <a:rPr lang="en-US" dirty="0" smtClean="0"/>
                        <a:t> </a:t>
                      </a:r>
                      <a:r>
                        <a:rPr lang="en-US" dirty="0" err="1" smtClean="0"/>
                        <a:t>efekata</a:t>
                      </a:r>
                      <a:r>
                        <a:rPr lang="en-US" dirty="0" smtClean="0"/>
                        <a:t>.</a:t>
                      </a:r>
                    </a:p>
                    <a:p>
                      <a:pPr rtl="0"/>
                      <a:r>
                        <a:rPr lang="en-US" dirty="0" err="1" smtClean="0"/>
                        <a:t>Držanje</a:t>
                      </a:r>
                      <a:r>
                        <a:rPr lang="en-US" dirty="0" smtClean="0"/>
                        <a:t> </a:t>
                      </a:r>
                      <a:r>
                        <a:rPr lang="en-US" dirty="0" err="1" smtClean="0"/>
                        <a:t>lekova</a:t>
                      </a:r>
                      <a:r>
                        <a:rPr lang="en-US" dirty="0" smtClean="0"/>
                        <a:t> </a:t>
                      </a:r>
                      <a:r>
                        <a:rPr lang="en-US" dirty="0" err="1" smtClean="0"/>
                        <a:t>na</a:t>
                      </a:r>
                      <a:r>
                        <a:rPr lang="en-US" dirty="0" smtClean="0"/>
                        <a:t> </a:t>
                      </a:r>
                      <a:r>
                        <a:rPr lang="en-US" dirty="0" err="1" smtClean="0"/>
                        <a:t>hladnom</a:t>
                      </a:r>
                      <a:r>
                        <a:rPr lang="en-US" dirty="0" smtClean="0"/>
                        <a:t>.</a:t>
                      </a:r>
                    </a:p>
                  </a:txBody>
                  <a:tcPr/>
                </a:tc>
                <a:extLst>
                  <a:ext uri="{0D108BD9-81ED-4DB2-BD59-A6C34878D82A}">
                    <a16:rowId xmlns:a16="http://schemas.microsoft.com/office/drawing/2014/main" val="3791161494"/>
                  </a:ext>
                </a:extLst>
              </a:tr>
            </a:tbl>
          </a:graphicData>
        </a:graphic>
      </p:graphicFrame>
      <p:sp>
        <p:nvSpPr>
          <p:cNvPr id="5" name="Szövegdoboz 4"/>
          <p:cNvSpPr txBox="1"/>
          <p:nvPr/>
        </p:nvSpPr>
        <p:spPr>
          <a:xfrm>
            <a:off x="298938" y="975723"/>
            <a:ext cx="8836270" cy="430887"/>
          </a:xfrm>
          <a:prstGeom prst="rect">
            <a:avLst/>
          </a:prstGeom>
          <a:noFill/>
        </p:spPr>
        <p:txBody>
          <a:bodyPr wrap="square" rtlCol="0">
            <a:spAutoFit/>
          </a:bodyPr>
          <a:lstStyle/>
          <a:p>
            <a:r>
              <a:rPr lang="en-US" sz="2200" dirty="0" err="1"/>
              <a:t>Kako</a:t>
            </a:r>
            <a:r>
              <a:rPr lang="en-US" sz="2200" dirty="0"/>
              <a:t> </a:t>
            </a:r>
            <a:r>
              <a:rPr lang="en-US" sz="2200" dirty="0" err="1"/>
              <a:t>sprečiti</a:t>
            </a:r>
            <a:r>
              <a:rPr lang="en-US" sz="2200" dirty="0"/>
              <a:t> </a:t>
            </a:r>
            <a:r>
              <a:rPr lang="en-US" sz="2200" dirty="0" err="1"/>
              <a:t>toplotne</a:t>
            </a:r>
            <a:r>
              <a:rPr lang="en-US" sz="2200" dirty="0"/>
              <a:t> </a:t>
            </a:r>
            <a:r>
              <a:rPr lang="en-US" sz="2200" dirty="0" err="1"/>
              <a:t>bolesti</a:t>
            </a:r>
            <a:endParaRPr lang="en-US" sz="2200" dirty="0"/>
          </a:p>
        </p:txBody>
      </p:sp>
    </p:spTree>
    <p:extLst>
      <p:ext uri="{BB962C8B-B14F-4D97-AF65-F5344CB8AC3E}">
        <p14:creationId xmlns:p14="http://schemas.microsoft.com/office/powerpoint/2010/main" val="1453951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472241" y="1924620"/>
            <a:ext cx="9144000" cy="2387600"/>
          </a:xfrm>
        </p:spPr>
        <p:txBody>
          <a:bodyPr rtlCol="0"/>
          <a:lstStyle/>
          <a:p>
            <a:pPr algn="ctr"/>
            <a:r>
              <a:rPr lang="pl-PL" dirty="0"/>
              <a:t>Termoregulacija, toplotni efekti, toplotni udar</a:t>
            </a:r>
            <a:endParaRPr lang="sr" dirty="0">
              <a:solidFill>
                <a:schemeClr val="tx1"/>
              </a:solidFill>
            </a:endParaRPr>
          </a:p>
        </p:txBody>
      </p:sp>
    </p:spTree>
    <p:extLst>
      <p:ext uri="{BB962C8B-B14F-4D97-AF65-F5344CB8AC3E}">
        <p14:creationId xmlns:p14="http://schemas.microsoft.com/office/powerpoint/2010/main" val="3353950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5292383" y="188806"/>
            <a:ext cx="5791254" cy="6470720"/>
          </a:xfrm>
          <a:prstGeom prst="rect">
            <a:avLst/>
          </a:prstGeom>
        </p:spPr>
      </p:pic>
      <p:sp>
        <p:nvSpPr>
          <p:cNvPr id="3" name="Téglalap 2"/>
          <p:cNvSpPr/>
          <p:nvPr/>
        </p:nvSpPr>
        <p:spPr>
          <a:xfrm>
            <a:off x="401782" y="625871"/>
            <a:ext cx="4585854" cy="2677656"/>
          </a:xfrm>
          <a:prstGeom prst="rect">
            <a:avLst/>
          </a:prstGeom>
        </p:spPr>
        <p:txBody>
          <a:bodyPr wrap="square" rtlCol="0">
            <a:spAutoFit/>
          </a:bodyPr>
          <a:lstStyle/>
          <a:p>
            <a:r>
              <a:rPr lang="en-US" sz="2800" b="1" dirty="0" err="1">
                <a:solidFill>
                  <a:srgbClr val="231F20"/>
                </a:solidFill>
              </a:rPr>
              <a:t>Kako</a:t>
            </a:r>
            <a:r>
              <a:rPr lang="en-US" sz="2800" b="1" dirty="0">
                <a:solidFill>
                  <a:srgbClr val="231F20"/>
                </a:solidFill>
              </a:rPr>
              <a:t> </a:t>
            </a:r>
            <a:r>
              <a:rPr lang="en-US" sz="2800" b="1" dirty="0" err="1">
                <a:solidFill>
                  <a:srgbClr val="231F20"/>
                </a:solidFill>
              </a:rPr>
              <a:t>možemo</a:t>
            </a:r>
            <a:r>
              <a:rPr lang="en-US" sz="2800" b="1" dirty="0">
                <a:solidFill>
                  <a:srgbClr val="231F20"/>
                </a:solidFill>
              </a:rPr>
              <a:t> </a:t>
            </a:r>
            <a:r>
              <a:rPr lang="en-US" sz="2800" b="1" dirty="0" err="1">
                <a:solidFill>
                  <a:srgbClr val="231F20"/>
                </a:solidFill>
              </a:rPr>
              <a:t>prepoznati</a:t>
            </a:r>
            <a:r>
              <a:rPr lang="en-US" sz="2800" b="1" dirty="0">
                <a:solidFill>
                  <a:srgbClr val="231F20"/>
                </a:solidFill>
              </a:rPr>
              <a:t> </a:t>
            </a:r>
            <a:r>
              <a:rPr lang="en-US" sz="2800" b="1" dirty="0" err="1">
                <a:solidFill>
                  <a:srgbClr val="231F20"/>
                </a:solidFill>
              </a:rPr>
              <a:t>toplotni</a:t>
            </a:r>
            <a:r>
              <a:rPr lang="en-US" sz="2800" b="1" dirty="0">
                <a:solidFill>
                  <a:srgbClr val="231F20"/>
                </a:solidFill>
              </a:rPr>
              <a:t> </a:t>
            </a:r>
            <a:r>
              <a:rPr lang="en-US" sz="2800" b="1" dirty="0" err="1">
                <a:solidFill>
                  <a:srgbClr val="231F20"/>
                </a:solidFill>
              </a:rPr>
              <a:t>udar</a:t>
            </a:r>
            <a:r>
              <a:rPr lang="en-US" sz="2800" b="1" dirty="0" smtClean="0">
                <a:solidFill>
                  <a:srgbClr val="231F20"/>
                </a:solidFill>
              </a:rPr>
              <a:t>?</a:t>
            </a:r>
            <a:endParaRPr lang="hu-HU" sz="2800" b="1" dirty="0" smtClean="0">
              <a:solidFill>
                <a:srgbClr val="231F20"/>
              </a:solidFill>
            </a:endParaRPr>
          </a:p>
          <a:p>
            <a:endParaRPr lang="en-US" sz="2800" b="1" dirty="0">
              <a:solidFill>
                <a:srgbClr val="231F20"/>
              </a:solidFill>
            </a:endParaRPr>
          </a:p>
          <a:p>
            <a:r>
              <a:rPr lang="en-US" sz="2800" b="1" dirty="0" err="1">
                <a:solidFill>
                  <a:srgbClr val="231F20"/>
                </a:solidFill>
              </a:rPr>
              <a:t>Dijagram</a:t>
            </a:r>
            <a:r>
              <a:rPr lang="en-US" sz="2800" b="1" dirty="0">
                <a:solidFill>
                  <a:srgbClr val="231F20"/>
                </a:solidFill>
              </a:rPr>
              <a:t> </a:t>
            </a:r>
            <a:r>
              <a:rPr lang="en-US" sz="2800" b="1" dirty="0" err="1">
                <a:solidFill>
                  <a:srgbClr val="231F20"/>
                </a:solidFill>
              </a:rPr>
              <a:t>toka</a:t>
            </a:r>
            <a:r>
              <a:rPr lang="en-US" sz="2800" dirty="0">
                <a:solidFill>
                  <a:srgbClr val="231F20"/>
                </a:solidFill>
              </a:rPr>
              <a:t> </a:t>
            </a:r>
            <a:r>
              <a:rPr lang="en-US" sz="2800" dirty="0" err="1">
                <a:solidFill>
                  <a:srgbClr val="231F20"/>
                </a:solidFill>
              </a:rPr>
              <a:t>za</a:t>
            </a:r>
            <a:r>
              <a:rPr lang="en-US" sz="2800" dirty="0">
                <a:solidFill>
                  <a:srgbClr val="231F20"/>
                </a:solidFill>
              </a:rPr>
              <a:t> </a:t>
            </a:r>
            <a:r>
              <a:rPr lang="en-US" sz="2800" dirty="0" err="1">
                <a:solidFill>
                  <a:srgbClr val="231F20"/>
                </a:solidFill>
              </a:rPr>
              <a:t>upotrebu</a:t>
            </a:r>
            <a:r>
              <a:rPr lang="en-US" sz="2800" dirty="0">
                <a:solidFill>
                  <a:srgbClr val="231F20"/>
                </a:solidFill>
              </a:rPr>
              <a:t> u </a:t>
            </a:r>
            <a:r>
              <a:rPr lang="en-US" sz="2800" dirty="0" err="1">
                <a:solidFill>
                  <a:srgbClr val="231F20"/>
                </a:solidFill>
              </a:rPr>
              <a:t>slučaju</a:t>
            </a:r>
            <a:r>
              <a:rPr lang="en-US" sz="2800" dirty="0">
                <a:solidFill>
                  <a:srgbClr val="231F20"/>
                </a:solidFill>
              </a:rPr>
              <a:t> </a:t>
            </a:r>
            <a:r>
              <a:rPr lang="en-US" sz="2800" dirty="0" err="1">
                <a:solidFill>
                  <a:srgbClr val="231F20"/>
                </a:solidFill>
              </a:rPr>
              <a:t>sumnje</a:t>
            </a:r>
            <a:r>
              <a:rPr lang="en-US" sz="2800" dirty="0">
                <a:solidFill>
                  <a:srgbClr val="231F20"/>
                </a:solidFill>
              </a:rPr>
              <a:t> </a:t>
            </a:r>
            <a:r>
              <a:rPr lang="en-US" sz="2800" dirty="0" err="1">
                <a:solidFill>
                  <a:srgbClr val="231F20"/>
                </a:solidFill>
              </a:rPr>
              <a:t>na</a:t>
            </a:r>
            <a:r>
              <a:rPr lang="en-US" sz="2800" dirty="0">
                <a:solidFill>
                  <a:srgbClr val="231F20"/>
                </a:solidFill>
              </a:rPr>
              <a:t> </a:t>
            </a:r>
            <a:r>
              <a:rPr lang="en-US" sz="2800" dirty="0" err="1">
                <a:solidFill>
                  <a:srgbClr val="231F20"/>
                </a:solidFill>
              </a:rPr>
              <a:t>toplotni</a:t>
            </a:r>
            <a:r>
              <a:rPr lang="en-US" sz="2800" dirty="0">
                <a:solidFill>
                  <a:srgbClr val="231F20"/>
                </a:solidFill>
              </a:rPr>
              <a:t> </a:t>
            </a:r>
            <a:r>
              <a:rPr lang="en-US" sz="2800" dirty="0" err="1">
                <a:solidFill>
                  <a:srgbClr val="231F20"/>
                </a:solidFill>
              </a:rPr>
              <a:t>udar</a:t>
            </a:r>
            <a:r>
              <a:rPr lang="en-US" sz="2800" dirty="0">
                <a:solidFill>
                  <a:srgbClr val="231F20"/>
                </a:solidFill>
              </a:rPr>
              <a:t> </a:t>
            </a:r>
            <a:r>
              <a:rPr lang="en-US" sz="2800" dirty="0" err="1">
                <a:solidFill>
                  <a:srgbClr val="231F20"/>
                </a:solidFill>
              </a:rPr>
              <a:t>pri</a:t>
            </a:r>
            <a:r>
              <a:rPr lang="en-US" sz="2800" dirty="0">
                <a:solidFill>
                  <a:srgbClr val="231F20"/>
                </a:solidFill>
              </a:rPr>
              <a:t> </a:t>
            </a:r>
            <a:r>
              <a:rPr lang="en-US" sz="2800" dirty="0" err="1">
                <a:solidFill>
                  <a:srgbClr val="231F20"/>
                </a:solidFill>
              </a:rPr>
              <a:t>naporu</a:t>
            </a:r>
            <a:endParaRPr lang="en-US" sz="2800" dirty="0">
              <a:solidFill>
                <a:srgbClr val="231F20"/>
              </a:solidFill>
            </a:endParaRPr>
          </a:p>
        </p:txBody>
      </p:sp>
      <p:sp>
        <p:nvSpPr>
          <p:cNvPr id="4" name="Téglalap 3"/>
          <p:cNvSpPr/>
          <p:nvPr/>
        </p:nvSpPr>
        <p:spPr>
          <a:xfrm>
            <a:off x="121292" y="6475510"/>
            <a:ext cx="4488873" cy="246221"/>
          </a:xfrm>
          <a:prstGeom prst="rect">
            <a:avLst/>
          </a:prstGeom>
        </p:spPr>
        <p:txBody>
          <a:bodyPr wrap="square" rtlCol="0">
            <a:spAutoFit/>
          </a:bodyPr>
          <a:lstStyle/>
          <a:p>
            <a:r>
              <a:rPr lang="hu-HU" sz="1000" i="1" dirty="0" err="1" smtClean="0"/>
              <a:t>doi</a:t>
            </a:r>
            <a:r>
              <a:rPr lang="hu-HU" sz="1000" i="1" dirty="0"/>
              <a:t>: 10.3238/arztebl.2019.0537</a:t>
            </a:r>
            <a:r>
              <a:rPr lang="hu-HU" sz="1000" dirty="0"/>
              <a:t>.  </a:t>
            </a:r>
            <a:r>
              <a:rPr lang="sr" sz="1000" dirty="0" smtClean="0"/>
              <a:t> </a:t>
            </a:r>
            <a:endParaRPr lang="sr" sz="1000" dirty="0"/>
          </a:p>
        </p:txBody>
      </p:sp>
    </p:spTree>
    <p:extLst>
      <p:ext uri="{BB962C8B-B14F-4D97-AF65-F5344CB8AC3E}">
        <p14:creationId xmlns:p14="http://schemas.microsoft.com/office/powerpoint/2010/main" val="8915649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Kép 1"/>
          <p:cNvPicPr>
            <a:picLocks noChangeAspect="1"/>
          </p:cNvPicPr>
          <p:nvPr/>
        </p:nvPicPr>
        <p:blipFill>
          <a:blip r:embed="rId2"/>
          <a:stretch>
            <a:fillRect/>
          </a:stretch>
        </p:blipFill>
        <p:spPr>
          <a:xfrm>
            <a:off x="701509" y="169340"/>
            <a:ext cx="10650436" cy="5410955"/>
          </a:xfrm>
          <a:prstGeom prst="rect">
            <a:avLst/>
          </a:prstGeom>
        </p:spPr>
      </p:pic>
      <p:sp>
        <p:nvSpPr>
          <p:cNvPr id="3" name="Szövegdoboz 2"/>
          <p:cNvSpPr txBox="1"/>
          <p:nvPr/>
        </p:nvSpPr>
        <p:spPr>
          <a:xfrm>
            <a:off x="1461654" y="5580295"/>
            <a:ext cx="9130146" cy="584775"/>
          </a:xfrm>
          <a:prstGeom prst="rect">
            <a:avLst/>
          </a:prstGeom>
          <a:noFill/>
        </p:spPr>
        <p:txBody>
          <a:bodyPr wrap="square" rtlCol="0">
            <a:spAutoFit/>
          </a:bodyPr>
          <a:lstStyle/>
          <a:p>
            <a:pPr algn="ctr"/>
            <a:r>
              <a:rPr lang="en-US" sz="3200" dirty="0" err="1"/>
              <a:t>Simptomi</a:t>
            </a:r>
            <a:r>
              <a:rPr lang="en-US" sz="3200" dirty="0"/>
              <a:t> </a:t>
            </a:r>
            <a:r>
              <a:rPr lang="en-US" sz="3200" dirty="0" err="1"/>
              <a:t>toplotnog</a:t>
            </a:r>
            <a:r>
              <a:rPr lang="en-US" sz="3200" dirty="0"/>
              <a:t> </a:t>
            </a:r>
            <a:r>
              <a:rPr lang="en-US" sz="3200" dirty="0" err="1"/>
              <a:t>udara</a:t>
            </a:r>
            <a:endParaRPr lang="en-US" sz="3200" dirty="0"/>
          </a:p>
        </p:txBody>
      </p:sp>
      <p:sp>
        <p:nvSpPr>
          <p:cNvPr id="5" name="Téglalap 4"/>
          <p:cNvSpPr/>
          <p:nvPr/>
        </p:nvSpPr>
        <p:spPr>
          <a:xfrm>
            <a:off x="0" y="6411661"/>
            <a:ext cx="7939454" cy="276999"/>
          </a:xfrm>
          <a:prstGeom prst="rect">
            <a:avLst/>
          </a:prstGeom>
        </p:spPr>
        <p:txBody>
          <a:bodyPr wrap="square" rtlCol="0">
            <a:spAutoFit/>
          </a:bodyPr>
          <a:lstStyle/>
          <a:p>
            <a:r>
              <a:rPr lang="en-US" sz="1200" i="1" dirty="0" err="1"/>
              <a:t>Izvor</a:t>
            </a:r>
            <a:r>
              <a:rPr lang="en-US" sz="1200" i="1" dirty="0"/>
              <a:t> </a:t>
            </a:r>
            <a:r>
              <a:rPr lang="sr" sz="1200" i="1" dirty="0" smtClean="0"/>
              <a:t>: </a:t>
            </a:r>
            <a:r>
              <a:rPr lang="hu-HU" sz="1200" i="1" dirty="0"/>
              <a:t>Leyk D et al.:. Health Risks and Interventions in Exertional Heat Stress. doi: 10.3238/arztebl.2019.0537</a:t>
            </a:r>
            <a:endParaRPr lang="sr" sz="1200" dirty="0"/>
          </a:p>
        </p:txBody>
      </p:sp>
    </p:spTree>
    <p:extLst>
      <p:ext uri="{BB962C8B-B14F-4D97-AF65-F5344CB8AC3E}">
        <p14:creationId xmlns:p14="http://schemas.microsoft.com/office/powerpoint/2010/main" val="3134918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5253937" y="43130"/>
            <a:ext cx="6690263" cy="6090988"/>
          </a:xfrm>
          <a:prstGeom prst="rect">
            <a:avLst/>
          </a:prstGeom>
        </p:spPr>
      </p:pic>
      <p:sp>
        <p:nvSpPr>
          <p:cNvPr id="5" name="Téglalap 4"/>
          <p:cNvSpPr/>
          <p:nvPr/>
        </p:nvSpPr>
        <p:spPr>
          <a:xfrm>
            <a:off x="204026" y="5000484"/>
            <a:ext cx="4756163" cy="1052596"/>
          </a:xfrm>
          <a:prstGeom prst="rect">
            <a:avLst/>
          </a:prstGeom>
        </p:spPr>
        <p:txBody>
          <a:bodyPr wrap="square" rtlCol="0">
            <a:spAutoFit/>
          </a:bodyPr>
          <a:lstStyle/>
          <a:p>
            <a:pPr algn="just">
              <a:lnSpc>
                <a:spcPct val="130000"/>
              </a:lnSpc>
            </a:pPr>
            <a:r>
              <a:rPr lang="en-US" sz="1200" i="1" dirty="0" err="1"/>
              <a:t>Vremenski</a:t>
            </a:r>
            <a:r>
              <a:rPr lang="en-US" sz="1200" i="1" dirty="0"/>
              <a:t> trend (a) </a:t>
            </a:r>
            <a:r>
              <a:rPr lang="en-US" sz="1200" i="1" dirty="0" err="1"/>
              <a:t>relativnog</a:t>
            </a:r>
            <a:r>
              <a:rPr lang="en-US" sz="1200" i="1" dirty="0"/>
              <a:t> </a:t>
            </a:r>
            <a:r>
              <a:rPr lang="en-US" sz="1200" i="1" dirty="0" err="1"/>
              <a:t>rizika</a:t>
            </a:r>
            <a:r>
              <a:rPr lang="en-US" sz="1200" i="1" dirty="0"/>
              <a:t> (RR) od </a:t>
            </a:r>
            <a:r>
              <a:rPr lang="en-US" sz="1200" i="1" dirty="0" err="1"/>
              <a:t>toplotnog</a:t>
            </a:r>
            <a:r>
              <a:rPr lang="en-US" sz="1200" i="1" dirty="0"/>
              <a:t> </a:t>
            </a:r>
            <a:r>
              <a:rPr lang="en-US" sz="1200" i="1" dirty="0" err="1"/>
              <a:t>udara</a:t>
            </a:r>
            <a:r>
              <a:rPr lang="en-US" sz="1200" i="1" dirty="0"/>
              <a:t> u </a:t>
            </a:r>
            <a:r>
              <a:rPr lang="en-US" sz="1200" i="1" dirty="0" err="1"/>
              <a:t>danima</a:t>
            </a:r>
            <a:r>
              <a:rPr lang="en-US" sz="1200" i="1" dirty="0"/>
              <a:t> </a:t>
            </a:r>
            <a:r>
              <a:rPr lang="en-US" sz="1200" i="1" dirty="0" err="1"/>
              <a:t>toplotnog</a:t>
            </a:r>
            <a:r>
              <a:rPr lang="en-US" sz="1200" i="1" dirty="0"/>
              <a:t> </a:t>
            </a:r>
            <a:r>
              <a:rPr lang="en-US" sz="1200" i="1" dirty="0" err="1"/>
              <a:t>talasa</a:t>
            </a:r>
            <a:r>
              <a:rPr lang="en-US" sz="1200" i="1" dirty="0"/>
              <a:t> u </a:t>
            </a:r>
            <a:r>
              <a:rPr lang="en-US" sz="1200" i="1" dirty="0" err="1"/>
              <a:t>poređenju</a:t>
            </a:r>
            <a:r>
              <a:rPr lang="en-US" sz="1200" i="1" dirty="0"/>
              <a:t> </a:t>
            </a:r>
            <a:r>
              <a:rPr lang="en-US" sz="1200" i="1" dirty="0" err="1"/>
              <a:t>sa</a:t>
            </a:r>
            <a:r>
              <a:rPr lang="en-US" sz="1200" i="1" dirty="0"/>
              <a:t> </a:t>
            </a:r>
            <a:r>
              <a:rPr lang="en-US" sz="1200" i="1" dirty="0" err="1"/>
              <a:t>odgovarajućim</a:t>
            </a:r>
            <a:r>
              <a:rPr lang="en-US" sz="1200" i="1" dirty="0"/>
              <a:t> </a:t>
            </a:r>
            <a:r>
              <a:rPr lang="en-US" sz="1200" i="1" dirty="0" err="1"/>
              <a:t>kontrolnim</a:t>
            </a:r>
            <a:r>
              <a:rPr lang="en-US" sz="1200" i="1" dirty="0"/>
              <a:t> </a:t>
            </a:r>
            <a:r>
              <a:rPr lang="en-US" sz="1200" i="1" dirty="0" err="1" smtClean="0"/>
              <a:t>danima</a:t>
            </a:r>
            <a:r>
              <a:rPr lang="hu-HU" sz="1200" i="1" dirty="0" smtClean="0"/>
              <a:t/>
            </a:r>
            <a:br>
              <a:rPr lang="hu-HU" sz="1200" i="1" dirty="0" smtClean="0"/>
            </a:br>
            <a:r>
              <a:rPr lang="en-US" sz="1200" i="1" dirty="0" err="1" smtClean="0"/>
              <a:t>i</a:t>
            </a:r>
            <a:r>
              <a:rPr lang="en-US" sz="1200" i="1" dirty="0" smtClean="0"/>
              <a:t> (b) </a:t>
            </a:r>
            <a:r>
              <a:rPr lang="en-US" sz="1200" i="1" dirty="0" err="1" smtClean="0"/>
              <a:t>prosečnog</a:t>
            </a:r>
            <a:r>
              <a:rPr lang="hu-HU" sz="1200" i="1" dirty="0" smtClean="0"/>
              <a:t> </a:t>
            </a:r>
            <a:r>
              <a:rPr lang="en-US" sz="1200" i="1" dirty="0" err="1" smtClean="0"/>
              <a:t>broj</a:t>
            </a:r>
            <a:r>
              <a:rPr lang="en-US" sz="1200" i="1" dirty="0" smtClean="0"/>
              <a:t> </a:t>
            </a:r>
            <a:r>
              <a:rPr lang="en-US" sz="1200" i="1" dirty="0"/>
              <a:t>dana </a:t>
            </a:r>
            <a:r>
              <a:rPr lang="en-US" sz="1200" i="1" dirty="0" err="1"/>
              <a:t>toplotnog</a:t>
            </a:r>
            <a:r>
              <a:rPr lang="en-US" sz="1200" i="1" dirty="0"/>
              <a:t> </a:t>
            </a:r>
            <a:r>
              <a:rPr lang="en-US" sz="1200" i="1" dirty="0" err="1"/>
              <a:t>talasa</a:t>
            </a:r>
            <a:r>
              <a:rPr lang="en-US" sz="1200" i="1" dirty="0"/>
              <a:t> </a:t>
            </a:r>
            <a:r>
              <a:rPr lang="en-US" sz="1200" i="1" dirty="0" err="1"/>
              <a:t>po</a:t>
            </a:r>
            <a:r>
              <a:rPr lang="en-US" sz="1200" i="1" dirty="0"/>
              <a:t> </a:t>
            </a:r>
            <a:r>
              <a:rPr lang="en-US" sz="1200" i="1" dirty="0" err="1"/>
              <a:t>okrugu</a:t>
            </a:r>
            <a:r>
              <a:rPr lang="en-US" sz="1200" i="1" dirty="0"/>
              <a:t> </a:t>
            </a:r>
            <a:r>
              <a:rPr lang="en-US" sz="1200" i="1" dirty="0" err="1"/>
              <a:t>godišnje</a:t>
            </a:r>
            <a:r>
              <a:rPr lang="en-US" sz="1200" i="1" dirty="0"/>
              <a:t> u </a:t>
            </a:r>
            <a:r>
              <a:rPr lang="en-US" sz="1200" i="1" dirty="0" err="1"/>
              <a:t>periodu</a:t>
            </a:r>
            <a:r>
              <a:rPr lang="en-US" sz="1200" i="1" dirty="0"/>
              <a:t> 1999–2010 (</a:t>
            </a:r>
            <a:r>
              <a:rPr lang="en-US" sz="1200" i="1" dirty="0" err="1"/>
              <a:t>trake</a:t>
            </a:r>
            <a:r>
              <a:rPr lang="en-US" sz="1200" i="1" dirty="0"/>
              <a:t> </a:t>
            </a:r>
            <a:r>
              <a:rPr lang="en-US" sz="1200" i="1" dirty="0" err="1"/>
              <a:t>greške</a:t>
            </a:r>
            <a:r>
              <a:rPr lang="en-US" sz="1200" i="1" dirty="0"/>
              <a:t> </a:t>
            </a:r>
            <a:r>
              <a:rPr lang="en-US" sz="1200" i="1" dirty="0" err="1"/>
              <a:t>predstavljaju</a:t>
            </a:r>
            <a:r>
              <a:rPr lang="en-US" sz="1200" i="1" dirty="0"/>
              <a:t> </a:t>
            </a:r>
            <a:r>
              <a:rPr lang="en-US" sz="1200" i="1" dirty="0" err="1"/>
              <a:t>jednu</a:t>
            </a:r>
            <a:r>
              <a:rPr lang="en-US" sz="1200" i="1" dirty="0"/>
              <a:t> </a:t>
            </a:r>
            <a:r>
              <a:rPr lang="en-US" sz="1200" i="1" dirty="0" err="1"/>
              <a:t>standardnu</a:t>
            </a:r>
            <a:r>
              <a:rPr lang="en-US" sz="1200" i="1" dirty="0"/>
              <a:t> </a:t>
            </a:r>
            <a:r>
              <a:rPr lang="en-US" sz="1200" i="1" dirty="0" err="1"/>
              <a:t>devijaciju</a:t>
            </a:r>
            <a:endParaRPr lang="en-US" sz="1200" i="1" dirty="0"/>
          </a:p>
        </p:txBody>
      </p:sp>
      <p:sp>
        <p:nvSpPr>
          <p:cNvPr id="6" name="Téglalap 5"/>
          <p:cNvSpPr/>
          <p:nvPr/>
        </p:nvSpPr>
        <p:spPr>
          <a:xfrm>
            <a:off x="9097484" y="6155130"/>
            <a:ext cx="3068638" cy="246221"/>
          </a:xfrm>
          <a:prstGeom prst="rect">
            <a:avLst/>
          </a:prstGeom>
        </p:spPr>
        <p:txBody>
          <a:bodyPr wrap="square" rtlCol="0">
            <a:spAutoFit/>
          </a:bodyPr>
          <a:lstStyle/>
          <a:p>
            <a:pPr algn="r"/>
            <a:r>
              <a:rPr lang="hu-HU" sz="1000" i="1" dirty="0" err="1" smtClean="0"/>
              <a:t>doi</a:t>
            </a:r>
            <a:r>
              <a:rPr lang="hu-HU" sz="1000" i="1" dirty="0"/>
              <a:t>: </a:t>
            </a:r>
            <a:r>
              <a:rPr lang="hu-HU" sz="1000" i="1" dirty="0" smtClean="0"/>
              <a:t>10.1186/s12940-016-0167-3</a:t>
            </a:r>
            <a:endParaRPr lang="hu-HU" sz="1000" dirty="0"/>
          </a:p>
        </p:txBody>
      </p:sp>
      <p:sp>
        <p:nvSpPr>
          <p:cNvPr id="7" name="Téglalap 6"/>
          <p:cNvSpPr/>
          <p:nvPr/>
        </p:nvSpPr>
        <p:spPr>
          <a:xfrm>
            <a:off x="117763" y="122312"/>
            <a:ext cx="3088731" cy="1077218"/>
          </a:xfrm>
          <a:prstGeom prst="rect">
            <a:avLst/>
          </a:prstGeom>
        </p:spPr>
        <p:txBody>
          <a:bodyPr wrap="none">
            <a:spAutoFit/>
          </a:bodyPr>
          <a:lstStyle/>
          <a:p>
            <a:r>
              <a:rPr lang="en-US" sz="3200" b="1" dirty="0" err="1"/>
              <a:t>Vremenski</a:t>
            </a:r>
            <a:r>
              <a:rPr lang="en-US" sz="3200" b="1" dirty="0"/>
              <a:t> </a:t>
            </a:r>
            <a:r>
              <a:rPr lang="en-US" sz="3200" b="1" dirty="0" smtClean="0"/>
              <a:t>trend</a:t>
            </a:r>
            <a:r>
              <a:rPr lang="hu-HU" sz="3200" b="1" dirty="0" smtClean="0"/>
              <a:t/>
            </a:r>
            <a:br>
              <a:rPr lang="hu-HU" sz="3200" b="1" dirty="0" smtClean="0"/>
            </a:br>
            <a:r>
              <a:rPr lang="en-US" sz="3200" b="1" dirty="0" err="1" smtClean="0"/>
              <a:t>relativnog</a:t>
            </a:r>
            <a:r>
              <a:rPr lang="en-US" sz="3200" b="1" dirty="0" smtClean="0"/>
              <a:t> </a:t>
            </a:r>
            <a:r>
              <a:rPr lang="en-US" sz="3200" b="1" dirty="0" err="1"/>
              <a:t>rizika</a:t>
            </a:r>
            <a:r>
              <a:rPr lang="en-US" sz="3200" b="1" dirty="0"/>
              <a:t> </a:t>
            </a:r>
            <a:endParaRPr lang="de-DE" sz="3200" b="1" dirty="0"/>
          </a:p>
        </p:txBody>
      </p:sp>
    </p:spTree>
    <p:extLst>
      <p:ext uri="{BB962C8B-B14F-4D97-AF65-F5344CB8AC3E}">
        <p14:creationId xmlns:p14="http://schemas.microsoft.com/office/powerpoint/2010/main" val="38684548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5" descr="Picture illustrating heat related impacts on health.">
            <a:extLst>
              <a:ext uri="{FF2B5EF4-FFF2-40B4-BE49-F238E27FC236}">
                <a16:creationId xmlns:a16="http://schemas.microsoft.com/office/drawing/2014/main" id="{7532DE41-842A-4F6A-87C7-F714D961D9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7024" y="112143"/>
            <a:ext cx="8709603" cy="6047868"/>
          </a:xfrm>
          <a:prstGeom prst="rect">
            <a:avLst/>
          </a:prstGeom>
        </p:spPr>
      </p:pic>
      <p:sp>
        <p:nvSpPr>
          <p:cNvPr id="5" name="Téglalap 4"/>
          <p:cNvSpPr/>
          <p:nvPr/>
        </p:nvSpPr>
        <p:spPr>
          <a:xfrm>
            <a:off x="0" y="6160011"/>
            <a:ext cx="5537624" cy="230832"/>
          </a:xfrm>
          <a:prstGeom prst="rect">
            <a:avLst/>
          </a:prstGeom>
        </p:spPr>
        <p:txBody>
          <a:bodyPr wrap="square" rtlCol="0">
            <a:spAutoFit/>
          </a:bodyPr>
          <a:lstStyle/>
          <a:p>
            <a:r>
              <a:rPr lang="en-US" sz="900" i="1" dirty="0" err="1"/>
              <a:t>Izvor</a:t>
            </a:r>
            <a:r>
              <a:rPr lang="en-US" sz="900" i="1" dirty="0"/>
              <a:t> </a:t>
            </a:r>
            <a:r>
              <a:rPr lang="sr" sz="900" i="1" dirty="0" smtClean="0"/>
              <a:t>: </a:t>
            </a:r>
            <a:r>
              <a:rPr lang="hu-HU" sz="900" i="1" dirty="0"/>
              <a:t>: https://ukhsa.blog.gov.uk/2020/06/24/covid-19-and-summer-temperatures/</a:t>
            </a:r>
          </a:p>
        </p:txBody>
      </p:sp>
    </p:spTree>
    <p:extLst>
      <p:ext uri="{BB962C8B-B14F-4D97-AF65-F5344CB8AC3E}">
        <p14:creationId xmlns:p14="http://schemas.microsoft.com/office/powerpoint/2010/main" val="20763339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rotWithShape="1">
          <a:blip r:embed="rId2"/>
          <a:srcRect t="631" b="2698"/>
          <a:stretch/>
        </p:blipFill>
        <p:spPr>
          <a:xfrm>
            <a:off x="5650303" y="70310"/>
            <a:ext cx="5769764" cy="6232089"/>
          </a:xfrm>
          <a:prstGeom prst="rect">
            <a:avLst/>
          </a:prstGeom>
        </p:spPr>
      </p:pic>
      <p:sp>
        <p:nvSpPr>
          <p:cNvPr id="5" name="Téglalap 4"/>
          <p:cNvSpPr/>
          <p:nvPr/>
        </p:nvSpPr>
        <p:spPr>
          <a:xfrm>
            <a:off x="401782" y="470603"/>
            <a:ext cx="4585854" cy="2677656"/>
          </a:xfrm>
          <a:prstGeom prst="rect">
            <a:avLst/>
          </a:prstGeom>
        </p:spPr>
        <p:txBody>
          <a:bodyPr wrap="square" rtlCol="0">
            <a:spAutoFit/>
          </a:bodyPr>
          <a:lstStyle/>
          <a:p>
            <a:r>
              <a:rPr lang="en-US" sz="2800" b="1" dirty="0" err="1">
                <a:solidFill>
                  <a:srgbClr val="231F20"/>
                </a:solidFill>
              </a:rPr>
              <a:t>Kako</a:t>
            </a:r>
            <a:r>
              <a:rPr lang="en-US" sz="2800" b="1" dirty="0">
                <a:solidFill>
                  <a:srgbClr val="231F20"/>
                </a:solidFill>
              </a:rPr>
              <a:t> </a:t>
            </a:r>
            <a:r>
              <a:rPr lang="en-US" sz="2800" b="1" dirty="0" err="1">
                <a:solidFill>
                  <a:srgbClr val="231F20"/>
                </a:solidFill>
              </a:rPr>
              <a:t>možemo</a:t>
            </a:r>
            <a:r>
              <a:rPr lang="en-US" sz="2800" b="1" dirty="0">
                <a:solidFill>
                  <a:srgbClr val="231F20"/>
                </a:solidFill>
              </a:rPr>
              <a:t> </a:t>
            </a:r>
            <a:r>
              <a:rPr lang="en-US" sz="2800" b="1" dirty="0" err="1">
                <a:solidFill>
                  <a:srgbClr val="231F20"/>
                </a:solidFill>
              </a:rPr>
              <a:t>prepoznati</a:t>
            </a:r>
            <a:r>
              <a:rPr lang="en-US" sz="2800" b="1" dirty="0">
                <a:solidFill>
                  <a:srgbClr val="231F20"/>
                </a:solidFill>
              </a:rPr>
              <a:t> </a:t>
            </a:r>
            <a:r>
              <a:rPr lang="en-US" sz="2800" b="1" dirty="0" err="1">
                <a:solidFill>
                  <a:srgbClr val="231F20"/>
                </a:solidFill>
              </a:rPr>
              <a:t>toplotni</a:t>
            </a:r>
            <a:r>
              <a:rPr lang="en-US" sz="2800" b="1" dirty="0">
                <a:solidFill>
                  <a:srgbClr val="231F20"/>
                </a:solidFill>
              </a:rPr>
              <a:t> </a:t>
            </a:r>
            <a:r>
              <a:rPr lang="en-US" sz="2800" b="1" dirty="0" err="1">
                <a:solidFill>
                  <a:srgbClr val="231F20"/>
                </a:solidFill>
              </a:rPr>
              <a:t>udar</a:t>
            </a:r>
            <a:r>
              <a:rPr lang="en-US" sz="2800" b="1" dirty="0" smtClean="0">
                <a:solidFill>
                  <a:srgbClr val="231F20"/>
                </a:solidFill>
              </a:rPr>
              <a:t>?</a:t>
            </a:r>
            <a:endParaRPr lang="hu-HU" sz="2800" b="1" dirty="0" smtClean="0">
              <a:solidFill>
                <a:srgbClr val="231F20"/>
              </a:solidFill>
            </a:endParaRPr>
          </a:p>
          <a:p>
            <a:endParaRPr lang="en-US" sz="2800" b="1" dirty="0">
              <a:solidFill>
                <a:srgbClr val="231F20"/>
              </a:solidFill>
            </a:endParaRPr>
          </a:p>
          <a:p>
            <a:r>
              <a:rPr lang="en-US" sz="2800" b="1" dirty="0" err="1">
                <a:solidFill>
                  <a:srgbClr val="231F20"/>
                </a:solidFill>
              </a:rPr>
              <a:t>Dijagram</a:t>
            </a:r>
            <a:r>
              <a:rPr lang="en-US" sz="2800" b="1" dirty="0">
                <a:solidFill>
                  <a:srgbClr val="231F20"/>
                </a:solidFill>
              </a:rPr>
              <a:t> </a:t>
            </a:r>
            <a:r>
              <a:rPr lang="en-US" sz="2800" b="1" dirty="0" err="1">
                <a:solidFill>
                  <a:srgbClr val="231F20"/>
                </a:solidFill>
              </a:rPr>
              <a:t>toka</a:t>
            </a:r>
            <a:r>
              <a:rPr lang="en-US" sz="2800" dirty="0">
                <a:solidFill>
                  <a:srgbClr val="231F20"/>
                </a:solidFill>
              </a:rPr>
              <a:t> </a:t>
            </a:r>
            <a:r>
              <a:rPr lang="en-US" sz="2800" dirty="0" err="1">
                <a:solidFill>
                  <a:srgbClr val="231F20"/>
                </a:solidFill>
              </a:rPr>
              <a:t>za</a:t>
            </a:r>
            <a:r>
              <a:rPr lang="en-US" sz="2800" dirty="0">
                <a:solidFill>
                  <a:srgbClr val="231F20"/>
                </a:solidFill>
              </a:rPr>
              <a:t> </a:t>
            </a:r>
            <a:r>
              <a:rPr lang="en-US" sz="2800" dirty="0" err="1">
                <a:solidFill>
                  <a:srgbClr val="231F20"/>
                </a:solidFill>
              </a:rPr>
              <a:t>upotrebu</a:t>
            </a:r>
            <a:r>
              <a:rPr lang="en-US" sz="2800" dirty="0">
                <a:solidFill>
                  <a:srgbClr val="231F20"/>
                </a:solidFill>
              </a:rPr>
              <a:t> u </a:t>
            </a:r>
            <a:r>
              <a:rPr lang="en-US" sz="2800" dirty="0" err="1">
                <a:solidFill>
                  <a:srgbClr val="231F20"/>
                </a:solidFill>
              </a:rPr>
              <a:t>slučaju</a:t>
            </a:r>
            <a:r>
              <a:rPr lang="en-US" sz="2800" dirty="0">
                <a:solidFill>
                  <a:srgbClr val="231F20"/>
                </a:solidFill>
              </a:rPr>
              <a:t> </a:t>
            </a:r>
            <a:r>
              <a:rPr lang="en-US" sz="2800" dirty="0" err="1">
                <a:solidFill>
                  <a:srgbClr val="231F20"/>
                </a:solidFill>
              </a:rPr>
              <a:t>sumnje</a:t>
            </a:r>
            <a:r>
              <a:rPr lang="en-US" sz="2800" dirty="0">
                <a:solidFill>
                  <a:srgbClr val="231F20"/>
                </a:solidFill>
              </a:rPr>
              <a:t> </a:t>
            </a:r>
            <a:r>
              <a:rPr lang="en-US" sz="2800" dirty="0" err="1">
                <a:solidFill>
                  <a:srgbClr val="231F20"/>
                </a:solidFill>
              </a:rPr>
              <a:t>na</a:t>
            </a:r>
            <a:r>
              <a:rPr lang="en-US" sz="2800" dirty="0">
                <a:solidFill>
                  <a:srgbClr val="231F20"/>
                </a:solidFill>
              </a:rPr>
              <a:t> </a:t>
            </a:r>
            <a:r>
              <a:rPr lang="en-US" sz="2800" dirty="0" err="1">
                <a:solidFill>
                  <a:srgbClr val="231F20"/>
                </a:solidFill>
              </a:rPr>
              <a:t>toplotni</a:t>
            </a:r>
            <a:r>
              <a:rPr lang="en-US" sz="2800" dirty="0">
                <a:solidFill>
                  <a:srgbClr val="231F20"/>
                </a:solidFill>
              </a:rPr>
              <a:t> </a:t>
            </a:r>
            <a:r>
              <a:rPr lang="en-US" sz="2800" dirty="0" err="1">
                <a:solidFill>
                  <a:srgbClr val="231F20"/>
                </a:solidFill>
              </a:rPr>
              <a:t>udar</a:t>
            </a:r>
            <a:r>
              <a:rPr lang="en-US" sz="2800" dirty="0">
                <a:solidFill>
                  <a:srgbClr val="231F20"/>
                </a:solidFill>
              </a:rPr>
              <a:t> </a:t>
            </a:r>
            <a:r>
              <a:rPr lang="en-US" sz="2800" dirty="0" err="1">
                <a:solidFill>
                  <a:srgbClr val="231F20"/>
                </a:solidFill>
              </a:rPr>
              <a:t>pri</a:t>
            </a:r>
            <a:r>
              <a:rPr lang="en-US" sz="2800" dirty="0">
                <a:solidFill>
                  <a:srgbClr val="231F20"/>
                </a:solidFill>
              </a:rPr>
              <a:t> </a:t>
            </a:r>
            <a:r>
              <a:rPr lang="en-US" sz="2800" dirty="0" err="1">
                <a:solidFill>
                  <a:srgbClr val="231F20"/>
                </a:solidFill>
              </a:rPr>
              <a:t>naporu</a:t>
            </a:r>
            <a:endParaRPr lang="en-US" sz="2800" dirty="0">
              <a:solidFill>
                <a:srgbClr val="231F20"/>
              </a:solidFill>
            </a:endParaRPr>
          </a:p>
        </p:txBody>
      </p:sp>
      <p:sp>
        <p:nvSpPr>
          <p:cNvPr id="6" name="Téglalap 5"/>
          <p:cNvSpPr/>
          <p:nvPr/>
        </p:nvSpPr>
        <p:spPr>
          <a:xfrm>
            <a:off x="69536" y="6147722"/>
            <a:ext cx="4488873" cy="246221"/>
          </a:xfrm>
          <a:prstGeom prst="rect">
            <a:avLst/>
          </a:prstGeom>
        </p:spPr>
        <p:txBody>
          <a:bodyPr wrap="square" rtlCol="0">
            <a:spAutoFit/>
          </a:bodyPr>
          <a:lstStyle/>
          <a:p>
            <a:r>
              <a:rPr lang="hu-HU" sz="1000" i="1" dirty="0" err="1" smtClean="0"/>
              <a:t>doi</a:t>
            </a:r>
            <a:r>
              <a:rPr lang="hu-HU" sz="1000" i="1" dirty="0"/>
              <a:t>: 10.3238/arztebl.2019.0537</a:t>
            </a:r>
            <a:r>
              <a:rPr lang="hu-HU" sz="1000" dirty="0"/>
              <a:t>.  </a:t>
            </a:r>
            <a:r>
              <a:rPr lang="sr" sz="1000" dirty="0" smtClean="0"/>
              <a:t> </a:t>
            </a:r>
            <a:endParaRPr lang="sr" sz="1000" dirty="0"/>
          </a:p>
        </p:txBody>
      </p:sp>
    </p:spTree>
    <p:extLst>
      <p:ext uri="{BB962C8B-B14F-4D97-AF65-F5344CB8AC3E}">
        <p14:creationId xmlns:p14="http://schemas.microsoft.com/office/powerpoint/2010/main" val="2074004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701509" y="83080"/>
            <a:ext cx="10650436" cy="5410955"/>
          </a:xfrm>
          <a:prstGeom prst="rect">
            <a:avLst/>
          </a:prstGeom>
        </p:spPr>
      </p:pic>
      <p:sp>
        <p:nvSpPr>
          <p:cNvPr id="5" name="Szövegdoboz 4"/>
          <p:cNvSpPr txBox="1"/>
          <p:nvPr/>
        </p:nvSpPr>
        <p:spPr>
          <a:xfrm>
            <a:off x="1461654" y="5304260"/>
            <a:ext cx="9130146" cy="584775"/>
          </a:xfrm>
          <a:prstGeom prst="rect">
            <a:avLst/>
          </a:prstGeom>
          <a:noFill/>
        </p:spPr>
        <p:txBody>
          <a:bodyPr wrap="square" rtlCol="0">
            <a:spAutoFit/>
          </a:bodyPr>
          <a:lstStyle/>
          <a:p>
            <a:pPr algn="ctr"/>
            <a:r>
              <a:rPr lang="en-US" sz="3200" b="1" dirty="0" err="1"/>
              <a:t>Simptomi</a:t>
            </a:r>
            <a:r>
              <a:rPr lang="en-US" sz="3200" b="1" dirty="0"/>
              <a:t> </a:t>
            </a:r>
            <a:r>
              <a:rPr lang="en-US" sz="3200" b="1" dirty="0" err="1"/>
              <a:t>toplotnog</a:t>
            </a:r>
            <a:r>
              <a:rPr lang="en-US" sz="3200" b="1" dirty="0"/>
              <a:t> </a:t>
            </a:r>
            <a:r>
              <a:rPr lang="en-US" sz="3200" b="1" dirty="0" err="1"/>
              <a:t>udara</a:t>
            </a:r>
            <a:endParaRPr lang="en-US" sz="3200" b="1" dirty="0"/>
          </a:p>
        </p:txBody>
      </p:sp>
      <p:sp>
        <p:nvSpPr>
          <p:cNvPr id="6" name="Téglalap 5"/>
          <p:cNvSpPr/>
          <p:nvPr/>
        </p:nvSpPr>
        <p:spPr>
          <a:xfrm>
            <a:off x="0" y="6126995"/>
            <a:ext cx="7939454" cy="246221"/>
          </a:xfrm>
          <a:prstGeom prst="rect">
            <a:avLst/>
          </a:prstGeom>
        </p:spPr>
        <p:txBody>
          <a:bodyPr wrap="square" rtlCol="0">
            <a:spAutoFit/>
          </a:bodyPr>
          <a:lstStyle/>
          <a:p>
            <a:r>
              <a:rPr lang="en-US" sz="1000" i="1" dirty="0" err="1"/>
              <a:t>Izvor</a:t>
            </a:r>
            <a:r>
              <a:rPr lang="en-US" sz="1000" i="1" dirty="0"/>
              <a:t> </a:t>
            </a:r>
            <a:r>
              <a:rPr lang="sr" sz="1000" i="1" dirty="0" smtClean="0"/>
              <a:t>: </a:t>
            </a:r>
            <a:r>
              <a:rPr lang="hu-HU" sz="1000" i="1" dirty="0"/>
              <a:t>Leyk D et al.:. Health Risks and Interventions in Exertional Heat Stress. doi: 10.3238/arztebl.2019.0537</a:t>
            </a:r>
            <a:endParaRPr lang="sr" sz="1000" dirty="0"/>
          </a:p>
        </p:txBody>
      </p:sp>
    </p:spTree>
    <p:extLst>
      <p:ext uri="{BB962C8B-B14F-4D97-AF65-F5344CB8AC3E}">
        <p14:creationId xmlns:p14="http://schemas.microsoft.com/office/powerpoint/2010/main" val="220266263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55182"/>
            <a:ext cx="11896826" cy="549635"/>
          </a:xfrm>
        </p:spPr>
        <p:txBody>
          <a:bodyPr rtlCol="0">
            <a:normAutofit fontScale="90000"/>
          </a:bodyPr>
          <a:lstStyle/>
          <a:p>
            <a:r>
              <a:rPr lang="en-US" b="1" dirty="0" err="1"/>
              <a:t>Poređenje</a:t>
            </a:r>
            <a:r>
              <a:rPr lang="en-US" b="1" dirty="0"/>
              <a:t> </a:t>
            </a:r>
            <a:r>
              <a:rPr lang="en-US" b="1" dirty="0" err="1"/>
              <a:t>visoke</a:t>
            </a:r>
            <a:r>
              <a:rPr lang="en-US" b="1" dirty="0"/>
              <a:t> </a:t>
            </a:r>
            <a:r>
              <a:rPr lang="en-US" b="1" dirty="0" err="1"/>
              <a:t>telesne</a:t>
            </a:r>
            <a:r>
              <a:rPr lang="en-US" b="1" dirty="0"/>
              <a:t> temperature </a:t>
            </a:r>
            <a:r>
              <a:rPr lang="en-US" b="1" dirty="0" err="1"/>
              <a:t>i</a:t>
            </a:r>
            <a:r>
              <a:rPr lang="en-US" b="1" dirty="0"/>
              <a:t> </a:t>
            </a:r>
            <a:r>
              <a:rPr lang="en-US" b="1" dirty="0" err="1"/>
              <a:t>akutne</a:t>
            </a:r>
            <a:r>
              <a:rPr lang="en-US" b="1" dirty="0"/>
              <a:t> </a:t>
            </a:r>
            <a:r>
              <a:rPr lang="en-US" b="1" dirty="0" err="1"/>
              <a:t>infekcije</a:t>
            </a:r>
            <a:endParaRPr lang="hu-HU" b="1"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1565073859"/>
              </p:ext>
            </p:extLst>
          </p:nvPr>
        </p:nvGraphicFramePr>
        <p:xfrm>
          <a:off x="147637" y="604817"/>
          <a:ext cx="11896725" cy="5318144"/>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2576346522"/>
                    </a:ext>
                  </a:extLst>
                </a:gridCol>
                <a:gridCol w="3965575">
                  <a:extLst>
                    <a:ext uri="{9D8B030D-6E8A-4147-A177-3AD203B41FA5}">
                      <a16:colId xmlns:a16="http://schemas.microsoft.com/office/drawing/2014/main" val="1979755328"/>
                    </a:ext>
                  </a:extLst>
                </a:gridCol>
                <a:gridCol w="3965575">
                  <a:extLst>
                    <a:ext uri="{9D8B030D-6E8A-4147-A177-3AD203B41FA5}">
                      <a16:colId xmlns:a16="http://schemas.microsoft.com/office/drawing/2014/main" val="1067510954"/>
                    </a:ext>
                  </a:extLst>
                </a:gridCol>
              </a:tblGrid>
              <a:tr h="384762">
                <a:tc>
                  <a:txBody>
                    <a:bodyPr/>
                    <a:lstStyle/>
                    <a:p>
                      <a:pPr rtl="0"/>
                      <a:endParaRPr lang="hu-HU" dirty="0"/>
                    </a:p>
                  </a:txBody>
                  <a:tcPr/>
                </a:tc>
                <a:tc>
                  <a:txBody>
                    <a:bodyPr/>
                    <a:lstStyle/>
                    <a:p>
                      <a:pPr rtl="0"/>
                      <a:r>
                        <a:rPr lang="en-US" dirty="0" err="1" smtClean="0"/>
                        <a:t>Hipertermija</a:t>
                      </a:r>
                      <a:endParaRPr lang="hu-HU" dirty="0"/>
                    </a:p>
                  </a:txBody>
                  <a:tcPr/>
                </a:tc>
                <a:tc>
                  <a:txBody>
                    <a:bodyPr/>
                    <a:lstStyle/>
                    <a:p>
                      <a:pPr rtl="0"/>
                      <a:r>
                        <a:rPr lang="en-US" dirty="0" err="1" smtClean="0"/>
                        <a:t>Akutna</a:t>
                      </a:r>
                      <a:r>
                        <a:rPr lang="en-US" dirty="0" smtClean="0"/>
                        <a:t> </a:t>
                      </a:r>
                      <a:r>
                        <a:rPr lang="en-US" dirty="0" err="1" smtClean="0"/>
                        <a:t>infekcija</a:t>
                      </a:r>
                      <a:endParaRPr lang="en-US" dirty="0"/>
                    </a:p>
                  </a:txBody>
                  <a:tcPr/>
                </a:tc>
                <a:extLst>
                  <a:ext uri="{0D108BD9-81ED-4DB2-BD59-A6C34878D82A}">
                    <a16:rowId xmlns:a16="http://schemas.microsoft.com/office/drawing/2014/main" val="1718522722"/>
                  </a:ext>
                </a:extLst>
              </a:tr>
              <a:tr h="6641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Telesna</a:t>
                      </a:r>
                      <a:r>
                        <a:rPr lang="en-US" dirty="0" smtClean="0"/>
                        <a:t> </a:t>
                      </a:r>
                      <a:r>
                        <a:rPr lang="en-US" dirty="0" err="1" smtClean="0"/>
                        <a:t>temperatura</a:t>
                      </a:r>
                      <a:r>
                        <a:rPr lang="en-US" dirty="0" smtClean="0"/>
                        <a:t>:</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visoka</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visoka</a:t>
                      </a:r>
                      <a:r>
                        <a:rPr lang="en-US" dirty="0" smtClean="0"/>
                        <a:t> (</a:t>
                      </a:r>
                      <a:r>
                        <a:rPr lang="en-US" dirty="0" err="1" smtClean="0"/>
                        <a:t>drhtavica</a:t>
                      </a:r>
                      <a:r>
                        <a:rPr lang="en-US" dirty="0" smtClean="0"/>
                        <a:t>)</a:t>
                      </a:r>
                    </a:p>
                  </a:txBody>
                  <a:tcPr/>
                </a:tc>
                <a:extLst>
                  <a:ext uri="{0D108BD9-81ED-4DB2-BD59-A6C34878D82A}">
                    <a16:rowId xmlns:a16="http://schemas.microsoft.com/office/drawing/2014/main" val="255698402"/>
                  </a:ext>
                </a:extLst>
              </a:tr>
              <a:tr h="6641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Temperatura</a:t>
                      </a:r>
                      <a:r>
                        <a:rPr lang="en-US" dirty="0" smtClean="0"/>
                        <a:t> </a:t>
                      </a:r>
                      <a:r>
                        <a:rPr lang="en-US" dirty="0" err="1" smtClean="0"/>
                        <a:t>kože</a:t>
                      </a:r>
                      <a:r>
                        <a:rPr lang="en-US" dirty="0" smtClean="0"/>
                        <a:t>:</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800" b="0" i="0" u="none" strike="noStrike" cap="none" normalizeH="0" dirty="0" smtClean="0">
                          <a:ln>
                            <a:noFill/>
                          </a:ln>
                          <a:solidFill>
                            <a:schemeClr val="tx1"/>
                          </a:solidFill>
                          <a:effectLst/>
                          <a:latin typeface="Times New Roman" pitchFamily="18" charset="0"/>
                          <a:cs typeface="Times New Roman" pitchFamily="18" charset="0"/>
                        </a:rPr>
                        <a:t>↑↑↑≥38,5°</a:t>
                      </a:r>
                      <a:r>
                        <a:rPr lang="sr-Latn-RS" sz="1800" b="0" i="0" u="none" strike="noStrike" cap="none" normalizeH="0" dirty="0" smtClean="0">
                          <a:ln>
                            <a:noFill/>
                          </a:ln>
                          <a:solidFill>
                            <a:schemeClr val="tx1"/>
                          </a:solidFill>
                          <a:effectLst/>
                          <a:latin typeface="Times New Roman" pitchFamily="18" charset="0"/>
                          <a:cs typeface="Times New Roman" pitchFamily="18" charset="0"/>
                        </a:rPr>
                        <a:t>C</a:t>
                      </a:r>
                      <a:r>
                        <a:rPr lang="pt-BR" sz="1800" b="0" i="0" u="none" strike="noStrike" cap="none" normalizeH="0" dirty="0" smtClean="0">
                          <a:ln>
                            <a:noFill/>
                          </a:ln>
                          <a:solidFill>
                            <a:schemeClr val="tx1"/>
                          </a:solidFill>
                          <a:effectLst/>
                          <a:latin typeface="Times New Roman" pitchFamily="18" charset="0"/>
                          <a:cs typeface="Times New Roman" pitchFamily="18" charset="0"/>
                        </a:rPr>
                        <a:t>, crvena, topla i suva</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cap="none" normalizeH="0" dirty="0" smtClean="0">
                          <a:ln>
                            <a:noFill/>
                          </a:ln>
                          <a:solidFill>
                            <a:schemeClr val="tx1"/>
                          </a:solidFill>
                          <a:effectLst/>
                          <a:latin typeface="Times New Roman" pitchFamily="18" charset="0"/>
                          <a:cs typeface="Times New Roman" pitchFamily="18" charset="0"/>
                        </a:rPr>
                        <a:t>↑↑↑≥38,5°</a:t>
                      </a:r>
                      <a:r>
                        <a:rPr lang="sr-Latn-RS" sz="1800" b="0" i="0" u="none" strike="noStrike" cap="none" normalizeH="0" dirty="0" smtClean="0">
                          <a:ln>
                            <a:noFill/>
                          </a:ln>
                          <a:solidFill>
                            <a:schemeClr val="tx1"/>
                          </a:solidFill>
                          <a:effectLst/>
                          <a:latin typeface="Times New Roman" pitchFamily="18" charset="0"/>
                          <a:cs typeface="Times New Roman" pitchFamily="18" charset="0"/>
                        </a:rPr>
                        <a:t>C</a:t>
                      </a:r>
                      <a:r>
                        <a:rPr lang="en-US" sz="1800" b="0" i="0" u="none" strike="noStrike" cap="none" normalizeH="0" dirty="0" smtClean="0">
                          <a:ln>
                            <a:noFill/>
                          </a:ln>
                          <a:solidFill>
                            <a:schemeClr val="tx1"/>
                          </a:solidFill>
                          <a:effectLst/>
                          <a:latin typeface="Times New Roman" pitchFamily="18" charset="0"/>
                          <a:cs typeface="Times New Roman" pitchFamily="18" charset="0"/>
                        </a:rPr>
                        <a:t>, </a:t>
                      </a:r>
                      <a:r>
                        <a:rPr lang="en-US" sz="1800" b="0" i="0" u="none" strike="noStrike" cap="none" normalizeH="0" dirty="0" err="1" smtClean="0">
                          <a:ln>
                            <a:noFill/>
                          </a:ln>
                          <a:solidFill>
                            <a:schemeClr val="tx1"/>
                          </a:solidFill>
                          <a:effectLst/>
                          <a:latin typeface="Times New Roman" pitchFamily="18" charset="0"/>
                          <a:cs typeface="Times New Roman" pitchFamily="18" charset="0"/>
                        </a:rPr>
                        <a:t>mokra</a:t>
                      </a:r>
                      <a:r>
                        <a:rPr lang="en-US" sz="1800" b="0" i="0" u="none" strike="noStrike" cap="none" normalizeH="0" dirty="0" smtClean="0">
                          <a:ln>
                            <a:noFill/>
                          </a:ln>
                          <a:solidFill>
                            <a:schemeClr val="tx1"/>
                          </a:solidFill>
                          <a:effectLst/>
                          <a:latin typeface="Times New Roman" pitchFamily="18" charset="0"/>
                          <a:cs typeface="Times New Roman" pitchFamily="18" charset="0"/>
                        </a:rPr>
                        <a:t>, </a:t>
                      </a:r>
                      <a:r>
                        <a:rPr lang="en-US" sz="1800" b="0" i="0" u="none" strike="noStrike" cap="none" normalizeH="0" dirty="0" err="1" smtClean="0">
                          <a:ln>
                            <a:noFill/>
                          </a:ln>
                          <a:solidFill>
                            <a:schemeClr val="tx1"/>
                          </a:solidFill>
                          <a:effectLst/>
                          <a:latin typeface="Times New Roman" pitchFamily="18" charset="0"/>
                          <a:cs typeface="Times New Roman" pitchFamily="18" charset="0"/>
                        </a:rPr>
                        <a:t>vruća</a:t>
                      </a:r>
                      <a:endParaRPr lang="en-US" sz="1800" b="0" i="0" u="none" strike="noStrike" cap="none" normalizeH="0" dirty="0" smtClean="0">
                        <a:ln>
                          <a:noFill/>
                        </a:ln>
                        <a:solidFill>
                          <a:schemeClr val="tx1"/>
                        </a:solidFill>
                        <a:effectLst/>
                        <a:latin typeface="Times New Roman" pitchFamily="18" charset="0"/>
                        <a:cs typeface="Times New Roman" pitchFamily="18" charset="0"/>
                      </a:endParaRPr>
                    </a:p>
                    <a:p>
                      <a:pPr rtl="0"/>
                      <a:endParaRPr lang="hu-HU" dirty="0"/>
                    </a:p>
                  </a:txBody>
                  <a:tcPr/>
                </a:tc>
                <a:extLst>
                  <a:ext uri="{0D108BD9-81ED-4DB2-BD59-A6C34878D82A}">
                    <a16:rowId xmlns:a16="http://schemas.microsoft.com/office/drawing/2014/main" val="399392624"/>
                  </a:ext>
                </a:extLst>
              </a:tr>
              <a:tr h="6641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Krvni</a:t>
                      </a:r>
                      <a:r>
                        <a:rPr lang="en-US" dirty="0" smtClean="0"/>
                        <a:t> </a:t>
                      </a:r>
                      <a:r>
                        <a:rPr lang="en-US" dirty="0" err="1" smtClean="0"/>
                        <a:t>pritisak</a:t>
                      </a:r>
                      <a:r>
                        <a:rPr lang="en-US" dirty="0" smtClean="0"/>
                        <a:t>:</a:t>
                      </a:r>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Nizak</a:t>
                      </a:r>
                      <a:endParaRPr lang="en-US" dirty="0" smtClean="0"/>
                    </a:p>
                    <a:p>
                      <a:pPr rtl="0"/>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l-PL" dirty="0" smtClean="0"/>
                        <a:t>U početku normalan, kasnije nizak</a:t>
                      </a:r>
                    </a:p>
                    <a:p>
                      <a:pPr rtl="0"/>
                      <a:endParaRPr lang="hu-HU" dirty="0"/>
                    </a:p>
                  </a:txBody>
                  <a:tcPr/>
                </a:tc>
                <a:extLst>
                  <a:ext uri="{0D108BD9-81ED-4DB2-BD59-A6C34878D82A}">
                    <a16:rowId xmlns:a16="http://schemas.microsoft.com/office/drawing/2014/main" val="1107136252"/>
                  </a:ext>
                </a:extLst>
              </a:tr>
              <a:tr h="94872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Parametri</a:t>
                      </a:r>
                      <a:r>
                        <a:rPr lang="en-US" dirty="0" smtClean="0"/>
                        <a:t> </a:t>
                      </a:r>
                      <a:r>
                        <a:rPr lang="en-US" dirty="0" err="1" smtClean="0"/>
                        <a:t>infekcije</a:t>
                      </a:r>
                      <a:r>
                        <a:rPr lang="en-US" dirty="0" smtClean="0"/>
                        <a:t> (CRP, BSG, </a:t>
                      </a:r>
                      <a:r>
                        <a:rPr lang="en-US" dirty="0" err="1" smtClean="0"/>
                        <a:t>leukocitoza</a:t>
                      </a:r>
                      <a:r>
                        <a:rPr lang="en-US" dirty="0" smtClean="0"/>
                        <a:t>):</a:t>
                      </a:r>
                    </a:p>
                    <a:p>
                      <a:pPr rtl="0"/>
                      <a:endParaRPr lang="hu-HU" dirty="0"/>
                    </a:p>
                  </a:txBody>
                  <a:tcPr/>
                </a:tc>
                <a:tc>
                  <a:txBody>
                    <a:bodyPr/>
                    <a:lstStyle/>
                    <a:p>
                      <a:pPr rtl="0"/>
                      <a:r>
                        <a:rPr lang="en-US" dirty="0" err="1" smtClean="0"/>
                        <a:t>nisu</a:t>
                      </a:r>
                      <a:r>
                        <a:rPr lang="en-US" dirty="0" smtClean="0"/>
                        <a:t> </a:t>
                      </a:r>
                      <a:r>
                        <a:rPr lang="en-US" dirty="0" err="1" smtClean="0"/>
                        <a:t>povišeni</a:t>
                      </a:r>
                      <a:endParaRPr lang="en-US" dirty="0" smtClean="0"/>
                    </a:p>
                  </a:txBody>
                  <a:tcPr/>
                </a:tc>
                <a:tc>
                  <a:txBody>
                    <a:bodyPr/>
                    <a:lstStyle/>
                    <a:p>
                      <a:pPr rtl="0"/>
                      <a:r>
                        <a:rPr lang="en-US" dirty="0" err="1" smtClean="0"/>
                        <a:t>Povišeni</a:t>
                      </a:r>
                      <a:endParaRPr lang="en-US" dirty="0" smtClean="0"/>
                    </a:p>
                  </a:txBody>
                  <a:tcPr/>
                </a:tc>
                <a:extLst>
                  <a:ext uri="{0D108BD9-81ED-4DB2-BD59-A6C34878D82A}">
                    <a16:rowId xmlns:a16="http://schemas.microsoft.com/office/drawing/2014/main" val="2833024260"/>
                  </a:ext>
                </a:extLst>
              </a:tr>
              <a:tr h="664109">
                <a:tc>
                  <a:txBody>
                    <a:bodyPr/>
                    <a:lstStyle/>
                    <a:p>
                      <a:pPr rtl="0"/>
                      <a:r>
                        <a:rPr lang="en-US" dirty="0" err="1" smtClean="0"/>
                        <a:t>Izlučivanje</a:t>
                      </a:r>
                      <a:r>
                        <a:rPr lang="en-US" dirty="0" smtClean="0"/>
                        <a:t> </a:t>
                      </a:r>
                      <a:r>
                        <a:rPr lang="en-US" dirty="0" err="1" smtClean="0"/>
                        <a:t>urina</a:t>
                      </a:r>
                      <a:endParaRPr lang="en-US" dirty="0"/>
                    </a:p>
                  </a:txBody>
                  <a:tcPr/>
                </a:tc>
                <a:tc>
                  <a:txBody>
                    <a:bodyPr/>
                    <a:lstStyle/>
                    <a:p>
                      <a:pPr rtl="0"/>
                      <a:r>
                        <a:rPr lang="en-US" dirty="0" err="1" smtClean="0"/>
                        <a:t>uveliko</a:t>
                      </a:r>
                      <a:r>
                        <a:rPr lang="en-US" dirty="0" smtClean="0"/>
                        <a:t> </a:t>
                      </a:r>
                      <a:r>
                        <a:rPr lang="en-US" dirty="0" err="1" smtClean="0"/>
                        <a:t>smanjeno</a:t>
                      </a:r>
                      <a:endParaRPr lang="en-US" dirty="0"/>
                    </a:p>
                  </a:txBody>
                  <a:tcPr/>
                </a:tc>
                <a:tc>
                  <a:txBody>
                    <a:bodyPr/>
                    <a:lstStyle/>
                    <a:p>
                      <a:pPr rtl="0"/>
                      <a:r>
                        <a:rPr lang="pl-PL" dirty="0" smtClean="0"/>
                        <a:t>U početku normalno, kasnije se blago smanjuje</a:t>
                      </a:r>
                      <a:endParaRPr lang="pl-PL" dirty="0"/>
                    </a:p>
                  </a:txBody>
                  <a:tcPr/>
                </a:tc>
                <a:extLst>
                  <a:ext uri="{0D108BD9-81ED-4DB2-BD59-A6C34878D82A}">
                    <a16:rowId xmlns:a16="http://schemas.microsoft.com/office/drawing/2014/main" val="1441817282"/>
                  </a:ext>
                </a:extLst>
              </a:tr>
              <a:tr h="664109">
                <a:tc>
                  <a:txBody>
                    <a:bodyPr/>
                    <a:lstStyle/>
                    <a:p>
                      <a:pPr rtl="0"/>
                      <a:r>
                        <a:rPr lang="en-US" dirty="0" err="1" smtClean="0"/>
                        <a:t>Reakcija</a:t>
                      </a:r>
                      <a:r>
                        <a:rPr lang="en-US" dirty="0" smtClean="0"/>
                        <a:t> </a:t>
                      </a:r>
                      <a:r>
                        <a:rPr lang="en-US" dirty="0" err="1" smtClean="0"/>
                        <a:t>nakon</a:t>
                      </a:r>
                      <a:r>
                        <a:rPr lang="en-US" dirty="0" smtClean="0"/>
                        <a:t> </a:t>
                      </a:r>
                      <a:r>
                        <a:rPr lang="en-US" dirty="0" err="1" smtClean="0"/>
                        <a:t>adekvatnog</a:t>
                      </a:r>
                      <a:r>
                        <a:rPr lang="en-US" dirty="0" smtClean="0"/>
                        <a:t> </a:t>
                      </a:r>
                      <a:r>
                        <a:rPr lang="en-US" dirty="0" err="1" smtClean="0"/>
                        <a:t>unosa</a:t>
                      </a:r>
                      <a:r>
                        <a:rPr lang="en-US" dirty="0" smtClean="0"/>
                        <a:t> </a:t>
                      </a:r>
                      <a:r>
                        <a:rPr lang="en-US" dirty="0" err="1" smtClean="0"/>
                        <a:t>elektrolita</a:t>
                      </a:r>
                      <a:r>
                        <a:rPr lang="en-US" dirty="0" smtClean="0"/>
                        <a:t> </a:t>
                      </a:r>
                      <a:r>
                        <a:rPr lang="en-US" dirty="0" err="1" smtClean="0"/>
                        <a:t>i</a:t>
                      </a:r>
                      <a:r>
                        <a:rPr lang="en-US" dirty="0" smtClean="0"/>
                        <a:t> </a:t>
                      </a:r>
                      <a:r>
                        <a:rPr lang="en-US" dirty="0" err="1" smtClean="0"/>
                        <a:t>tečnosti</a:t>
                      </a:r>
                      <a:r>
                        <a:rPr lang="en-US" dirty="0" smtClean="0"/>
                        <a: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brza</a:t>
                      </a:r>
                      <a:r>
                        <a:rPr lang="en-US" dirty="0" smtClean="0"/>
                        <a:t> </a:t>
                      </a:r>
                      <a:r>
                        <a:rPr lang="en-US" dirty="0" err="1" smtClean="0"/>
                        <a:t>normalizacija</a:t>
                      </a:r>
                      <a:endParaRPr lang="en-US" dirty="0" smtClean="0"/>
                    </a:p>
                    <a:p>
                      <a:pPr rtl="0"/>
                      <a:endParaRPr lang="hu-HU" dirty="0"/>
                    </a:p>
                  </a:txBody>
                  <a:tcPr/>
                </a:tc>
                <a:tc>
                  <a:txBody>
                    <a:bodyPr/>
                    <a:lstStyle/>
                    <a:p>
                      <a:pPr rtl="0"/>
                      <a:r>
                        <a:rPr lang="en-US" dirty="0" err="1" smtClean="0"/>
                        <a:t>minimalno</a:t>
                      </a:r>
                      <a:r>
                        <a:rPr lang="en-US" dirty="0" smtClean="0"/>
                        <a:t> </a:t>
                      </a:r>
                      <a:r>
                        <a:rPr lang="en-US" dirty="0" err="1" smtClean="0"/>
                        <a:t>poboljšanje</a:t>
                      </a:r>
                      <a:endParaRPr lang="en-US" dirty="0" smtClean="0"/>
                    </a:p>
                  </a:txBody>
                  <a:tcPr/>
                </a:tc>
                <a:extLst>
                  <a:ext uri="{0D108BD9-81ED-4DB2-BD59-A6C34878D82A}">
                    <a16:rowId xmlns:a16="http://schemas.microsoft.com/office/drawing/2014/main" val="3524130678"/>
                  </a:ext>
                </a:extLst>
              </a:tr>
              <a:tr h="664109">
                <a:tc>
                  <a:txBody>
                    <a:bodyPr/>
                    <a:lstStyle/>
                    <a:p>
                      <a:pPr rtl="0"/>
                      <a:r>
                        <a:rPr lang="en-US" dirty="0" err="1" smtClean="0"/>
                        <a:t>Reakcija</a:t>
                      </a:r>
                      <a:r>
                        <a:rPr lang="en-US" dirty="0" smtClean="0"/>
                        <a:t> </a:t>
                      </a:r>
                      <a:r>
                        <a:rPr lang="en-US" dirty="0" err="1" smtClean="0"/>
                        <a:t>na</a:t>
                      </a:r>
                      <a:r>
                        <a:rPr lang="en-US" dirty="0" smtClean="0"/>
                        <a:t> </a:t>
                      </a:r>
                      <a:r>
                        <a:rPr lang="en-US" dirty="0" err="1" smtClean="0"/>
                        <a:t>antipiretičke</a:t>
                      </a:r>
                      <a:r>
                        <a:rPr lang="en-US" dirty="0" smtClean="0"/>
                        <a:t> </a:t>
                      </a:r>
                      <a:r>
                        <a:rPr lang="en-US" dirty="0" err="1" smtClean="0"/>
                        <a:t>lekove</a:t>
                      </a:r>
                      <a:r>
                        <a:rPr lang="en-US" dirty="0" smtClean="0"/>
                        <a:t>:</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nema</a:t>
                      </a:r>
                      <a:r>
                        <a:rPr lang="en-US" dirty="0" smtClean="0"/>
                        <a:t> </a:t>
                      </a:r>
                      <a:r>
                        <a:rPr lang="en-US" dirty="0" err="1" smtClean="0"/>
                        <a:t>ili</a:t>
                      </a:r>
                      <a:r>
                        <a:rPr lang="en-US" dirty="0" smtClean="0"/>
                        <a:t> </a:t>
                      </a:r>
                      <a:r>
                        <a:rPr lang="en-US" dirty="0" err="1" smtClean="0"/>
                        <a:t>ima</a:t>
                      </a:r>
                      <a:r>
                        <a:rPr lang="en-US" dirty="0" smtClean="0"/>
                        <a:t> </a:t>
                      </a:r>
                      <a:r>
                        <a:rPr lang="en-US" dirty="0" err="1" smtClean="0"/>
                        <a:t>vrlo</a:t>
                      </a:r>
                      <a:r>
                        <a:rPr lang="en-US" dirty="0" smtClean="0"/>
                        <a:t> </a:t>
                      </a:r>
                      <a:r>
                        <a:rPr lang="en-US" dirty="0" err="1" smtClean="0"/>
                        <a:t>malo</a:t>
                      </a:r>
                      <a:r>
                        <a:rPr lang="en-US" dirty="0" smtClean="0"/>
                        <a:t> </a:t>
                      </a:r>
                      <a:r>
                        <a:rPr lang="en-US" dirty="0" err="1" smtClean="0"/>
                        <a:t>poboljšanja</a:t>
                      </a:r>
                      <a:endParaRPr lang="en-US" dirty="0" smtClean="0"/>
                    </a:p>
                    <a:p>
                      <a:pPr rtl="0"/>
                      <a:endParaRPr lang="hu-HU" dirty="0"/>
                    </a:p>
                  </a:txBody>
                  <a:tcPr/>
                </a:tc>
                <a:tc>
                  <a:txBody>
                    <a:bodyPr/>
                    <a:lstStyle/>
                    <a:p>
                      <a:pPr rtl="0"/>
                      <a:r>
                        <a:rPr lang="en-US" dirty="0" err="1" smtClean="0"/>
                        <a:t>brzo</a:t>
                      </a:r>
                      <a:r>
                        <a:rPr lang="en-US" dirty="0" smtClean="0"/>
                        <a:t> </a:t>
                      </a:r>
                      <a:r>
                        <a:rPr lang="en-US" dirty="0" err="1" smtClean="0"/>
                        <a:t>poboljšanje</a:t>
                      </a:r>
                      <a:endParaRPr lang="en-US" dirty="0" smtClean="0"/>
                    </a:p>
                  </a:txBody>
                  <a:tcPr/>
                </a:tc>
                <a:extLst>
                  <a:ext uri="{0D108BD9-81ED-4DB2-BD59-A6C34878D82A}">
                    <a16:rowId xmlns:a16="http://schemas.microsoft.com/office/drawing/2014/main" val="3585037783"/>
                  </a:ext>
                </a:extLst>
              </a:tr>
            </a:tbl>
          </a:graphicData>
        </a:graphic>
      </p:graphicFrame>
      <p:sp>
        <p:nvSpPr>
          <p:cNvPr id="3" name="Téglalap 2"/>
          <p:cNvSpPr/>
          <p:nvPr/>
        </p:nvSpPr>
        <p:spPr>
          <a:xfrm>
            <a:off x="192505" y="5922961"/>
            <a:ext cx="11896725" cy="461665"/>
          </a:xfrm>
          <a:prstGeom prst="rect">
            <a:avLst/>
          </a:prstGeom>
        </p:spPr>
        <p:txBody>
          <a:bodyPr wrap="square" rtlCol="0">
            <a:spAutoFit/>
          </a:bodyPr>
          <a:lstStyle/>
          <a:p>
            <a:r>
              <a:rPr lang="en-US" sz="1200" i="1" dirty="0" err="1"/>
              <a:t>Izvor</a:t>
            </a:r>
            <a:r>
              <a:rPr lang="en-US" sz="1200" i="1" dirty="0"/>
              <a:t> </a:t>
            </a:r>
            <a:r>
              <a:rPr lang="sr" sz="1200" i="1" dirty="0" smtClean="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26680651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en-US" b="1" dirty="0" err="1"/>
              <a:t>Poređenje</a:t>
            </a:r>
            <a:r>
              <a:rPr lang="en-US" b="1" dirty="0"/>
              <a:t> </a:t>
            </a:r>
            <a:r>
              <a:rPr lang="en-US" b="1" dirty="0" err="1" smtClean="0"/>
              <a:t>toplotne</a:t>
            </a:r>
            <a:r>
              <a:rPr lang="en-US" b="1" dirty="0" smtClean="0"/>
              <a:t> </a:t>
            </a:r>
            <a:r>
              <a:rPr lang="en-US" b="1" dirty="0" err="1" smtClean="0"/>
              <a:t>iscrpljenosti</a:t>
            </a:r>
            <a:r>
              <a:rPr lang="en-US" b="1" dirty="0" smtClean="0"/>
              <a:t> </a:t>
            </a:r>
            <a:r>
              <a:rPr lang="en-US" b="1" dirty="0" err="1"/>
              <a:t>i</a:t>
            </a:r>
            <a:r>
              <a:rPr lang="en-US" b="1" dirty="0"/>
              <a:t> </a:t>
            </a:r>
            <a:r>
              <a:rPr lang="en-US" b="1" dirty="0" err="1"/>
              <a:t>toplotnog</a:t>
            </a:r>
            <a:r>
              <a:rPr lang="en-US" b="1" dirty="0"/>
              <a:t> </a:t>
            </a:r>
            <a:r>
              <a:rPr lang="en-US" b="1" dirty="0" err="1"/>
              <a:t>udara</a:t>
            </a:r>
            <a:endParaRPr lang="hu-HU" b="1" dirty="0">
              <a:solidFill>
                <a:schemeClr val="tx1"/>
              </a:solidFill>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1118086402"/>
              </p:ext>
            </p:extLst>
          </p:nvPr>
        </p:nvGraphicFramePr>
        <p:xfrm>
          <a:off x="975335" y="1008249"/>
          <a:ext cx="9906930" cy="4582160"/>
        </p:xfrm>
        <a:graphic>
          <a:graphicData uri="http://schemas.openxmlformats.org/drawingml/2006/table">
            <a:tbl>
              <a:tblPr firstRow="1" bandRow="1">
                <a:tableStyleId>{5C22544A-7EE6-4342-B048-85BDC9FD1C3A}</a:tableStyleId>
              </a:tblPr>
              <a:tblGrid>
                <a:gridCol w="2471597">
                  <a:extLst>
                    <a:ext uri="{9D8B030D-6E8A-4147-A177-3AD203B41FA5}">
                      <a16:colId xmlns:a16="http://schemas.microsoft.com/office/drawing/2014/main" val="2875164911"/>
                    </a:ext>
                  </a:extLst>
                </a:gridCol>
                <a:gridCol w="3322622">
                  <a:extLst>
                    <a:ext uri="{9D8B030D-6E8A-4147-A177-3AD203B41FA5}">
                      <a16:colId xmlns:a16="http://schemas.microsoft.com/office/drawing/2014/main" val="1225248234"/>
                    </a:ext>
                  </a:extLst>
                </a:gridCol>
                <a:gridCol w="4112711">
                  <a:extLst>
                    <a:ext uri="{9D8B030D-6E8A-4147-A177-3AD203B41FA5}">
                      <a16:colId xmlns:a16="http://schemas.microsoft.com/office/drawing/2014/main" val="31864348"/>
                    </a:ext>
                  </a:extLst>
                </a:gridCol>
              </a:tblGrid>
              <a:tr h="370840">
                <a:tc>
                  <a:txBody>
                    <a:bodyPr/>
                    <a:lstStyle/>
                    <a:p>
                      <a:pPr rtl="0"/>
                      <a:endParaRPr lang="hu-HU" dirty="0"/>
                    </a:p>
                  </a:txBody>
                  <a:tcPr/>
                </a:tc>
                <a:tc>
                  <a:txBody>
                    <a:bodyPr/>
                    <a:lstStyle/>
                    <a:p>
                      <a:pPr rtl="0"/>
                      <a:r>
                        <a:rPr lang="en-US" dirty="0" err="1" smtClean="0"/>
                        <a:t>Znaci</a:t>
                      </a:r>
                      <a:r>
                        <a:rPr lang="en-US" dirty="0" smtClean="0"/>
                        <a:t> </a:t>
                      </a:r>
                      <a:r>
                        <a:rPr lang="en-US" dirty="0" err="1" smtClean="0"/>
                        <a:t>toplotne</a:t>
                      </a:r>
                      <a:r>
                        <a:rPr lang="en-US" dirty="0" smtClean="0"/>
                        <a:t> </a:t>
                      </a:r>
                      <a:r>
                        <a:rPr lang="en-US" dirty="0" err="1" smtClean="0"/>
                        <a:t>iscrpljenosti</a:t>
                      </a:r>
                      <a:endParaRPr lang="en-US" dirty="0"/>
                    </a:p>
                  </a:txBody>
                  <a:tcPr/>
                </a:tc>
                <a:tc>
                  <a:txBody>
                    <a:bodyPr/>
                    <a:lstStyle/>
                    <a:p>
                      <a:pPr rtl="0"/>
                      <a:r>
                        <a:rPr lang="en-US" dirty="0" err="1" smtClean="0"/>
                        <a:t>Znaci</a:t>
                      </a:r>
                      <a:r>
                        <a:rPr lang="en-US" dirty="0" smtClean="0"/>
                        <a:t> </a:t>
                      </a:r>
                      <a:r>
                        <a:rPr lang="en-US" dirty="0" err="1" smtClean="0"/>
                        <a:t>toplotnog</a:t>
                      </a:r>
                      <a:r>
                        <a:rPr lang="en-US" dirty="0" smtClean="0"/>
                        <a:t> </a:t>
                      </a:r>
                      <a:r>
                        <a:rPr lang="en-US" dirty="0" err="1" smtClean="0"/>
                        <a:t>udara</a:t>
                      </a:r>
                      <a:endParaRPr lang="en-US" dirty="0"/>
                    </a:p>
                  </a:txBody>
                  <a:tcPr/>
                </a:tc>
                <a:extLst>
                  <a:ext uri="{0D108BD9-81ED-4DB2-BD59-A6C34878D82A}">
                    <a16:rowId xmlns:a16="http://schemas.microsoft.com/office/drawing/2014/main" val="3849010376"/>
                  </a:ext>
                </a:extLst>
              </a:tr>
              <a:tr h="370840">
                <a:tc>
                  <a:txBody>
                    <a:bodyPr/>
                    <a:lstStyle/>
                    <a:p>
                      <a:pPr rtl="0"/>
                      <a:r>
                        <a:rPr lang="en-US" dirty="0" err="1" smtClean="0"/>
                        <a:t>Koža</a:t>
                      </a:r>
                      <a:endParaRPr lang="hu-HU" dirty="0"/>
                    </a:p>
                  </a:txBody>
                  <a:tcPr/>
                </a:tc>
                <a:tc>
                  <a:txBody>
                    <a:bodyPr/>
                    <a:lstStyle/>
                    <a:p>
                      <a:pPr rtl="0"/>
                      <a:r>
                        <a:rPr lang="en-US" dirty="0" err="1" smtClean="0"/>
                        <a:t>hladna</a:t>
                      </a:r>
                      <a:r>
                        <a:rPr lang="en-US" dirty="0" smtClean="0"/>
                        <a:t> </a:t>
                      </a:r>
                      <a:r>
                        <a:rPr lang="en-US" dirty="0" err="1" smtClean="0"/>
                        <a:t>i</a:t>
                      </a:r>
                      <a:r>
                        <a:rPr lang="en-US" dirty="0" smtClean="0"/>
                        <a:t> </a:t>
                      </a:r>
                      <a:r>
                        <a:rPr lang="en-US" dirty="0" err="1" smtClean="0"/>
                        <a:t>vlažna</a:t>
                      </a:r>
                      <a:endParaRPr lang="en-US" dirty="0"/>
                    </a:p>
                  </a:txBody>
                  <a:tcPr/>
                </a:tc>
                <a:tc>
                  <a:txBody>
                    <a:bodyPr/>
                    <a:lstStyle/>
                    <a:p>
                      <a:pPr rtl="0"/>
                      <a:r>
                        <a:rPr lang="en-US" dirty="0" err="1" smtClean="0"/>
                        <a:t>crvena</a:t>
                      </a:r>
                      <a:r>
                        <a:rPr lang="en-US" dirty="0" smtClean="0"/>
                        <a:t>, </a:t>
                      </a:r>
                      <a:r>
                        <a:rPr lang="en-US" dirty="0" err="1" smtClean="0"/>
                        <a:t>vruća</a:t>
                      </a:r>
                      <a:r>
                        <a:rPr lang="en-US" dirty="0" smtClean="0"/>
                        <a:t> </a:t>
                      </a:r>
                      <a:r>
                        <a:rPr lang="en-US" dirty="0" err="1" smtClean="0"/>
                        <a:t>i</a:t>
                      </a:r>
                      <a:r>
                        <a:rPr lang="en-US" dirty="0" smtClean="0"/>
                        <a:t> </a:t>
                      </a:r>
                      <a:r>
                        <a:rPr lang="en-US" dirty="0" err="1" smtClean="0"/>
                        <a:t>suva</a:t>
                      </a:r>
                      <a:endParaRPr lang="en-US" dirty="0"/>
                    </a:p>
                  </a:txBody>
                  <a:tcPr/>
                </a:tc>
                <a:extLst>
                  <a:ext uri="{0D108BD9-81ED-4DB2-BD59-A6C34878D82A}">
                    <a16:rowId xmlns:a16="http://schemas.microsoft.com/office/drawing/2014/main" val="3577285470"/>
                  </a:ext>
                </a:extLst>
              </a:tr>
              <a:tr h="370840">
                <a:tc>
                  <a:txBody>
                    <a:bodyPr/>
                    <a:lstStyle/>
                    <a:p>
                      <a:pPr rtl="0"/>
                      <a:r>
                        <a:rPr lang="en-US" dirty="0" err="1" smtClean="0"/>
                        <a:t>Krvni</a:t>
                      </a:r>
                      <a:r>
                        <a:rPr lang="en-US" dirty="0" smtClean="0"/>
                        <a:t> </a:t>
                      </a:r>
                      <a:r>
                        <a:rPr lang="en-US" dirty="0" err="1" smtClean="0"/>
                        <a:t>pritisak</a:t>
                      </a:r>
                      <a:endParaRPr lang="en-US" dirty="0"/>
                    </a:p>
                  </a:txBody>
                  <a:tcPr/>
                </a:tc>
                <a:tc>
                  <a:txBody>
                    <a:bodyPr/>
                    <a:lstStyle/>
                    <a:p>
                      <a:pPr rtl="0"/>
                      <a:r>
                        <a:rPr lang="en-US" dirty="0" err="1" smtClean="0"/>
                        <a:t>nizak</a:t>
                      </a:r>
                      <a:endParaRPr lang="en-US" dirty="0" smtClean="0"/>
                    </a:p>
                    <a:p>
                      <a:pPr rtl="0"/>
                      <a:endParaRPr lang="en-US" dirty="0" smtClean="0"/>
                    </a:p>
                  </a:txBody>
                  <a:tcPr/>
                </a:tc>
                <a:tc>
                  <a:txBody>
                    <a:bodyPr/>
                    <a:lstStyle/>
                    <a:p>
                      <a:pPr rtl="0"/>
                      <a:r>
                        <a:rPr lang="pl-PL" dirty="0" smtClean="0"/>
                        <a:t>U početku normalan, kasnije nizak</a:t>
                      </a:r>
                      <a:endParaRPr lang="pl-PL" dirty="0"/>
                    </a:p>
                  </a:txBody>
                  <a:tcPr/>
                </a:tc>
                <a:extLst>
                  <a:ext uri="{0D108BD9-81ED-4DB2-BD59-A6C34878D82A}">
                    <a16:rowId xmlns:a16="http://schemas.microsoft.com/office/drawing/2014/main" val="274318197"/>
                  </a:ext>
                </a:extLst>
              </a:tr>
              <a:tr h="370840">
                <a:tc>
                  <a:txBody>
                    <a:bodyPr/>
                    <a:lstStyle/>
                    <a:p>
                      <a:pPr rtl="0"/>
                      <a:r>
                        <a:rPr lang="en-US" dirty="0" err="1" smtClean="0"/>
                        <a:t>Telesna</a:t>
                      </a:r>
                      <a:r>
                        <a:rPr lang="en-US" dirty="0" smtClean="0"/>
                        <a:t> </a:t>
                      </a:r>
                      <a:r>
                        <a:rPr lang="en-US" dirty="0" err="1" smtClean="0"/>
                        <a:t>temperatura</a:t>
                      </a:r>
                      <a:endParaRPr lang="en-US" dirty="0"/>
                    </a:p>
                  </a:txBody>
                  <a:tcPr/>
                </a:tc>
                <a:tc>
                  <a:txBody>
                    <a:bodyPr/>
                    <a:lstStyle/>
                    <a:p>
                      <a:pPr rtl="0"/>
                      <a:r>
                        <a:rPr lang="en-US" dirty="0" err="1" smtClean="0"/>
                        <a:t>Normalna</a:t>
                      </a:r>
                      <a:r>
                        <a:rPr lang="en-US" dirty="0" smtClean="0"/>
                        <a:t>, </a:t>
                      </a:r>
                      <a:r>
                        <a:rPr lang="en-US" dirty="0" err="1" smtClean="0"/>
                        <a:t>kasnije</a:t>
                      </a:r>
                      <a:r>
                        <a:rPr lang="en-US" dirty="0" smtClean="0"/>
                        <a:t> se </a:t>
                      </a:r>
                      <a:r>
                        <a:rPr lang="en-US" dirty="0" err="1" smtClean="0"/>
                        <a:t>smanjuje</a:t>
                      </a:r>
                      <a:endParaRPr lang="en-US" dirty="0" smtClean="0"/>
                    </a:p>
                  </a:txBody>
                  <a:tcPr/>
                </a:tc>
                <a:tc>
                  <a:txBody>
                    <a:bodyPr/>
                    <a:lstStyle/>
                    <a:p>
                      <a:pPr rtl="0"/>
                      <a:r>
                        <a:rPr lang="en-US" dirty="0" err="1" smtClean="0"/>
                        <a:t>Veoma</a:t>
                      </a:r>
                      <a:r>
                        <a:rPr lang="en-US" dirty="0" smtClean="0"/>
                        <a:t> </a:t>
                      </a:r>
                      <a:r>
                        <a:rPr lang="en-US" dirty="0" err="1" smtClean="0"/>
                        <a:t>visoka</a:t>
                      </a:r>
                      <a:r>
                        <a:rPr lang="en-US" dirty="0" smtClean="0"/>
                        <a:t> </a:t>
                      </a:r>
                      <a:r>
                        <a:rPr lang="en-US" dirty="0" err="1" smtClean="0"/>
                        <a:t>temperatura</a:t>
                      </a:r>
                      <a:r>
                        <a:rPr lang="en-US" dirty="0" smtClean="0"/>
                        <a:t> &gt;40°</a:t>
                      </a:r>
                      <a:r>
                        <a:rPr lang="sr-Latn-RS" dirty="0" smtClean="0"/>
                        <a:t>C</a:t>
                      </a:r>
                      <a:r>
                        <a:rPr lang="en-US" dirty="0" smtClean="0"/>
                        <a:t>, </a:t>
                      </a:r>
                      <a:r>
                        <a:rPr lang="en-US" dirty="0" err="1" smtClean="0"/>
                        <a:t>moguće</a:t>
                      </a:r>
                      <a:r>
                        <a:rPr lang="en-US" dirty="0" smtClean="0"/>
                        <a:t> </a:t>
                      </a:r>
                      <a:r>
                        <a:rPr lang="en-US" dirty="0" err="1" smtClean="0"/>
                        <a:t>febrilne</a:t>
                      </a:r>
                      <a:r>
                        <a:rPr lang="en-US" dirty="0" smtClean="0"/>
                        <a:t> </a:t>
                      </a:r>
                      <a:r>
                        <a:rPr lang="en-US" dirty="0" err="1" smtClean="0"/>
                        <a:t>konvulzije</a:t>
                      </a:r>
                      <a:endParaRPr lang="en-US" dirty="0"/>
                    </a:p>
                  </a:txBody>
                  <a:tcPr/>
                </a:tc>
                <a:extLst>
                  <a:ext uri="{0D108BD9-81ED-4DB2-BD59-A6C34878D82A}">
                    <a16:rowId xmlns:a16="http://schemas.microsoft.com/office/drawing/2014/main" val="3574019332"/>
                  </a:ext>
                </a:extLst>
              </a:tr>
              <a:tr h="370840">
                <a:tc>
                  <a:txBody>
                    <a:bodyPr/>
                    <a:lstStyle/>
                    <a:p>
                      <a:pPr rtl="0"/>
                      <a:r>
                        <a:rPr lang="en-US" dirty="0" err="1" smtClean="0"/>
                        <a:t>Puls</a:t>
                      </a:r>
                      <a:endParaRPr lang="hu-HU" dirty="0"/>
                    </a:p>
                  </a:txBody>
                  <a:tcPr/>
                </a:tc>
                <a:tc>
                  <a:txBody>
                    <a:bodyPr/>
                    <a:lstStyle/>
                    <a:p>
                      <a:pPr rtl="0"/>
                      <a:r>
                        <a:rPr lang="en-US" dirty="0" err="1" smtClean="0"/>
                        <a:t>tahikardija</a:t>
                      </a:r>
                      <a:endParaRPr lang="hu-H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err="1" smtClean="0"/>
                        <a:t>tahikardija</a:t>
                      </a:r>
                      <a:r>
                        <a:rPr lang="en-US" dirty="0" smtClean="0"/>
                        <a:t>, </a:t>
                      </a:r>
                      <a:r>
                        <a:rPr lang="en-US" dirty="0" err="1" smtClean="0"/>
                        <a:t>navojni</a:t>
                      </a:r>
                      <a:r>
                        <a:rPr lang="en-US" dirty="0" smtClean="0"/>
                        <a:t> </a:t>
                      </a:r>
                      <a:r>
                        <a:rPr lang="en-US" dirty="0" err="1" smtClean="0"/>
                        <a:t>puls</a:t>
                      </a:r>
                      <a:endParaRPr lang="en-US" dirty="0" smtClean="0"/>
                    </a:p>
                    <a:p>
                      <a:pPr rtl="0"/>
                      <a:endParaRPr lang="hu-HU" dirty="0"/>
                    </a:p>
                  </a:txBody>
                  <a:tcPr/>
                </a:tc>
                <a:extLst>
                  <a:ext uri="{0D108BD9-81ED-4DB2-BD59-A6C34878D82A}">
                    <a16:rowId xmlns:a16="http://schemas.microsoft.com/office/drawing/2014/main" val="56708613"/>
                  </a:ext>
                </a:extLst>
              </a:tr>
              <a:tr h="370840">
                <a:tc>
                  <a:txBody>
                    <a:bodyPr/>
                    <a:lstStyle/>
                    <a:p>
                      <a:pPr rtl="0"/>
                      <a:r>
                        <a:rPr lang="en-US" dirty="0" smtClean="0"/>
                        <a:t>Gastro-</a:t>
                      </a:r>
                      <a:r>
                        <a:rPr lang="en-US" dirty="0" err="1" smtClean="0"/>
                        <a:t>intestinalni</a:t>
                      </a:r>
                      <a:r>
                        <a:rPr lang="en-US" dirty="0" smtClean="0"/>
                        <a:t> </a:t>
                      </a:r>
                      <a:r>
                        <a:rPr lang="en-US" dirty="0" err="1" smtClean="0"/>
                        <a:t>simptomi</a:t>
                      </a:r>
                      <a:endParaRPr lang="en-US" dirty="0"/>
                    </a:p>
                  </a:txBody>
                  <a:tcPr/>
                </a:tc>
                <a:tc>
                  <a:txBody>
                    <a:bodyPr/>
                    <a:lstStyle/>
                    <a:p>
                      <a:pPr rtl="0"/>
                      <a:r>
                        <a:rPr lang="en-US" dirty="0" err="1" smtClean="0"/>
                        <a:t>gubitak</a:t>
                      </a:r>
                      <a:r>
                        <a:rPr lang="en-US" dirty="0" smtClean="0"/>
                        <a:t> </a:t>
                      </a:r>
                      <a:r>
                        <a:rPr lang="en-US" dirty="0" err="1" smtClean="0"/>
                        <a:t>apetita</a:t>
                      </a:r>
                      <a:r>
                        <a:rPr lang="en-US" dirty="0" smtClean="0"/>
                        <a:t>, </a:t>
                      </a:r>
                      <a:r>
                        <a:rPr lang="en-US" dirty="0" err="1" smtClean="0"/>
                        <a:t>mučnina</a:t>
                      </a:r>
                      <a:r>
                        <a:rPr lang="en-US" dirty="0" smtClean="0"/>
                        <a:t>, </a:t>
                      </a:r>
                      <a:r>
                        <a:rPr lang="en-US" dirty="0" err="1" smtClean="0"/>
                        <a:t>povraćanje</a:t>
                      </a:r>
                      <a:endParaRPr lang="en-US" dirty="0" smtClean="0"/>
                    </a:p>
                  </a:txBody>
                  <a:tcPr/>
                </a:tc>
                <a:tc>
                  <a:txBody>
                    <a:bodyPr/>
                    <a:lstStyle/>
                    <a:p>
                      <a:pPr rtl="0"/>
                      <a:r>
                        <a:rPr lang="en-US" dirty="0" err="1" smtClean="0"/>
                        <a:t>mučnina</a:t>
                      </a:r>
                      <a:endParaRPr lang="en-US" dirty="0"/>
                    </a:p>
                  </a:txBody>
                  <a:tcPr/>
                </a:tc>
                <a:extLst>
                  <a:ext uri="{0D108BD9-81ED-4DB2-BD59-A6C34878D82A}">
                    <a16:rowId xmlns:a16="http://schemas.microsoft.com/office/drawing/2014/main" val="3684603990"/>
                  </a:ext>
                </a:extLst>
              </a:tr>
              <a:tr h="370840">
                <a:tc>
                  <a:txBody>
                    <a:bodyPr/>
                    <a:lstStyle/>
                    <a:p>
                      <a:pPr rtl="0"/>
                      <a:r>
                        <a:rPr lang="en-US" dirty="0" err="1" smtClean="0"/>
                        <a:t>Neurološki</a:t>
                      </a:r>
                      <a:r>
                        <a:rPr lang="en-US" dirty="0" smtClean="0"/>
                        <a:t> </a:t>
                      </a:r>
                      <a:r>
                        <a:rPr lang="en-US" dirty="0" err="1" smtClean="0"/>
                        <a:t>simptomi</a:t>
                      </a:r>
                      <a:endParaRPr lang="en-US" dirty="0"/>
                    </a:p>
                  </a:txBody>
                  <a:tcPr/>
                </a:tc>
                <a:tc>
                  <a:txBody>
                    <a:bodyPr/>
                    <a:lstStyle/>
                    <a:p>
                      <a:pPr rtl="0"/>
                      <a:r>
                        <a:rPr lang="en-US" dirty="0" err="1" smtClean="0"/>
                        <a:t>slabost</a:t>
                      </a:r>
                      <a:r>
                        <a:rPr lang="en-US" dirty="0" smtClean="0"/>
                        <a:t>, </a:t>
                      </a:r>
                      <a:r>
                        <a:rPr lang="en-US" dirty="0" err="1" smtClean="0"/>
                        <a:t>vrtoglavica</a:t>
                      </a:r>
                      <a:r>
                        <a:rPr lang="en-US" dirty="0" smtClean="0"/>
                        <a:t>, </a:t>
                      </a:r>
                      <a:r>
                        <a:rPr lang="en-US" dirty="0" err="1" smtClean="0"/>
                        <a:t>umor</a:t>
                      </a:r>
                      <a:r>
                        <a:rPr lang="en-US" dirty="0" smtClean="0"/>
                        <a:t>, </a:t>
                      </a:r>
                      <a:r>
                        <a:rPr lang="en-US" dirty="0" err="1" smtClean="0"/>
                        <a:t>kolaps</a:t>
                      </a:r>
                      <a:endParaRPr lang="en-US" dirty="0" smtClean="0"/>
                    </a:p>
                  </a:txBody>
                  <a:tcPr/>
                </a:tc>
                <a:tc>
                  <a:txBody>
                    <a:bodyPr/>
                    <a:lstStyle/>
                    <a:p>
                      <a:pPr rtl="0"/>
                      <a:r>
                        <a:rPr lang="en-US" dirty="0" err="1" smtClean="0"/>
                        <a:t>moguća</a:t>
                      </a:r>
                      <a:r>
                        <a:rPr lang="en-US" dirty="0" smtClean="0"/>
                        <a:t> je </a:t>
                      </a:r>
                      <a:r>
                        <a:rPr lang="en-US" dirty="0" err="1" smtClean="0"/>
                        <a:t>naizmenična</a:t>
                      </a:r>
                      <a:r>
                        <a:rPr lang="en-US" dirty="0" smtClean="0"/>
                        <a:t> </a:t>
                      </a:r>
                      <a:r>
                        <a:rPr lang="en-US" dirty="0" err="1" smtClean="0"/>
                        <a:t>glavobolja</a:t>
                      </a:r>
                      <a:r>
                        <a:rPr lang="en-US" dirty="0" smtClean="0"/>
                        <a:t>, </a:t>
                      </a:r>
                      <a:r>
                        <a:rPr lang="en-US" dirty="0" err="1" smtClean="0"/>
                        <a:t>budnost</a:t>
                      </a:r>
                      <a:r>
                        <a:rPr lang="en-US" dirty="0" smtClean="0"/>
                        <a:t> </a:t>
                      </a:r>
                      <a:r>
                        <a:rPr lang="en-US" dirty="0" err="1" smtClean="0"/>
                        <a:t>i</a:t>
                      </a:r>
                      <a:r>
                        <a:rPr lang="en-US" dirty="0" smtClean="0"/>
                        <a:t> </a:t>
                      </a:r>
                      <a:r>
                        <a:rPr lang="en-US" dirty="0" err="1" smtClean="0"/>
                        <a:t>nesvestica</a:t>
                      </a:r>
                      <a:r>
                        <a:rPr lang="en-US" dirty="0" smtClean="0"/>
                        <a:t> (</a:t>
                      </a:r>
                      <a:r>
                        <a:rPr lang="en-US" dirty="0" err="1" smtClean="0"/>
                        <a:t>edem</a:t>
                      </a:r>
                      <a:r>
                        <a:rPr lang="en-US" dirty="0" smtClean="0"/>
                        <a:t> </a:t>
                      </a:r>
                      <a:r>
                        <a:rPr lang="en-US" dirty="0" err="1" smtClean="0"/>
                        <a:t>mozga</a:t>
                      </a:r>
                      <a:r>
                        <a:rPr lang="en-US" dirty="0" smtClean="0"/>
                        <a:t>!).</a:t>
                      </a:r>
                    </a:p>
                  </a:txBody>
                  <a:tcPr/>
                </a:tc>
                <a:extLst>
                  <a:ext uri="{0D108BD9-81ED-4DB2-BD59-A6C34878D82A}">
                    <a16:rowId xmlns:a16="http://schemas.microsoft.com/office/drawing/2014/main" val="1337717207"/>
                  </a:ext>
                </a:extLst>
              </a:tr>
              <a:tr h="370840">
                <a:tc>
                  <a:txBody>
                    <a:bodyPr/>
                    <a:lstStyle/>
                    <a:p>
                      <a:pPr rtl="0"/>
                      <a:r>
                        <a:rPr lang="en-US" dirty="0" err="1" smtClean="0"/>
                        <a:t>Ishod</a:t>
                      </a:r>
                      <a:endParaRPr lang="hu-HU" dirty="0"/>
                    </a:p>
                  </a:txBody>
                  <a:tcPr/>
                </a:tc>
                <a:tc>
                  <a:txBody>
                    <a:bodyPr/>
                    <a:lstStyle/>
                    <a:p>
                      <a:pPr rtl="0"/>
                      <a:r>
                        <a:rPr lang="en-US" dirty="0" err="1" smtClean="0"/>
                        <a:t>brz</a:t>
                      </a:r>
                      <a:r>
                        <a:rPr lang="en-US" dirty="0" smtClean="0"/>
                        <a:t> </a:t>
                      </a:r>
                      <a:r>
                        <a:rPr lang="en-US" dirty="0" err="1" smtClean="0"/>
                        <a:t>početak</a:t>
                      </a:r>
                      <a:r>
                        <a:rPr lang="en-US" dirty="0" smtClean="0"/>
                        <a:t>, </a:t>
                      </a:r>
                      <a:r>
                        <a:rPr lang="en-US" dirty="0" err="1" smtClean="0"/>
                        <a:t>kratko</a:t>
                      </a:r>
                      <a:r>
                        <a:rPr lang="en-US" dirty="0" smtClean="0"/>
                        <a:t> </a:t>
                      </a:r>
                      <a:r>
                        <a:rPr lang="en-US" dirty="0" err="1" smtClean="0"/>
                        <a:t>trajanje</a:t>
                      </a:r>
                      <a:r>
                        <a:rPr lang="en-US" dirty="0" smtClean="0"/>
                        <a:t> </a:t>
                      </a:r>
                      <a:r>
                        <a:rPr lang="en-US" dirty="0" err="1" smtClean="0"/>
                        <a:t>ako</a:t>
                      </a:r>
                      <a:r>
                        <a:rPr lang="en-US" dirty="0" smtClean="0"/>
                        <a:t> se </a:t>
                      </a:r>
                      <a:r>
                        <a:rPr lang="en-US" dirty="0" err="1" smtClean="0"/>
                        <a:t>pravilno</a:t>
                      </a:r>
                      <a:r>
                        <a:rPr lang="en-US" dirty="0" smtClean="0"/>
                        <a:t> </a:t>
                      </a:r>
                      <a:r>
                        <a:rPr lang="en-US" dirty="0" err="1" smtClean="0"/>
                        <a:t>interveniše</a:t>
                      </a:r>
                      <a:endParaRPr lang="en-US" dirty="0" smtClean="0"/>
                    </a:p>
                  </a:txBody>
                  <a:tcPr/>
                </a:tc>
                <a:tc>
                  <a:txBody>
                    <a:bodyPr/>
                    <a:lstStyle/>
                    <a:p>
                      <a:pPr rtl="0"/>
                      <a:r>
                        <a:rPr lang="en-US" dirty="0" err="1" smtClean="0"/>
                        <a:t>Stanje</a:t>
                      </a:r>
                      <a:r>
                        <a:rPr lang="en-US" dirty="0" smtClean="0"/>
                        <a:t> </a:t>
                      </a:r>
                      <a:r>
                        <a:rPr lang="en-US" dirty="0" err="1" smtClean="0"/>
                        <a:t>opasno</a:t>
                      </a:r>
                      <a:r>
                        <a:rPr lang="en-US" dirty="0" smtClean="0"/>
                        <a:t> </a:t>
                      </a:r>
                      <a:r>
                        <a:rPr lang="en-US" dirty="0" err="1" smtClean="0"/>
                        <a:t>po</a:t>
                      </a:r>
                      <a:r>
                        <a:rPr lang="en-US" dirty="0" smtClean="0"/>
                        <a:t> </a:t>
                      </a:r>
                      <a:r>
                        <a:rPr lang="en-US" dirty="0" err="1" smtClean="0"/>
                        <a:t>život</a:t>
                      </a:r>
                      <a:r>
                        <a:rPr lang="en-US" dirty="0" smtClean="0"/>
                        <a:t>, </a:t>
                      </a:r>
                      <a:r>
                        <a:rPr lang="en-US" dirty="0" err="1" smtClean="0"/>
                        <a:t>mogu</a:t>
                      </a:r>
                      <a:r>
                        <a:rPr lang="en-US" dirty="0" smtClean="0"/>
                        <a:t> se </a:t>
                      </a:r>
                      <a:r>
                        <a:rPr lang="en-US" dirty="0" err="1" smtClean="0"/>
                        <a:t>razviti</a:t>
                      </a:r>
                      <a:r>
                        <a:rPr lang="en-US" dirty="0" smtClean="0"/>
                        <a:t> </a:t>
                      </a:r>
                      <a:r>
                        <a:rPr lang="en-US" dirty="0" err="1" smtClean="0"/>
                        <a:t>akutne</a:t>
                      </a:r>
                      <a:r>
                        <a:rPr lang="en-US" dirty="0" smtClean="0"/>
                        <a:t> </a:t>
                      </a:r>
                      <a:r>
                        <a:rPr lang="en-US" dirty="0" err="1" smtClean="0"/>
                        <a:t>komplikacije</a:t>
                      </a:r>
                      <a:endParaRPr lang="en-US" dirty="0"/>
                    </a:p>
                  </a:txBody>
                  <a:tcPr/>
                </a:tc>
                <a:extLst>
                  <a:ext uri="{0D108BD9-81ED-4DB2-BD59-A6C34878D82A}">
                    <a16:rowId xmlns:a16="http://schemas.microsoft.com/office/drawing/2014/main" val="923511473"/>
                  </a:ext>
                </a:extLst>
              </a:tr>
            </a:tbl>
          </a:graphicData>
        </a:graphic>
      </p:graphicFrame>
      <p:sp>
        <p:nvSpPr>
          <p:cNvPr id="5" name="Téglalap 4"/>
          <p:cNvSpPr/>
          <p:nvPr/>
        </p:nvSpPr>
        <p:spPr>
          <a:xfrm>
            <a:off x="192088" y="5791518"/>
            <a:ext cx="11896725" cy="461665"/>
          </a:xfrm>
          <a:prstGeom prst="rect">
            <a:avLst/>
          </a:prstGeom>
        </p:spPr>
        <p:txBody>
          <a:bodyPr wrap="square" rtlCol="0">
            <a:spAutoFit/>
          </a:bodyPr>
          <a:lstStyle/>
          <a:p>
            <a:r>
              <a:rPr lang="en-US" sz="1200" i="1" dirty="0" err="1"/>
              <a:t>Izvor</a:t>
            </a:r>
            <a:r>
              <a:rPr lang="en-US" sz="1200" i="1" dirty="0"/>
              <a:t> </a:t>
            </a:r>
            <a:r>
              <a:rPr lang="sr" sz="1200" i="1" dirty="0" smtClean="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Tree>
    <p:extLst>
      <p:ext uri="{BB962C8B-B14F-4D97-AF65-F5344CB8AC3E}">
        <p14:creationId xmlns:p14="http://schemas.microsoft.com/office/powerpoint/2010/main" val="37149651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p:cNvGraphicFramePr>
            <a:graphicFrameLocks noGrp="1"/>
          </p:cNvGraphicFramePr>
          <p:nvPr>
            <p:ph idx="1"/>
            <p:extLst>
              <p:ext uri="{D42A27DB-BD31-4B8C-83A1-F6EECF244321}">
                <p14:modId xmlns:p14="http://schemas.microsoft.com/office/powerpoint/2010/main" val="1301126459"/>
              </p:ext>
            </p:extLst>
          </p:nvPr>
        </p:nvGraphicFramePr>
        <p:xfrm>
          <a:off x="183296" y="667473"/>
          <a:ext cx="11896725" cy="5640729"/>
        </p:xfrm>
        <a:graphic>
          <a:graphicData uri="http://schemas.openxmlformats.org/drawingml/2006/table">
            <a:tbl>
              <a:tblPr firstRow="1" bandRow="1">
                <a:tableStyleId>{5C22544A-7EE6-4342-B048-85BDC9FD1C3A}</a:tableStyleId>
              </a:tblPr>
              <a:tblGrid>
                <a:gridCol w="2822716">
                  <a:extLst>
                    <a:ext uri="{9D8B030D-6E8A-4147-A177-3AD203B41FA5}">
                      <a16:colId xmlns:a16="http://schemas.microsoft.com/office/drawing/2014/main" val="2142988265"/>
                    </a:ext>
                  </a:extLst>
                </a:gridCol>
                <a:gridCol w="4680642">
                  <a:extLst>
                    <a:ext uri="{9D8B030D-6E8A-4147-A177-3AD203B41FA5}">
                      <a16:colId xmlns:a16="http://schemas.microsoft.com/office/drawing/2014/main" val="2470346705"/>
                    </a:ext>
                  </a:extLst>
                </a:gridCol>
                <a:gridCol w="4393367">
                  <a:extLst>
                    <a:ext uri="{9D8B030D-6E8A-4147-A177-3AD203B41FA5}">
                      <a16:colId xmlns:a16="http://schemas.microsoft.com/office/drawing/2014/main" val="320736885"/>
                    </a:ext>
                  </a:extLst>
                </a:gridCol>
              </a:tblGrid>
              <a:tr h="400948">
                <a:tc>
                  <a:txBody>
                    <a:bodyPr/>
                    <a:lstStyle/>
                    <a:p>
                      <a:pPr rtl="0"/>
                      <a:r>
                        <a:rPr lang="en-US" sz="1800" b="1" i="0" u="none" strike="noStrike" kern="1200" dirty="0" err="1" smtClean="0">
                          <a:solidFill>
                            <a:schemeClr val="lt1"/>
                          </a:solidFill>
                          <a:latin typeface="+mn-lt"/>
                          <a:ea typeface="+mn-ea"/>
                          <a:cs typeface="+mn-cs"/>
                        </a:rPr>
                        <a:t>Zdravstveno</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stanje</a:t>
                      </a:r>
                      <a:endParaRPr lang="en-US" sz="1800" b="1" i="0" u="none" strike="noStrike" kern="1200" dirty="0">
                        <a:solidFill>
                          <a:schemeClr val="lt1"/>
                        </a:solidFill>
                        <a:latin typeface="+mn-lt"/>
                        <a:ea typeface="+mn-ea"/>
                        <a:cs typeface="+mn-cs"/>
                      </a:endParaRPr>
                    </a:p>
                  </a:txBody>
                  <a:tcPr/>
                </a:tc>
                <a:tc>
                  <a:txBody>
                    <a:bodyPr/>
                    <a:lstStyle/>
                    <a:p>
                      <a:pPr rtl="0"/>
                      <a:r>
                        <a:rPr lang="en-US" sz="1800" b="1" i="0" u="none" strike="noStrike" kern="1200" dirty="0" err="1" smtClean="0">
                          <a:solidFill>
                            <a:schemeClr val="lt1"/>
                          </a:solidFill>
                          <a:latin typeface="+mn-lt"/>
                          <a:ea typeface="+mn-ea"/>
                          <a:cs typeface="+mn-cs"/>
                        </a:rPr>
                        <a:t>Znaci</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i</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simptomi</a:t>
                      </a:r>
                      <a:r>
                        <a:rPr lang="en-US" sz="1800" b="1" i="0" u="none" strike="noStrike" kern="1200" dirty="0" smtClean="0">
                          <a:solidFill>
                            <a:schemeClr val="lt1"/>
                          </a:solidFill>
                          <a:latin typeface="+mn-lt"/>
                          <a:ea typeface="+mn-ea"/>
                          <a:cs typeface="+mn-cs"/>
                        </a:rPr>
                        <a:t>/</a:t>
                      </a:r>
                      <a:r>
                        <a:rPr lang="en-US" sz="1800" b="1" i="0" u="none" strike="noStrike" kern="1200" dirty="0" err="1" smtClean="0">
                          <a:solidFill>
                            <a:schemeClr val="lt1"/>
                          </a:solidFill>
                          <a:latin typeface="+mn-lt"/>
                          <a:ea typeface="+mn-ea"/>
                          <a:cs typeface="+mn-cs"/>
                        </a:rPr>
                        <a:t>mehanizmi</a:t>
                      </a:r>
                      <a:endParaRPr lang="en-US" sz="1800" b="1" i="0" u="none" strike="noStrike" kern="1200" dirty="0">
                        <a:solidFill>
                          <a:schemeClr val="lt1"/>
                        </a:solidFill>
                        <a:latin typeface="+mn-lt"/>
                        <a:ea typeface="+mn-ea"/>
                        <a:cs typeface="+mn-cs"/>
                      </a:endParaRPr>
                    </a:p>
                  </a:txBody>
                  <a:tcPr/>
                </a:tc>
                <a:tc>
                  <a:txBody>
                    <a:bodyPr/>
                    <a:lstStyle/>
                    <a:p>
                      <a:pPr rtl="0"/>
                      <a:r>
                        <a:rPr lang="en-US" sz="1800" b="1" i="0" u="none" strike="noStrike" kern="1200" dirty="0" err="1" smtClean="0">
                          <a:solidFill>
                            <a:schemeClr val="lt1"/>
                          </a:solidFill>
                          <a:latin typeface="+mn-lt"/>
                          <a:ea typeface="+mn-ea"/>
                          <a:cs typeface="+mn-cs"/>
                        </a:rPr>
                        <a:t>Menadžment</a:t>
                      </a:r>
                      <a:endParaRPr lang="en-US" sz="1800" b="1" i="0" u="none" strike="noStrike" kern="1200" dirty="0">
                        <a:solidFill>
                          <a:schemeClr val="lt1"/>
                        </a:solidFill>
                        <a:latin typeface="+mn-lt"/>
                        <a:ea typeface="+mn-ea"/>
                        <a:cs typeface="+mn-cs"/>
                      </a:endParaRPr>
                    </a:p>
                  </a:txBody>
                  <a:tcPr/>
                </a:tc>
                <a:extLst>
                  <a:ext uri="{0D108BD9-81ED-4DB2-BD59-A6C34878D82A}">
                    <a16:rowId xmlns:a16="http://schemas.microsoft.com/office/drawing/2014/main" val="2465336292"/>
                  </a:ext>
                </a:extLst>
              </a:tr>
              <a:tr h="2323299">
                <a:tc>
                  <a:txBody>
                    <a:bodyPr/>
                    <a:lstStyle/>
                    <a:p>
                      <a:pPr rtl="0"/>
                      <a:r>
                        <a:rPr lang="en-US" sz="1500" dirty="0" err="1" smtClean="0"/>
                        <a:t>Toplotni</a:t>
                      </a:r>
                      <a:r>
                        <a:rPr lang="en-US" sz="1500" baseline="0" dirty="0" smtClean="0"/>
                        <a:t> </a:t>
                      </a:r>
                      <a:r>
                        <a:rPr lang="en-US" sz="1500" baseline="0" dirty="0" err="1" smtClean="0"/>
                        <a:t>osip</a:t>
                      </a:r>
                      <a:endParaRPr lang="hu-HU" sz="1500" dirty="0"/>
                    </a:p>
                  </a:txBody>
                  <a:tcPr/>
                </a:tc>
                <a:tc>
                  <a:txBody>
                    <a:bodyPr/>
                    <a:lstStyle/>
                    <a:p>
                      <a:pPr rtl="0"/>
                      <a:r>
                        <a:rPr lang="en-US" sz="1500" b="0" i="0" u="none" strike="noStrike" kern="1200" dirty="0" smtClean="0">
                          <a:solidFill>
                            <a:schemeClr val="dk1"/>
                          </a:solidFill>
                          <a:latin typeface="+mn-lt"/>
                          <a:ea typeface="+mn-ea"/>
                          <a:cs typeface="+mn-cs"/>
                        </a:rPr>
                        <a:t>Male </a:t>
                      </a:r>
                      <a:r>
                        <a:rPr lang="en-US" sz="1500" b="0" i="0" u="none" strike="noStrike" kern="1200" dirty="0" err="1" smtClean="0">
                          <a:solidFill>
                            <a:schemeClr val="dk1"/>
                          </a:solidFill>
                          <a:latin typeface="+mn-lt"/>
                          <a:ea typeface="+mn-ea"/>
                          <a:cs typeface="+mn-cs"/>
                        </a:rPr>
                        <a:t>crvene</a:t>
                      </a:r>
                      <a:r>
                        <a:rPr lang="en-US" sz="1500" b="0" i="0" u="none" strike="noStrike" kern="1200" dirty="0" smtClean="0">
                          <a:solidFill>
                            <a:schemeClr val="dk1"/>
                          </a:solidFill>
                          <a:latin typeface="+mn-lt"/>
                          <a:ea typeface="+mn-ea"/>
                          <a:cs typeface="+mn-cs"/>
                        </a:rPr>
                        <a:t> papule </a:t>
                      </a:r>
                      <a:r>
                        <a:rPr lang="en-US" sz="1500" b="0" i="0" u="none" strike="noStrike" kern="1200" dirty="0" err="1" smtClean="0">
                          <a:solidFill>
                            <a:schemeClr val="dk1"/>
                          </a:solidFill>
                          <a:latin typeface="+mn-lt"/>
                          <a:ea typeface="+mn-ea"/>
                          <a:cs typeface="+mn-cs"/>
                        </a:rPr>
                        <a:t>koje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svrbe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pojavljuju</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licu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vratu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gornjem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delu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grudnog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koša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ispod</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dojke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prepona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skrotuma</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Ovo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uticati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bilo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uzrast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preovlađuje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kod</a:t>
                      </a:r>
                      <a:r>
                        <a:rPr lang="en-US" sz="1500" b="0" i="0" u="none" strike="noStrike" kern="1200" dirty="0" smtClean="0">
                          <a:solidFill>
                            <a:schemeClr val="dk1"/>
                          </a:solidFill>
                          <a:latin typeface="+mn-lt"/>
                          <a:ea typeface="+mn-ea"/>
                          <a:cs typeface="+mn-cs"/>
                        </a:rPr>
                        <a:t> male </a:t>
                      </a:r>
                      <a:r>
                        <a:rPr lang="en-US" sz="1500" b="0" i="0" u="none" strike="noStrike" kern="1200" dirty="0" err="1" smtClean="0">
                          <a:solidFill>
                            <a:schemeClr val="dk1"/>
                          </a:solidFill>
                          <a:latin typeface="+mn-lt"/>
                          <a:ea typeface="+mn-ea"/>
                          <a:cs typeface="+mn-cs"/>
                        </a:rPr>
                        <a:t>dece</a:t>
                      </a:r>
                      <a:r>
                        <a:rPr lang="en-US" sz="1500" b="0" i="0" u="none" strike="noStrike" kern="1200" dirty="0" smtClean="0">
                          <a:solidFill>
                            <a:schemeClr val="dk1"/>
                          </a:solidFill>
                          <a:latin typeface="+mn-lt"/>
                          <a:ea typeface="+mn-ea"/>
                          <a:cs typeface="+mn-cs"/>
                        </a:rPr>
                        <a:t>. </a:t>
                      </a:r>
                    </a:p>
                    <a:p>
                      <a:pPr rtl="0"/>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doći</a:t>
                      </a:r>
                      <a:r>
                        <a:rPr lang="en-US" sz="1500" b="0" i="0" u="none" strike="noStrike" kern="1200" dirty="0" smtClean="0">
                          <a:solidFill>
                            <a:schemeClr val="dk1"/>
                          </a:solidFill>
                          <a:latin typeface="+mn-lt"/>
                          <a:ea typeface="+mn-ea"/>
                          <a:cs typeface="+mn-cs"/>
                        </a:rPr>
                        <a:t> do </a:t>
                      </a:r>
                      <a:r>
                        <a:rPr lang="en-US" sz="1500" b="0" i="0" u="none" strike="noStrike" kern="1200" dirty="0" err="1" smtClean="0">
                          <a:solidFill>
                            <a:schemeClr val="dk1"/>
                          </a:solidFill>
                          <a:latin typeface="+mn-lt"/>
                          <a:ea typeface="+mn-ea"/>
                          <a:cs typeface="+mn-cs"/>
                        </a:rPr>
                        <a:t>infekcije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stafilokokom</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Pripisuje</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jakom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znojenju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tokom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vrućeg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vlažnog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vremena</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Smanjite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znojenje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tako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što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ćete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ostati</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klimatizovanom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prostoru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uz</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često</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tuširanje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nošenje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svetle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odeće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Održavati</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pogođeno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područje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suvim</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Lokalni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antihistaminik</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antiseptik</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preparati</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mogu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koristiti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smanjenje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nelagodnosti</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sprečavanje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sekundarne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infekcije</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638031951"/>
                  </a:ext>
                </a:extLst>
              </a:tr>
              <a:tr h="1087502">
                <a:tc>
                  <a:txBody>
                    <a:bodyPr/>
                    <a:lstStyle/>
                    <a:p>
                      <a:pPr rtl="0"/>
                      <a:r>
                        <a:rPr lang="en-US" sz="1500" dirty="0" err="1" smtClean="0"/>
                        <a:t>Toplotni</a:t>
                      </a:r>
                      <a:r>
                        <a:rPr lang="en-US" sz="1500" dirty="0" smtClean="0"/>
                        <a:t> </a:t>
                      </a:r>
                      <a:r>
                        <a:rPr lang="en-US" sz="1500" dirty="0" err="1" smtClean="0"/>
                        <a:t>edem</a:t>
                      </a:r>
                      <a:endParaRPr lang="en-US" sz="1500" dirty="0"/>
                    </a:p>
                  </a:txBody>
                  <a:tcPr/>
                </a:tc>
                <a:tc>
                  <a:txBody>
                    <a:bodyPr/>
                    <a:lstStyle/>
                    <a:p>
                      <a:pPr rtl="0"/>
                      <a:r>
                        <a:rPr lang="en-US" sz="1500" b="0" i="0" u="none" strike="noStrike" kern="1200" dirty="0" err="1" smtClean="0">
                          <a:solidFill>
                            <a:schemeClr val="dk1"/>
                          </a:solidFill>
                          <a:latin typeface="+mn-lt"/>
                          <a:ea typeface="+mn-ea"/>
                          <a:cs typeface="+mn-cs"/>
                        </a:rPr>
                        <a:t>Edem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donjih</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udova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obično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gležnjeva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pojavljuje</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početku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vruće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sezone</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Ovo</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pripisuje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vazodilatacijom</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periferiji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izazvanoj</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toplotom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kao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zadržavanjem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vode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soli.</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Lečenje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nije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potrebno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jer</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obično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edem</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opada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nakon</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aklimatizacije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Diuretici</a:t>
                      </a:r>
                      <a:endParaRPr lang="en-US" sz="1500" b="0" i="0" u="none" strike="noStrike" kern="1200" dirty="0" smtClean="0">
                        <a:solidFill>
                          <a:schemeClr val="dk1"/>
                        </a:solidFill>
                        <a:latin typeface="+mn-lt"/>
                        <a:ea typeface="+mn-ea"/>
                        <a:cs typeface="+mn-cs"/>
                      </a:endParaRPr>
                    </a:p>
                    <a:p>
                      <a:pPr rtl="0"/>
                      <a:r>
                        <a:rPr lang="en-US" sz="1500" b="0" i="0" u="none" strike="noStrike" kern="1200" dirty="0" smtClean="0">
                          <a:solidFill>
                            <a:schemeClr val="dk1"/>
                          </a:solidFill>
                          <a:latin typeface="+mn-lt"/>
                          <a:ea typeface="+mn-ea"/>
                          <a:cs typeface="+mn-cs"/>
                        </a:rPr>
                        <a:t>se ne </a:t>
                      </a:r>
                      <a:r>
                        <a:rPr lang="en-US" sz="1500" b="0" i="0" u="none" strike="noStrike" kern="1200" dirty="0" err="1" smtClean="0">
                          <a:solidFill>
                            <a:schemeClr val="dk1"/>
                          </a:solidFill>
                          <a:latin typeface="+mn-lt"/>
                          <a:ea typeface="+mn-ea"/>
                          <a:cs typeface="+mn-cs"/>
                        </a:rPr>
                        <a:t>savetuju</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1493613352"/>
                  </a:ext>
                </a:extLst>
              </a:tr>
              <a:tr h="1828980">
                <a:tc>
                  <a:txBody>
                    <a:bodyPr/>
                    <a:lstStyle/>
                    <a:p>
                      <a:pPr rtl="0"/>
                      <a:r>
                        <a:rPr lang="en-US" sz="1500" b="0" i="0" u="none" strike="noStrike" kern="1200" dirty="0" err="1" smtClean="0">
                          <a:solidFill>
                            <a:schemeClr val="dk1"/>
                          </a:solidFill>
                          <a:latin typeface="+mn-lt"/>
                          <a:ea typeface="+mn-ea"/>
                          <a:cs typeface="+mn-cs"/>
                        </a:rPr>
                        <a:t>Toplotna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sinkopa</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Uključuje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kratak</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gubitak</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svesti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ortostatsku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vrtoglavicu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Česta</a:t>
                      </a:r>
                      <a:r>
                        <a:rPr lang="en-US" sz="1500" b="0" i="0" u="none" strike="noStrike" kern="1200" dirty="0" smtClean="0">
                          <a:solidFill>
                            <a:schemeClr val="dk1"/>
                          </a:solidFill>
                          <a:latin typeface="+mn-lt"/>
                          <a:ea typeface="+mn-ea"/>
                          <a:cs typeface="+mn-cs"/>
                        </a:rPr>
                        <a:t> je </a:t>
                      </a:r>
                      <a:r>
                        <a:rPr lang="en-US" sz="1500" b="0" i="0" u="none" strike="noStrike" kern="1200" dirty="0" err="1" smtClean="0">
                          <a:solidFill>
                            <a:schemeClr val="dk1"/>
                          </a:solidFill>
                          <a:latin typeface="+mn-lt"/>
                          <a:ea typeface="+mn-ea"/>
                          <a:cs typeface="+mn-cs"/>
                        </a:rPr>
                        <a:t>kod</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pacijenata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kardiovaskularnim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oboljenjima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onih</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uzimaju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diuretike</a:t>
                      </a:r>
                      <a:r>
                        <a:rPr lang="en-US" sz="1500" b="0" i="0" u="none" strike="noStrike" kern="1200" dirty="0" smtClean="0">
                          <a:solidFill>
                            <a:schemeClr val="dk1"/>
                          </a:solidFill>
                          <a:latin typeface="+mn-lt"/>
                          <a:ea typeface="+mn-ea"/>
                          <a:cs typeface="+mn-cs"/>
                        </a:rPr>
                        <a:t>, pre </a:t>
                      </a:r>
                      <a:r>
                        <a:rPr lang="en-US" sz="1500" b="0" i="0" u="none" strike="noStrike" kern="1200" dirty="0" err="1" smtClean="0">
                          <a:solidFill>
                            <a:schemeClr val="dk1"/>
                          </a:solidFill>
                          <a:latin typeface="+mn-lt"/>
                          <a:ea typeface="+mn-ea"/>
                          <a:cs typeface="+mn-cs"/>
                        </a:rPr>
                        <a:t>aklimatizacije</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Pripisuje</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dehidraciji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perifernoj</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vazodilatacija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smanjen</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venski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povratak</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što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dovodi</a:t>
                      </a:r>
                      <a:r>
                        <a:rPr lang="en-US" sz="1500" b="0" i="0" u="none" strike="noStrike" kern="1200" dirty="0" smtClean="0">
                          <a:solidFill>
                            <a:schemeClr val="dk1"/>
                          </a:solidFill>
                          <a:latin typeface="+mn-lt"/>
                          <a:ea typeface="+mn-ea"/>
                          <a:cs typeface="+mn-cs"/>
                        </a:rPr>
                        <a:t> do </a:t>
                      </a:r>
                      <a:r>
                        <a:rPr lang="en-US" sz="1500" b="0" i="0" u="none" strike="noStrike" kern="1200" dirty="0" err="1" smtClean="0">
                          <a:solidFill>
                            <a:schemeClr val="dk1"/>
                          </a:solidFill>
                          <a:latin typeface="+mn-lt"/>
                          <a:ea typeface="+mn-ea"/>
                          <a:cs typeface="+mn-cs"/>
                        </a:rPr>
                        <a:t>smanjenog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minutnog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volumena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srca</a:t>
                      </a:r>
                      <a:r>
                        <a:rPr lang="en-US" sz="1500" b="0" i="0" u="none" strike="noStrike" kern="1200" dirty="0" smtClean="0">
                          <a:solidFill>
                            <a:schemeClr val="dk1"/>
                          </a:solidFill>
                          <a:latin typeface="+mn-lt"/>
                          <a:ea typeface="+mn-ea"/>
                          <a:cs typeface="+mn-cs"/>
                        </a:rPr>
                        <a:t>.</a:t>
                      </a:r>
                    </a:p>
                  </a:txBody>
                  <a:tcPr/>
                </a:tc>
                <a:tc>
                  <a:txBody>
                    <a:bodyPr/>
                    <a:lstStyle/>
                    <a:p>
                      <a:pPr rtl="0"/>
                      <a:r>
                        <a:rPr lang="en-US" sz="1500" b="0" i="0" u="none" strike="noStrike" kern="1200" dirty="0" err="1" smtClean="0">
                          <a:solidFill>
                            <a:schemeClr val="dk1"/>
                          </a:solidFill>
                          <a:latin typeface="+mn-lt"/>
                          <a:ea typeface="+mn-ea"/>
                          <a:cs typeface="+mn-cs"/>
                        </a:rPr>
                        <a:t>Pacijent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treba</a:t>
                      </a:r>
                      <a:r>
                        <a:rPr lang="en-US" sz="1500" b="0" i="0" u="none" strike="noStrike" kern="1200" dirty="0" smtClean="0">
                          <a:solidFill>
                            <a:schemeClr val="dk1"/>
                          </a:solidFill>
                          <a:latin typeface="+mn-lt"/>
                          <a:ea typeface="+mn-ea"/>
                          <a:cs typeface="+mn-cs"/>
                        </a:rPr>
                        <a:t> da se </a:t>
                      </a:r>
                      <a:r>
                        <a:rPr lang="en-US" sz="1500" b="0" i="0" u="none" strike="noStrike" kern="1200" dirty="0" err="1" smtClean="0">
                          <a:solidFill>
                            <a:schemeClr val="dk1"/>
                          </a:solidFill>
                          <a:latin typeface="+mn-lt"/>
                          <a:ea typeface="+mn-ea"/>
                          <a:cs typeface="+mn-cs"/>
                        </a:rPr>
                        <a:t>odmara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hladnom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mestu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da </a:t>
                      </a:r>
                      <a:r>
                        <a:rPr lang="en-US" sz="1500" b="0" i="0" u="none" strike="noStrike" kern="1200" dirty="0" err="1" smtClean="0">
                          <a:solidFill>
                            <a:schemeClr val="dk1"/>
                          </a:solidFill>
                          <a:latin typeface="+mn-lt"/>
                          <a:ea typeface="+mn-ea"/>
                          <a:cs typeface="+mn-cs"/>
                        </a:rPr>
                        <a:t>bude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postavljen</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ležeći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položaj</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nogama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kukovima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uzdignutim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radi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povećanja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venskog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povratka</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Drugi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ozbiljni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uzroci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sinkope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moraju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isključeni</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3535178286"/>
                  </a:ext>
                </a:extLst>
              </a:tr>
            </a:tbl>
          </a:graphicData>
        </a:graphic>
      </p:graphicFrame>
      <p:sp>
        <p:nvSpPr>
          <p:cNvPr id="5" name="Téglalap 4"/>
          <p:cNvSpPr/>
          <p:nvPr/>
        </p:nvSpPr>
        <p:spPr>
          <a:xfrm>
            <a:off x="183296" y="4789570"/>
            <a:ext cx="2762127" cy="1200329"/>
          </a:xfrm>
          <a:prstGeom prst="rect">
            <a:avLst/>
          </a:prstGeom>
        </p:spPr>
        <p:txBody>
          <a:bodyPr wrap="square" rtlCol="0">
            <a:spAutoFit/>
          </a:bodyPr>
          <a:lstStyle/>
          <a:p>
            <a:r>
              <a:rPr lang="en-US" sz="1200" i="1" dirty="0" err="1"/>
              <a:t>Izvor</a:t>
            </a:r>
            <a:r>
              <a:rPr lang="en-US" sz="1200" i="1" dirty="0"/>
              <a:t> </a:t>
            </a:r>
            <a:r>
              <a:rPr lang="sr" sz="1200" i="1" dirty="0" smtClean="0"/>
              <a:t>:</a:t>
            </a:r>
            <a:r>
              <a:rPr lang="sr-Cyrl-RS" sz="1200" i="1" dirty="0" smtClean="0"/>
              <a:t> </a:t>
            </a:r>
            <a:r>
              <a:rPr lang="en-US" sz="1200" i="1" dirty="0" smtClean="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
        <p:nvSpPr>
          <p:cNvPr id="6" name="Cím 1"/>
          <p:cNvSpPr>
            <a:spLocks noGrp="1"/>
          </p:cNvSpPr>
          <p:nvPr>
            <p:ph type="title"/>
          </p:nvPr>
        </p:nvSpPr>
        <p:spPr>
          <a:xfrm>
            <a:off x="192088" y="58036"/>
            <a:ext cx="11896826" cy="549635"/>
          </a:xfrm>
        </p:spPr>
        <p:txBody>
          <a:bodyPr rtlCol="0">
            <a:normAutofit fontScale="90000"/>
          </a:bodyPr>
          <a:lstStyle/>
          <a:p>
            <a:r>
              <a:rPr lang="en-US" b="1" dirty="0" err="1" smtClean="0"/>
              <a:t>Blaga</a:t>
            </a:r>
            <a:r>
              <a:rPr lang="en-US" b="1" dirty="0" smtClean="0"/>
              <a:t> </a:t>
            </a:r>
            <a:r>
              <a:rPr lang="en-US" b="1" dirty="0" err="1" smtClean="0"/>
              <a:t>i</a:t>
            </a:r>
            <a:r>
              <a:rPr lang="en-US" b="1" dirty="0" smtClean="0"/>
              <a:t> </a:t>
            </a:r>
            <a:r>
              <a:rPr lang="en-US" b="1" dirty="0" err="1" smtClean="0"/>
              <a:t>umerena</a:t>
            </a:r>
            <a:r>
              <a:rPr lang="en-US" b="1" dirty="0" smtClean="0"/>
              <a:t> </a:t>
            </a:r>
            <a:r>
              <a:rPr lang="en-US" b="1" dirty="0" err="1" smtClean="0"/>
              <a:t>toplotna</a:t>
            </a:r>
            <a:r>
              <a:rPr lang="en-US" b="1" dirty="0" smtClean="0"/>
              <a:t> </a:t>
            </a:r>
            <a:r>
              <a:rPr lang="en-US" b="1" dirty="0" err="1" smtClean="0"/>
              <a:t>oboljenja</a:t>
            </a:r>
            <a:r>
              <a:rPr lang="en-US" b="1" dirty="0" smtClean="0"/>
              <a:t> </a:t>
            </a:r>
            <a:r>
              <a:rPr lang="en-US" b="1" dirty="0" err="1" smtClean="0"/>
              <a:t>i</a:t>
            </a:r>
            <a:r>
              <a:rPr lang="en-US" b="1" dirty="0" smtClean="0"/>
              <a:t> </a:t>
            </a:r>
            <a:r>
              <a:rPr lang="en-US" b="1" dirty="0" err="1" smtClean="0"/>
              <a:t>njihovo</a:t>
            </a:r>
            <a:r>
              <a:rPr lang="en-US" b="1" dirty="0" smtClean="0"/>
              <a:t> </a:t>
            </a:r>
            <a:r>
              <a:rPr lang="en-US" b="1" dirty="0" err="1" smtClean="0"/>
              <a:t>lečenje</a:t>
            </a:r>
            <a:r>
              <a:rPr lang="en-US" b="1" dirty="0" smtClean="0"/>
              <a:t> </a:t>
            </a:r>
            <a:endParaRPr lang="en-US" dirty="0"/>
          </a:p>
        </p:txBody>
      </p:sp>
    </p:spTree>
    <p:extLst>
      <p:ext uri="{BB962C8B-B14F-4D97-AF65-F5344CB8AC3E}">
        <p14:creationId xmlns:p14="http://schemas.microsoft.com/office/powerpoint/2010/main" val="10283073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088" y="58036"/>
            <a:ext cx="11896826" cy="549635"/>
          </a:xfrm>
        </p:spPr>
        <p:txBody>
          <a:bodyPr rtlCol="0">
            <a:normAutofit fontScale="90000"/>
          </a:bodyPr>
          <a:lstStyle/>
          <a:p>
            <a:r>
              <a:rPr lang="en-US" b="1" dirty="0" err="1" smtClean="0"/>
              <a:t>Blaga</a:t>
            </a:r>
            <a:r>
              <a:rPr lang="en-US" b="1" dirty="0" smtClean="0"/>
              <a:t> </a:t>
            </a:r>
            <a:r>
              <a:rPr lang="en-US" b="1" dirty="0" err="1" smtClean="0"/>
              <a:t>i</a:t>
            </a:r>
            <a:r>
              <a:rPr lang="en-US" b="1" dirty="0" smtClean="0"/>
              <a:t> </a:t>
            </a:r>
            <a:r>
              <a:rPr lang="en-US" b="1" dirty="0" err="1" smtClean="0"/>
              <a:t>umerena</a:t>
            </a:r>
            <a:r>
              <a:rPr lang="en-US" b="1" dirty="0" smtClean="0"/>
              <a:t> </a:t>
            </a:r>
            <a:r>
              <a:rPr lang="en-US" b="1" dirty="0" err="1" smtClean="0"/>
              <a:t>toplotna</a:t>
            </a:r>
            <a:r>
              <a:rPr lang="en-US" b="1" dirty="0" smtClean="0"/>
              <a:t> </a:t>
            </a:r>
            <a:r>
              <a:rPr lang="en-US" b="1" dirty="0" err="1" smtClean="0"/>
              <a:t>oboljenja</a:t>
            </a:r>
            <a:r>
              <a:rPr lang="en-US" b="1" dirty="0" smtClean="0"/>
              <a:t> </a:t>
            </a:r>
            <a:r>
              <a:rPr lang="en-US" b="1" dirty="0" err="1" smtClean="0"/>
              <a:t>i</a:t>
            </a:r>
            <a:r>
              <a:rPr lang="en-US" b="1" dirty="0" smtClean="0"/>
              <a:t> </a:t>
            </a:r>
            <a:r>
              <a:rPr lang="en-US" b="1" dirty="0" err="1" smtClean="0"/>
              <a:t>njihovo</a:t>
            </a:r>
            <a:r>
              <a:rPr lang="en-US" b="1" dirty="0" smtClean="0"/>
              <a:t> </a:t>
            </a:r>
            <a:r>
              <a:rPr lang="en-US" b="1" dirty="0" err="1" smtClean="0"/>
              <a:t>lečenje</a:t>
            </a:r>
            <a:r>
              <a:rPr lang="en-US" b="1" dirty="0" smtClean="0"/>
              <a:t> </a:t>
            </a:r>
            <a:endParaRPr lang="en-US"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3115505015"/>
              </p:ext>
            </p:extLst>
          </p:nvPr>
        </p:nvGraphicFramePr>
        <p:xfrm>
          <a:off x="192189" y="685059"/>
          <a:ext cx="11896725" cy="5607941"/>
        </p:xfrm>
        <a:graphic>
          <a:graphicData uri="http://schemas.openxmlformats.org/drawingml/2006/table">
            <a:tbl>
              <a:tblPr firstRow="1" bandRow="1">
                <a:tableStyleId>{5C22544A-7EE6-4342-B048-85BDC9FD1C3A}</a:tableStyleId>
              </a:tblPr>
              <a:tblGrid>
                <a:gridCol w="2296368">
                  <a:extLst>
                    <a:ext uri="{9D8B030D-6E8A-4147-A177-3AD203B41FA5}">
                      <a16:colId xmlns:a16="http://schemas.microsoft.com/office/drawing/2014/main" val="2142988265"/>
                    </a:ext>
                  </a:extLst>
                </a:gridCol>
                <a:gridCol w="4633212">
                  <a:extLst>
                    <a:ext uri="{9D8B030D-6E8A-4147-A177-3AD203B41FA5}">
                      <a16:colId xmlns:a16="http://schemas.microsoft.com/office/drawing/2014/main" val="2470346705"/>
                    </a:ext>
                  </a:extLst>
                </a:gridCol>
                <a:gridCol w="4967145">
                  <a:extLst>
                    <a:ext uri="{9D8B030D-6E8A-4147-A177-3AD203B41FA5}">
                      <a16:colId xmlns:a16="http://schemas.microsoft.com/office/drawing/2014/main" val="320736885"/>
                    </a:ext>
                  </a:extLst>
                </a:gridCol>
              </a:tblGrid>
              <a:tr h="721424">
                <a:tc>
                  <a:txBody>
                    <a:bodyPr/>
                    <a:lstStyle/>
                    <a:p>
                      <a:pPr rtl="0"/>
                      <a:r>
                        <a:rPr lang="en-US" sz="1800" b="1" i="0" u="none" strike="noStrike" kern="1200" dirty="0" err="1" smtClean="0">
                          <a:solidFill>
                            <a:schemeClr val="lt1"/>
                          </a:solidFill>
                          <a:latin typeface="+mn-lt"/>
                          <a:ea typeface="+mn-ea"/>
                          <a:cs typeface="+mn-cs"/>
                        </a:rPr>
                        <a:t>Zdravstveno</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stanje</a:t>
                      </a:r>
                      <a:endParaRPr lang="en-US" sz="1800" b="1" i="0" u="none" strike="noStrike" kern="1200" dirty="0">
                        <a:solidFill>
                          <a:schemeClr val="lt1"/>
                        </a:solidFill>
                        <a:latin typeface="+mn-lt"/>
                        <a:ea typeface="+mn-ea"/>
                        <a:cs typeface="+mn-cs"/>
                      </a:endParaRPr>
                    </a:p>
                  </a:txBody>
                  <a:tcPr/>
                </a:tc>
                <a:tc>
                  <a:txBody>
                    <a:bodyPr/>
                    <a:lstStyle/>
                    <a:p>
                      <a:pPr rtl="0"/>
                      <a:r>
                        <a:rPr lang="en-US" sz="1800" b="1" i="0" u="none" strike="noStrike" kern="1200" dirty="0" err="1" smtClean="0">
                          <a:solidFill>
                            <a:schemeClr val="lt1"/>
                          </a:solidFill>
                          <a:latin typeface="+mn-lt"/>
                          <a:ea typeface="+mn-ea"/>
                          <a:cs typeface="+mn-cs"/>
                        </a:rPr>
                        <a:t>Znaci</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i</a:t>
                      </a:r>
                      <a:r>
                        <a:rPr lang="en-US" sz="1800" b="1" i="0" u="none" strike="noStrike" kern="1200" dirty="0" smtClean="0">
                          <a:solidFill>
                            <a:schemeClr val="lt1"/>
                          </a:solidFill>
                          <a:latin typeface="+mn-lt"/>
                          <a:ea typeface="+mn-ea"/>
                          <a:cs typeface="+mn-cs"/>
                        </a:rPr>
                        <a:t> </a:t>
                      </a:r>
                      <a:r>
                        <a:rPr lang="en-US" sz="1800" b="1" i="0" u="none" strike="noStrike" kern="1200" dirty="0" err="1" smtClean="0">
                          <a:solidFill>
                            <a:schemeClr val="lt1"/>
                          </a:solidFill>
                          <a:latin typeface="+mn-lt"/>
                          <a:ea typeface="+mn-ea"/>
                          <a:cs typeface="+mn-cs"/>
                        </a:rPr>
                        <a:t>simptomi</a:t>
                      </a:r>
                      <a:r>
                        <a:rPr lang="en-US" sz="1800" b="1" i="0" u="none" strike="noStrike" kern="1200" dirty="0" smtClean="0">
                          <a:solidFill>
                            <a:schemeClr val="lt1"/>
                          </a:solidFill>
                          <a:latin typeface="+mn-lt"/>
                          <a:ea typeface="+mn-ea"/>
                          <a:cs typeface="+mn-cs"/>
                        </a:rPr>
                        <a:t>/</a:t>
                      </a:r>
                      <a:r>
                        <a:rPr lang="en-US" sz="1800" b="1" i="0" u="none" strike="noStrike" kern="1200" dirty="0" err="1" smtClean="0">
                          <a:solidFill>
                            <a:schemeClr val="lt1"/>
                          </a:solidFill>
                          <a:latin typeface="+mn-lt"/>
                          <a:ea typeface="+mn-ea"/>
                          <a:cs typeface="+mn-cs"/>
                        </a:rPr>
                        <a:t>mehanizmi</a:t>
                      </a:r>
                      <a:endParaRPr lang="en-US" sz="1800" b="1" i="0" u="none" strike="noStrike" kern="1200" dirty="0">
                        <a:solidFill>
                          <a:schemeClr val="lt1"/>
                        </a:solidFill>
                        <a:latin typeface="+mn-lt"/>
                        <a:ea typeface="+mn-ea"/>
                        <a:cs typeface="+mn-cs"/>
                      </a:endParaRPr>
                    </a:p>
                  </a:txBody>
                  <a:tcPr/>
                </a:tc>
                <a:tc>
                  <a:txBody>
                    <a:bodyPr/>
                    <a:lstStyle/>
                    <a:p>
                      <a:pPr rtl="0"/>
                      <a:r>
                        <a:rPr lang="en-US" sz="1800" b="1" i="0" u="none" strike="noStrike" kern="1200" dirty="0" err="1" smtClean="0">
                          <a:solidFill>
                            <a:schemeClr val="lt1"/>
                          </a:solidFill>
                          <a:latin typeface="+mn-lt"/>
                          <a:ea typeface="+mn-ea"/>
                          <a:cs typeface="+mn-cs"/>
                        </a:rPr>
                        <a:t>Menadžment</a:t>
                      </a:r>
                      <a:endParaRPr lang="en-US" sz="1800" b="1" i="0" u="none" strike="noStrike" kern="1200" dirty="0">
                        <a:solidFill>
                          <a:schemeClr val="lt1"/>
                        </a:solidFill>
                        <a:latin typeface="+mn-lt"/>
                        <a:ea typeface="+mn-ea"/>
                        <a:cs typeface="+mn-cs"/>
                      </a:endParaRPr>
                    </a:p>
                  </a:txBody>
                  <a:tcPr/>
                </a:tc>
                <a:extLst>
                  <a:ext uri="{0D108BD9-81ED-4DB2-BD59-A6C34878D82A}">
                    <a16:rowId xmlns:a16="http://schemas.microsoft.com/office/drawing/2014/main" val="2465336292"/>
                  </a:ext>
                </a:extLst>
              </a:tr>
              <a:tr h="1648969">
                <a:tc>
                  <a:txBody>
                    <a:bodyPr/>
                    <a:lstStyle/>
                    <a:p>
                      <a:pPr rtl="0"/>
                      <a:r>
                        <a:rPr lang="en-US" sz="1500" b="0" i="0" u="none" strike="noStrike" kern="1200" dirty="0" err="1" smtClean="0">
                          <a:solidFill>
                            <a:schemeClr val="dk1"/>
                          </a:solidFill>
                          <a:latin typeface="+mn-lt"/>
                          <a:ea typeface="+mn-ea"/>
                          <a:cs typeface="+mn-cs"/>
                        </a:rPr>
                        <a:t>Toplotni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grčevi</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Bolni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mišićni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grčevi</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javljaju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najčešće</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nogama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rukama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stomaku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obično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kraju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kontinuirane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vežbe</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Ovo</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pripisati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dehidraciji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gubitku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elektrolita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usled</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jakog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znojenja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umora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mišića</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Savetuje</a:t>
                      </a:r>
                      <a:r>
                        <a:rPr lang="en-US" sz="1500" b="0" i="0" u="none" strike="noStrike" kern="1200" dirty="0" smtClean="0">
                          <a:solidFill>
                            <a:schemeClr val="dk1"/>
                          </a:solidFill>
                          <a:latin typeface="+mn-lt"/>
                          <a:ea typeface="+mn-ea"/>
                          <a:cs typeface="+mn-cs"/>
                        </a:rPr>
                        <a:t> se da se </a:t>
                      </a:r>
                      <a:r>
                        <a:rPr lang="en-US" sz="1500" b="0" i="0" u="none" strike="noStrike" kern="1200" dirty="0" err="1" smtClean="0">
                          <a:solidFill>
                            <a:schemeClr val="dk1"/>
                          </a:solidFill>
                          <a:latin typeface="+mn-lt"/>
                          <a:ea typeface="+mn-ea"/>
                          <a:cs typeface="+mn-cs"/>
                        </a:rPr>
                        <a:t>odmah</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odmorite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hladnom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mestu</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Istegnite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mišiće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nežno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masirajte</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potrebna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oralna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rehidracija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korišćenjem</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rastvora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koji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sadrži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elektrolite</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Treba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potražiti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medicinsku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pomoć</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ako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toplotni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grčevi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traju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duže</a:t>
                      </a:r>
                      <a:r>
                        <a:rPr lang="en-US" sz="1500" b="0" i="0" u="none" strike="noStrike" kern="1200" dirty="0" smtClean="0">
                          <a:solidFill>
                            <a:schemeClr val="dk1"/>
                          </a:solidFill>
                          <a:latin typeface="+mn-lt"/>
                          <a:ea typeface="+mn-ea"/>
                          <a:cs typeface="+mn-cs"/>
                        </a:rPr>
                        <a:t> od </a:t>
                      </a:r>
                      <a:r>
                        <a:rPr lang="en-US" sz="1500" b="0" i="0" u="none" strike="noStrike" kern="1200" dirty="0" err="1" smtClean="0">
                          <a:solidFill>
                            <a:schemeClr val="dk1"/>
                          </a:solidFill>
                          <a:latin typeface="+mn-lt"/>
                          <a:ea typeface="+mn-ea"/>
                          <a:cs typeface="+mn-cs"/>
                        </a:rPr>
                        <a:t>jednog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sata</a:t>
                      </a:r>
                      <a:r>
                        <a:rPr lang="en-US" sz="1500" b="0" i="0" u="none" strike="noStrike" kern="1200" dirty="0" smtClean="0">
                          <a:solidFill>
                            <a:schemeClr val="dk1"/>
                          </a:solidFill>
                          <a:latin typeface="+mn-lt"/>
                          <a:ea typeface="+mn-ea"/>
                          <a:cs typeface="+mn-cs"/>
                        </a:rPr>
                        <a:t>.</a:t>
                      </a:r>
                    </a:p>
                    <a:p>
                      <a:pPr rtl="0"/>
                      <a:endParaRPr lang="en-US" sz="15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638031951"/>
                  </a:ext>
                </a:extLst>
              </a:tr>
              <a:tr h="3194877">
                <a:tc>
                  <a:txBody>
                    <a:bodyPr/>
                    <a:lstStyle/>
                    <a:p>
                      <a:pPr rtl="0"/>
                      <a:r>
                        <a:rPr lang="en-US" sz="1500" b="0" i="0" u="none" strike="noStrike" kern="1200" dirty="0" err="1" smtClean="0">
                          <a:solidFill>
                            <a:schemeClr val="dk1"/>
                          </a:solidFill>
                          <a:latin typeface="+mn-lt"/>
                          <a:ea typeface="+mn-ea"/>
                          <a:cs typeface="+mn-cs"/>
                        </a:rPr>
                        <a:t>Toplotna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iscrpljenost</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Simptomi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uključuju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intenzivnu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žeđ</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slabost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nelagodnost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anksioznost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vrtoglavicu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nesvesticu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glavobolju</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Osnovna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temperatura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normalna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subnormalna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blago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povišena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manje</a:t>
                      </a:r>
                      <a:r>
                        <a:rPr lang="en-US" sz="1500" b="0" i="0" u="none" strike="noStrike" kern="1200" dirty="0" smtClean="0">
                          <a:solidFill>
                            <a:schemeClr val="dk1"/>
                          </a:solidFill>
                          <a:latin typeface="+mn-lt"/>
                          <a:ea typeface="+mn-ea"/>
                          <a:cs typeface="+mn-cs"/>
                        </a:rPr>
                        <a:t> od 40 °</a:t>
                      </a:r>
                      <a:r>
                        <a:rPr lang="sr-Latn-RS" sz="1500" b="0" i="0" u="none" strike="noStrike" kern="1200" dirty="0" smtClean="0">
                          <a:solidFill>
                            <a:schemeClr val="dk1"/>
                          </a:solidFill>
                          <a:latin typeface="+mn-lt"/>
                          <a:ea typeface="+mn-ea"/>
                          <a:cs typeface="+mn-cs"/>
                        </a:rPr>
                        <a:t>C</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Puls</a:t>
                      </a:r>
                      <a:r>
                        <a:rPr lang="en-US" sz="1500" b="0" i="0" u="none" strike="noStrike" kern="1200" dirty="0" smtClean="0">
                          <a:solidFill>
                            <a:schemeClr val="dk1"/>
                          </a:solidFill>
                          <a:latin typeface="+mn-lt"/>
                          <a:ea typeface="+mn-ea"/>
                          <a:cs typeface="+mn-cs"/>
                        </a:rPr>
                        <a:t> je </a:t>
                      </a:r>
                      <a:r>
                        <a:rPr lang="en-US" sz="1500" b="0" i="0" u="none" strike="noStrike" kern="1200" dirty="0" err="1" smtClean="0">
                          <a:solidFill>
                            <a:schemeClr val="dk1"/>
                          </a:solidFill>
                          <a:latin typeface="+mn-lt"/>
                          <a:ea typeface="+mn-ea"/>
                          <a:cs typeface="+mn-cs"/>
                        </a:rPr>
                        <a:t>končast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posturalnom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hipotenzijom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praćen</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brzim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plitkim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disanjem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Nema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promene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mentalnog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statusa</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Ovo</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može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pripisati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smanjenju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vode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soli </a:t>
                      </a:r>
                      <a:r>
                        <a:rPr lang="en-US" sz="1500" b="0" i="0" u="none" strike="noStrike" kern="1200" dirty="0" err="1" smtClean="0">
                          <a:solidFill>
                            <a:schemeClr val="dk1"/>
                          </a:solidFill>
                          <a:latin typeface="+mn-lt"/>
                          <a:ea typeface="+mn-ea"/>
                          <a:cs typeface="+mn-cs"/>
                        </a:rPr>
                        <a:t>koje</a:t>
                      </a:r>
                      <a:r>
                        <a:rPr lang="en-US" sz="1500" b="0" i="0" u="none" strike="noStrike" kern="1200" dirty="0" smtClean="0">
                          <a:solidFill>
                            <a:schemeClr val="dk1"/>
                          </a:solidFill>
                          <a:latin typeface="+mn-lt"/>
                          <a:ea typeface="+mn-ea"/>
                          <a:cs typeface="+mn-cs"/>
                        </a:rPr>
                        <a:t> je </a:t>
                      </a:r>
                      <a:r>
                        <a:rPr lang="en-US" sz="1500" b="0" i="0" u="none" strike="noStrike" kern="1200" dirty="0" err="1" smtClean="0">
                          <a:solidFill>
                            <a:schemeClr val="dk1"/>
                          </a:solidFill>
                          <a:latin typeface="+mn-lt"/>
                          <a:ea typeface="+mn-ea"/>
                          <a:cs typeface="+mn-cs"/>
                        </a:rPr>
                        <a:t>rezultat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izlaganja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visokoj</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toploti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okoline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naporne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fizičke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vežbe</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tc>
                  <a:txBody>
                    <a:bodyPr/>
                    <a:lstStyle/>
                    <a:p>
                      <a:pPr rtl="0"/>
                      <a:r>
                        <a:rPr lang="en-US" sz="1500" b="0" i="0" u="none" strike="noStrike" kern="1200" dirty="0" err="1" smtClean="0">
                          <a:solidFill>
                            <a:schemeClr val="dk1"/>
                          </a:solidFill>
                          <a:latin typeface="+mn-lt"/>
                          <a:ea typeface="+mn-ea"/>
                          <a:cs typeface="+mn-cs"/>
                        </a:rPr>
                        <a:t>Premestite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pacijenta</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ohlađen</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prostor</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hladu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klimatizovano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mesto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Pacijent</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treba</a:t>
                      </a:r>
                      <a:r>
                        <a:rPr lang="en-US" sz="1500" b="0" i="0" u="none" strike="noStrike" kern="1200" dirty="0" smtClean="0">
                          <a:solidFill>
                            <a:schemeClr val="dk1"/>
                          </a:solidFill>
                          <a:latin typeface="+mn-lt"/>
                          <a:ea typeface="+mn-ea"/>
                          <a:cs typeface="+mn-cs"/>
                        </a:rPr>
                        <a:t> da se </a:t>
                      </a:r>
                      <a:r>
                        <a:rPr lang="en-US" sz="1500" b="0" i="0" u="none" strike="noStrike" kern="1200" dirty="0" err="1" smtClean="0">
                          <a:solidFill>
                            <a:schemeClr val="dk1"/>
                          </a:solidFill>
                          <a:latin typeface="+mn-lt"/>
                          <a:ea typeface="+mn-ea"/>
                          <a:cs typeface="+mn-cs"/>
                        </a:rPr>
                        <a:t>skine</a:t>
                      </a:r>
                      <a:r>
                        <a:rPr lang="en-US" sz="1500" b="0" i="0" u="none" strike="noStrike" kern="1200" dirty="0" smtClean="0">
                          <a:solidFill>
                            <a:schemeClr val="dk1"/>
                          </a:solidFill>
                          <a:latin typeface="+mn-lt"/>
                          <a:ea typeface="+mn-ea"/>
                          <a:cs typeface="+mn-cs"/>
                        </a:rPr>
                        <a:t>. </a:t>
                      </a:r>
                    </a:p>
                    <a:p>
                      <a:pPr rtl="0"/>
                      <a:r>
                        <a:rPr lang="en-US" sz="1500" b="0" i="0" u="none" strike="noStrike" kern="1200" dirty="0" err="1" smtClean="0">
                          <a:solidFill>
                            <a:schemeClr val="dk1"/>
                          </a:solidFill>
                          <a:latin typeface="+mn-lt"/>
                          <a:ea typeface="+mn-ea"/>
                          <a:cs typeface="+mn-cs"/>
                        </a:rPr>
                        <a:t>Nanesite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hladnu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vlažnu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tkaninu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poprskajte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hladnom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vodom</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koristite</a:t>
                      </a:r>
                      <a:r>
                        <a:rPr lang="en-US" sz="1500" b="0" i="0" u="none" strike="noStrike" kern="1200" dirty="0" smtClean="0">
                          <a:solidFill>
                            <a:schemeClr val="dk1"/>
                          </a:solidFill>
                          <a:latin typeface="+mn-lt"/>
                          <a:ea typeface="+mn-ea"/>
                          <a:cs typeface="+mn-cs"/>
                        </a:rPr>
                        <a:t> ventilator </a:t>
                      </a:r>
                      <a:r>
                        <a:rPr lang="en-US" sz="1500" b="0" i="0" u="none" strike="noStrike" kern="1200" dirty="0" err="1" smtClean="0">
                          <a:solidFill>
                            <a:schemeClr val="dk1"/>
                          </a:solidFill>
                          <a:latin typeface="+mn-lt"/>
                          <a:ea typeface="+mn-ea"/>
                          <a:cs typeface="+mn-cs"/>
                        </a:rPr>
                        <a:t>ako</a:t>
                      </a:r>
                      <a:r>
                        <a:rPr lang="en-US" sz="1500" b="0" i="0" u="none" strike="noStrike" kern="1200" dirty="0" smtClean="0">
                          <a:solidFill>
                            <a:schemeClr val="dk1"/>
                          </a:solidFill>
                          <a:latin typeface="+mn-lt"/>
                          <a:ea typeface="+mn-ea"/>
                          <a:cs typeface="+mn-cs"/>
                        </a:rPr>
                        <a:t> je </a:t>
                      </a:r>
                      <a:r>
                        <a:rPr lang="en-US" sz="1500" b="0" i="0" u="none" strike="noStrike" kern="1200" dirty="0" err="1" smtClean="0">
                          <a:solidFill>
                            <a:schemeClr val="dk1"/>
                          </a:solidFill>
                          <a:latin typeface="+mn-lt"/>
                          <a:ea typeface="+mn-ea"/>
                          <a:cs typeface="+mn-cs"/>
                        </a:rPr>
                        <a:t>dostupan</a:t>
                      </a:r>
                      <a:r>
                        <a:rPr lang="en-US" sz="1500" b="0" i="0" u="none" strike="noStrike" kern="1200" dirty="0" smtClean="0">
                          <a:solidFill>
                            <a:schemeClr val="dk1"/>
                          </a:solidFill>
                          <a:latin typeface="+mn-lt"/>
                          <a:ea typeface="+mn-ea"/>
                          <a:cs typeface="+mn-cs"/>
                        </a:rPr>
                        <a:t>. </a:t>
                      </a:r>
                    </a:p>
                    <a:p>
                      <a:pPr rtl="0"/>
                      <a:r>
                        <a:rPr lang="en-US" sz="1500" b="0" i="0" u="none" strike="noStrike" kern="1200" dirty="0" err="1" smtClean="0">
                          <a:solidFill>
                            <a:schemeClr val="dk1"/>
                          </a:solidFill>
                          <a:latin typeface="+mn-lt"/>
                          <a:ea typeface="+mn-ea"/>
                          <a:cs typeface="+mn-cs"/>
                        </a:rPr>
                        <a:t>Položite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pacijenta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podignite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njegove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njene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noge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kukove</a:t>
                      </a:r>
                      <a:r>
                        <a:rPr lang="en-US" sz="1500" b="0" i="0" u="none" strike="noStrike" kern="1200" dirty="0" smtClean="0">
                          <a:solidFill>
                            <a:schemeClr val="dk1"/>
                          </a:solidFill>
                          <a:latin typeface="+mn-lt"/>
                          <a:ea typeface="+mn-ea"/>
                          <a:cs typeface="+mn-cs"/>
                        </a:rPr>
                        <a:t> da </a:t>
                      </a:r>
                      <a:r>
                        <a:rPr lang="en-US" sz="1500" b="0" i="0" u="none" strike="noStrike" kern="1200" dirty="0" err="1" smtClean="0">
                          <a:solidFill>
                            <a:schemeClr val="dk1"/>
                          </a:solidFill>
                          <a:latin typeface="+mn-lt"/>
                          <a:ea typeface="+mn-ea"/>
                          <a:cs typeface="+mn-cs"/>
                        </a:rPr>
                        <a:t>biste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povećali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venski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povratak</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Započnite</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oralnu</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hidrataciju</a:t>
                      </a:r>
                      <a:r>
                        <a:rPr lang="en-US" sz="1500" b="0" i="0" u="none" strike="noStrike" kern="1200" dirty="0" smtClean="0">
                          <a:solidFill>
                            <a:schemeClr val="dk1"/>
                          </a:solidFill>
                          <a:latin typeface="+mn-lt"/>
                          <a:ea typeface="+mn-ea"/>
                          <a:cs typeface="+mn-cs"/>
                        </a:rPr>
                        <a:t>. </a:t>
                      </a:r>
                    </a:p>
                    <a:p>
                      <a:pPr rtl="0"/>
                      <a:r>
                        <a:rPr lang="en-US" sz="1500" b="0" i="0" u="none" strike="noStrike" kern="1200" dirty="0" err="1" smtClean="0">
                          <a:solidFill>
                            <a:schemeClr val="dk1"/>
                          </a:solidFill>
                          <a:latin typeface="+mn-lt"/>
                          <a:ea typeface="+mn-ea"/>
                          <a:cs typeface="+mn-cs"/>
                        </a:rPr>
                        <a:t>Ako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mučnina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sprečava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oralni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unos</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tečnosti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razmislite</a:t>
                      </a:r>
                      <a:r>
                        <a:rPr lang="en-US" sz="1500" b="0" i="0" u="none" strike="noStrike" kern="1200" dirty="0" smtClean="0">
                          <a:solidFill>
                            <a:schemeClr val="dk1"/>
                          </a:solidFill>
                          <a:latin typeface="+mn-lt"/>
                          <a:ea typeface="+mn-ea"/>
                          <a:cs typeface="+mn-cs"/>
                        </a:rPr>
                        <a:t> o </a:t>
                      </a:r>
                      <a:r>
                        <a:rPr lang="en-US" sz="1500" b="0" i="0" u="none" strike="noStrike" kern="1200" dirty="0" err="1" smtClean="0">
                          <a:solidFill>
                            <a:schemeClr val="dk1"/>
                          </a:solidFill>
                          <a:latin typeface="+mn-lt"/>
                          <a:ea typeface="+mn-ea"/>
                          <a:cs typeface="+mn-cs"/>
                        </a:rPr>
                        <a:t>intravenskoj</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hidrataciji</a:t>
                      </a:r>
                      <a:r>
                        <a:rPr lang="en-US" sz="1500" b="0" i="0" u="none" strike="noStrike" kern="1200" dirty="0" smtClean="0">
                          <a:solidFill>
                            <a:schemeClr val="dk1"/>
                          </a:solidFill>
                          <a:latin typeface="+mn-lt"/>
                          <a:ea typeface="+mn-ea"/>
                          <a:cs typeface="+mn-cs"/>
                        </a:rPr>
                        <a:t>.</a:t>
                      </a:r>
                    </a:p>
                    <a:p>
                      <a:pPr rtl="0"/>
                      <a:r>
                        <a:rPr lang="en-US" sz="1500" b="0" i="0" u="none" strike="noStrike" kern="1200" dirty="0" err="1" smtClean="0">
                          <a:solidFill>
                            <a:schemeClr val="dk1"/>
                          </a:solidFill>
                          <a:latin typeface="+mn-lt"/>
                          <a:ea typeface="+mn-ea"/>
                          <a:cs typeface="+mn-cs"/>
                        </a:rPr>
                        <a:t>Ako</a:t>
                      </a:r>
                      <a:r>
                        <a:rPr lang="en-US" sz="1500" b="0" i="0" u="none" strike="noStrike" kern="1200" dirty="0" smtClean="0">
                          <a:solidFill>
                            <a:schemeClr val="dk1"/>
                          </a:solidFill>
                          <a:latin typeface="+mn-lt"/>
                          <a:ea typeface="+mn-ea"/>
                          <a:cs typeface="+mn-cs"/>
                        </a:rPr>
                        <a:t> je </a:t>
                      </a:r>
                      <a:r>
                        <a:rPr lang="en-US" sz="1500" b="0" i="0" u="none" strike="noStrike" kern="1200" dirty="0" err="1" smtClean="0">
                          <a:solidFill>
                            <a:schemeClr val="dk1"/>
                          </a:solidFill>
                          <a:latin typeface="+mn-lt"/>
                          <a:ea typeface="+mn-ea"/>
                          <a:cs typeface="+mn-cs"/>
                        </a:rPr>
                        <a:t>hipertermija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iznad</a:t>
                      </a:r>
                      <a:r>
                        <a:rPr lang="en-US" sz="1500" b="0" i="0" u="none" strike="noStrike" kern="1200" dirty="0" smtClean="0">
                          <a:solidFill>
                            <a:schemeClr val="dk1"/>
                          </a:solidFill>
                          <a:latin typeface="+mn-lt"/>
                          <a:ea typeface="+mn-ea"/>
                          <a:cs typeface="+mn-cs"/>
                        </a:rPr>
                        <a:t> 39 °</a:t>
                      </a:r>
                      <a:r>
                        <a:rPr lang="sr-Latn-RS" sz="1500" b="0" i="0" u="none" strike="noStrike" kern="1200" dirty="0" smtClean="0">
                          <a:solidFill>
                            <a:schemeClr val="dk1"/>
                          </a:solidFill>
                          <a:latin typeface="+mn-lt"/>
                          <a:ea typeface="+mn-ea"/>
                          <a:cs typeface="+mn-cs"/>
                        </a:rPr>
                        <a:t>C</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oštećeno</a:t>
                      </a:r>
                      <a:endParaRPr lang="en-US" sz="1500" b="0" i="0" u="none" strike="noStrike" kern="1200" dirty="0" smtClean="0">
                        <a:solidFill>
                          <a:schemeClr val="dk1"/>
                        </a:solidFill>
                        <a:latin typeface="+mn-lt"/>
                        <a:ea typeface="+mn-ea"/>
                        <a:cs typeface="+mn-cs"/>
                      </a:endParaRPr>
                    </a:p>
                    <a:p>
                      <a:pPr rtl="0"/>
                      <a:r>
                        <a:rPr lang="en-US" sz="1500" b="0" i="0" u="none" strike="noStrike" kern="1200" dirty="0" err="1" smtClean="0">
                          <a:solidFill>
                            <a:schemeClr val="dk1"/>
                          </a:solidFill>
                          <a:latin typeface="+mn-lt"/>
                          <a:ea typeface="+mn-ea"/>
                          <a:cs typeface="+mn-cs"/>
                        </a:rPr>
                        <a:t>mentalnog</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stanja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ili</a:t>
                      </a:r>
                      <a:r>
                        <a:rPr lang="en-US" sz="1500" b="0" i="0" u="none" strike="noStrike" kern="1200" dirty="0" smtClean="0">
                          <a:solidFill>
                            <a:schemeClr val="dk1"/>
                          </a:solidFill>
                          <a:latin typeface="+mn-lt"/>
                          <a:ea typeface="+mn-ea"/>
                          <a:cs typeface="+mn-cs"/>
                        </a:rPr>
                        <a:t> se </a:t>
                      </a:r>
                      <a:r>
                        <a:rPr lang="en-US" sz="1500" b="0" i="0" u="none" strike="noStrike" kern="1200" dirty="0" err="1" smtClean="0">
                          <a:solidFill>
                            <a:schemeClr val="dk1"/>
                          </a:solidFill>
                          <a:latin typeface="+mn-lt"/>
                          <a:ea typeface="+mn-ea"/>
                          <a:cs typeface="+mn-cs"/>
                        </a:rPr>
                        <a:t>javi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trajna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hipotenzija</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tretirati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kao</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toplotni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udar</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prebaciti</a:t>
                      </a:r>
                      <a:r>
                        <a:rPr lang="en-US" sz="1500" b="0" i="0" u="none" strike="noStrike" kern="1200" dirty="0" smtClean="0">
                          <a:solidFill>
                            <a:schemeClr val="dk1"/>
                          </a:solidFill>
                          <a:latin typeface="+mn-lt"/>
                          <a:ea typeface="+mn-ea"/>
                          <a:cs typeface="+mn-cs"/>
                        </a:rPr>
                        <a:t> </a:t>
                      </a:r>
                      <a:r>
                        <a:rPr lang="en-US" sz="1500" b="0" i="0" u="none" strike="noStrike" kern="1200" dirty="0" err="1" smtClean="0">
                          <a:solidFill>
                            <a:schemeClr val="dk1"/>
                          </a:solidFill>
                          <a:latin typeface="+mn-lt"/>
                          <a:ea typeface="+mn-ea"/>
                          <a:cs typeface="+mn-cs"/>
                        </a:rPr>
                        <a:t>pacijenta</a:t>
                      </a:r>
                      <a:r>
                        <a:rPr lang="en-US" sz="1500" b="0" i="0" u="none" strike="noStrike" kern="1200" dirty="0" smtClean="0">
                          <a:solidFill>
                            <a:schemeClr val="dk1"/>
                          </a:solidFill>
                          <a:latin typeface="+mn-lt"/>
                          <a:ea typeface="+mn-ea"/>
                          <a:cs typeface="+mn-cs"/>
                        </a:rPr>
                        <a:t> u </a:t>
                      </a:r>
                      <a:r>
                        <a:rPr lang="en-US" sz="1500" b="0" i="0" u="none" strike="noStrike" kern="1200" dirty="0" err="1" smtClean="0">
                          <a:solidFill>
                            <a:schemeClr val="dk1"/>
                          </a:solidFill>
                          <a:latin typeface="+mn-lt"/>
                          <a:ea typeface="+mn-ea"/>
                          <a:cs typeface="+mn-cs"/>
                        </a:rPr>
                        <a:t>bolnicu</a:t>
                      </a:r>
                      <a:r>
                        <a:rPr lang="en-US" sz="1500" b="0" i="0" u="none" strike="noStrike" kern="1200" dirty="0" smtClean="0">
                          <a:solidFill>
                            <a:schemeClr val="dk1"/>
                          </a:solidFill>
                          <a:latin typeface="+mn-lt"/>
                          <a:ea typeface="+mn-ea"/>
                          <a:cs typeface="+mn-cs"/>
                        </a:rPr>
                        <a:t>.</a:t>
                      </a:r>
                      <a:endParaRPr lang="en-US" sz="15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1493613352"/>
                  </a:ext>
                </a:extLst>
              </a:tr>
            </a:tbl>
          </a:graphicData>
        </a:graphic>
      </p:graphicFrame>
      <p:sp>
        <p:nvSpPr>
          <p:cNvPr id="5" name="Téglalap 4"/>
          <p:cNvSpPr/>
          <p:nvPr/>
        </p:nvSpPr>
        <p:spPr>
          <a:xfrm>
            <a:off x="192088" y="4290892"/>
            <a:ext cx="2215662" cy="1569660"/>
          </a:xfrm>
          <a:prstGeom prst="rect">
            <a:avLst/>
          </a:prstGeom>
        </p:spPr>
        <p:txBody>
          <a:bodyPr wrap="square" rtlCol="0">
            <a:spAutoFit/>
          </a:bodyPr>
          <a:lstStyle/>
          <a:p>
            <a:r>
              <a:rPr lang="en-US" sz="1200" i="1" dirty="0" err="1"/>
              <a:t>Izvor</a:t>
            </a:r>
            <a:r>
              <a:rPr lang="en-US" sz="1200" i="1" dirty="0"/>
              <a:t> </a:t>
            </a:r>
            <a:r>
              <a:rPr lang="sr" sz="1200" i="1" dirty="0" smtClean="0"/>
              <a:t>: </a:t>
            </a:r>
            <a:r>
              <a:rPr lang="hu-HU" sz="1200" i="1" dirty="0" smtClean="0"/>
              <a:t> </a:t>
            </a:r>
            <a:r>
              <a:rPr lang="en-US" sz="1200" i="1" dirty="0"/>
              <a:t>P</a:t>
            </a:r>
            <a:r>
              <a:rPr lang="hu-HU" sz="1200" i="1" dirty="0"/>
              <a:t>u</a:t>
            </a:r>
            <a:r>
              <a:rPr lang="en-US" sz="1200" i="1" dirty="0" err="1"/>
              <a:t>blic</a:t>
            </a:r>
            <a:r>
              <a:rPr lang="en-US" sz="1200" i="1" dirty="0"/>
              <a:t> Health advice</a:t>
            </a:r>
            <a:r>
              <a:rPr lang="hu-HU" sz="1200" i="1" dirty="0"/>
              <a:t> </a:t>
            </a:r>
            <a:r>
              <a:rPr lang="en-US" sz="1200" i="1" dirty="0"/>
              <a:t>on preventing health effects of heat</a:t>
            </a:r>
            <a:r>
              <a:rPr lang="hu-HU" sz="1200" i="1" dirty="0"/>
              <a:t>. WHO/EURO:2011-2510-42266-5869. https://www.who.int/publications/i/item/public-health-advice-on-preventing-health-effects-of-heat</a:t>
            </a:r>
          </a:p>
        </p:txBody>
      </p:sp>
      <p:sp>
        <p:nvSpPr>
          <p:cNvPr id="6" name="Téglalap 5"/>
          <p:cNvSpPr/>
          <p:nvPr/>
        </p:nvSpPr>
        <p:spPr>
          <a:xfrm>
            <a:off x="192505" y="6153397"/>
            <a:ext cx="11596320" cy="246221"/>
          </a:xfrm>
          <a:prstGeom prst="rect">
            <a:avLst/>
          </a:prstGeom>
        </p:spPr>
        <p:txBody>
          <a:bodyPr wrap="square" rtlCol="0">
            <a:spAutoFit/>
          </a:bodyPr>
          <a:lstStyle/>
          <a:p>
            <a:r>
              <a:rPr lang="en-US" sz="1000" i="1" dirty="0" err="1"/>
              <a:t>Izvor</a:t>
            </a:r>
            <a:r>
              <a:rPr lang="en-US" sz="1000" i="1" dirty="0"/>
              <a:t> </a:t>
            </a:r>
            <a:r>
              <a:rPr lang="sr" sz="1000" i="1" dirty="0" smtClean="0"/>
              <a:t>: </a:t>
            </a:r>
            <a:r>
              <a:rPr lang="en-US" sz="1000" i="1" dirty="0"/>
              <a:t>P</a:t>
            </a:r>
            <a:r>
              <a:rPr lang="hu-HU" sz="1000" i="1" dirty="0"/>
              <a:t>u</a:t>
            </a:r>
            <a:r>
              <a:rPr lang="en-US" sz="1000" i="1" dirty="0" err="1"/>
              <a:t>blic</a:t>
            </a:r>
            <a:r>
              <a:rPr lang="en-US" sz="1000" i="1" dirty="0"/>
              <a:t> Health advice</a:t>
            </a:r>
            <a:r>
              <a:rPr lang="hu-HU" sz="1000" i="1" dirty="0"/>
              <a:t> </a:t>
            </a:r>
            <a:r>
              <a:rPr lang="en-US" sz="1000" i="1" dirty="0"/>
              <a:t>on preventing health effects of heat</a:t>
            </a:r>
            <a:r>
              <a:rPr lang="hu-HU" sz="1000" i="1" dirty="0"/>
              <a:t>. WHO/EURO:2011-2510-42266-5869. https://www.who.int/publications/i/item/public-health-advice-on-preventing-health-effects-of-heat</a:t>
            </a:r>
          </a:p>
        </p:txBody>
      </p:sp>
    </p:spTree>
    <p:extLst>
      <p:ext uri="{BB962C8B-B14F-4D97-AF65-F5344CB8AC3E}">
        <p14:creationId xmlns:p14="http://schemas.microsoft.com/office/powerpoint/2010/main" val="4147442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pPr lvl="0"/>
            <a:r>
              <a:rPr lang="en-US" b="1" dirty="0" err="1">
                <a:solidFill>
                  <a:schemeClr val="dk1"/>
                </a:solidFill>
                <a:ea typeface="Calibri"/>
                <a:cs typeface="Calibri"/>
                <a:sym typeface="Calibri"/>
              </a:rPr>
              <a:t>Ishodi</a:t>
            </a:r>
            <a:r>
              <a:rPr lang="en-US" b="1" dirty="0">
                <a:solidFill>
                  <a:schemeClr val="dk1"/>
                </a:solidFill>
                <a:ea typeface="Calibri"/>
                <a:cs typeface="Calibri"/>
                <a:sym typeface="Calibri"/>
              </a:rPr>
              <a:t> </a:t>
            </a:r>
            <a:r>
              <a:rPr lang="en-US" b="1" smtClean="0">
                <a:solidFill>
                  <a:schemeClr val="dk1"/>
                </a:solidFill>
                <a:ea typeface="Calibri"/>
                <a:cs typeface="Calibri"/>
                <a:sym typeface="Calibri"/>
              </a:rPr>
              <a:t>učenja</a:t>
            </a:r>
            <a:endParaRPr lang="hu-HU" b="1" dirty="0">
              <a:solidFill>
                <a:schemeClr val="tx1"/>
              </a:solidFill>
            </a:endParaRPr>
          </a:p>
        </p:txBody>
      </p:sp>
      <p:sp>
        <p:nvSpPr>
          <p:cNvPr id="3" name="Tartalom helye 2"/>
          <p:cNvSpPr>
            <a:spLocks noGrp="1"/>
          </p:cNvSpPr>
          <p:nvPr>
            <p:ph idx="1"/>
          </p:nvPr>
        </p:nvSpPr>
        <p:spPr>
          <a:xfrm>
            <a:off x="123495" y="1349626"/>
            <a:ext cx="11896825" cy="5370897"/>
          </a:xfrm>
        </p:spPr>
        <p:txBody>
          <a:bodyPr rtlCol="0">
            <a:normAutofit/>
          </a:bodyPr>
          <a:lstStyle/>
          <a:p>
            <a:pPr marL="0" indent="0">
              <a:buNone/>
            </a:pPr>
            <a:r>
              <a:rPr lang="en-US" dirty="0"/>
              <a:t>Po </a:t>
            </a:r>
            <a:r>
              <a:rPr lang="en-US" dirty="0" err="1"/>
              <a:t>završetku</a:t>
            </a:r>
            <a:r>
              <a:rPr lang="en-US" dirty="0"/>
              <a:t>, </a:t>
            </a:r>
            <a:r>
              <a:rPr lang="en-US" dirty="0" err="1"/>
              <a:t>studenti</a:t>
            </a:r>
            <a:r>
              <a:rPr lang="en-US" dirty="0"/>
              <a:t> </a:t>
            </a:r>
            <a:r>
              <a:rPr lang="en-US" dirty="0" err="1"/>
              <a:t>će</a:t>
            </a:r>
            <a:r>
              <a:rPr lang="en-US" dirty="0"/>
              <a:t> </a:t>
            </a:r>
            <a:r>
              <a:rPr lang="en-US" dirty="0" err="1"/>
              <a:t>moći</a:t>
            </a:r>
            <a:r>
              <a:rPr lang="en-US" dirty="0"/>
              <a:t> da:</a:t>
            </a:r>
          </a:p>
          <a:p>
            <a:pPr lvl="1"/>
            <a:r>
              <a:rPr lang="en-US" sz="2200" dirty="0" err="1"/>
              <a:t>razumeju</a:t>
            </a:r>
            <a:r>
              <a:rPr lang="en-US" sz="2200" dirty="0"/>
              <a:t> </a:t>
            </a:r>
            <a:r>
              <a:rPr lang="en-US" sz="2200" dirty="0" err="1"/>
              <a:t>termoregulatorne</a:t>
            </a:r>
            <a:r>
              <a:rPr lang="en-US" sz="2200" dirty="0"/>
              <a:t> </a:t>
            </a:r>
            <a:r>
              <a:rPr lang="en-US" sz="2200" dirty="0" err="1"/>
              <a:t>i</a:t>
            </a:r>
            <a:r>
              <a:rPr lang="en-US" sz="2200" dirty="0"/>
              <a:t> </a:t>
            </a:r>
            <a:r>
              <a:rPr lang="en-US" sz="2200" dirty="0" err="1"/>
              <a:t>hemodinamske</a:t>
            </a:r>
            <a:r>
              <a:rPr lang="en-US" sz="2200" dirty="0"/>
              <a:t> </a:t>
            </a:r>
            <a:r>
              <a:rPr lang="en-US" sz="2200" dirty="0" err="1"/>
              <a:t>reakcije</a:t>
            </a:r>
            <a:r>
              <a:rPr lang="en-US" sz="2200" dirty="0"/>
              <a:t> </a:t>
            </a:r>
            <a:r>
              <a:rPr lang="en-US" sz="2200" dirty="0" err="1"/>
              <a:t>na</a:t>
            </a:r>
            <a:r>
              <a:rPr lang="en-US" sz="2200" dirty="0"/>
              <a:t> </a:t>
            </a:r>
            <a:r>
              <a:rPr lang="en-US" sz="2200" dirty="0" err="1"/>
              <a:t>prekomerno</a:t>
            </a:r>
            <a:r>
              <a:rPr lang="en-US" sz="2200" dirty="0"/>
              <a:t> </a:t>
            </a:r>
            <a:r>
              <a:rPr lang="en-US" sz="2200" dirty="0" err="1"/>
              <a:t>izlaganje</a:t>
            </a:r>
            <a:r>
              <a:rPr lang="en-US" sz="2200" dirty="0"/>
              <a:t> </a:t>
            </a:r>
            <a:r>
              <a:rPr lang="en-US" sz="2200" dirty="0" err="1"/>
              <a:t>toploti</a:t>
            </a:r>
            <a:r>
              <a:rPr lang="en-US" sz="2200" dirty="0" smtClean="0"/>
              <a:t>;</a:t>
            </a:r>
            <a:endParaRPr lang="hu-HU" sz="2200" dirty="0" smtClean="0"/>
          </a:p>
          <a:p>
            <a:pPr lvl="1"/>
            <a:r>
              <a:rPr lang="en-US" sz="2200" dirty="0" err="1" smtClean="0"/>
              <a:t>razumeju</a:t>
            </a:r>
            <a:r>
              <a:rPr lang="en-US" sz="2200" dirty="0" smtClean="0"/>
              <a:t> </a:t>
            </a:r>
            <a:r>
              <a:rPr lang="en-US" sz="2200" dirty="0" err="1"/>
              <a:t>mehanizme</a:t>
            </a:r>
            <a:r>
              <a:rPr lang="en-US" sz="2200" dirty="0"/>
              <a:t>, </a:t>
            </a:r>
            <a:r>
              <a:rPr lang="en-US" sz="2200" dirty="0" err="1"/>
              <a:t>kliničke</a:t>
            </a:r>
            <a:r>
              <a:rPr lang="en-US" sz="2200" dirty="0"/>
              <a:t> </a:t>
            </a:r>
            <a:r>
              <a:rPr lang="en-US" sz="2200" dirty="0" err="1"/>
              <a:t>manifestacije</a:t>
            </a:r>
            <a:r>
              <a:rPr lang="en-US" sz="2200" dirty="0"/>
              <a:t>, </a:t>
            </a:r>
            <a:r>
              <a:rPr lang="en-US" sz="2200" dirty="0" err="1"/>
              <a:t>dijagnozu</a:t>
            </a:r>
            <a:r>
              <a:rPr lang="en-US" sz="2200" dirty="0"/>
              <a:t> </a:t>
            </a:r>
            <a:r>
              <a:rPr lang="en-US" sz="2200" dirty="0" err="1"/>
              <a:t>i</a:t>
            </a:r>
            <a:r>
              <a:rPr lang="en-US" sz="2200" dirty="0"/>
              <a:t> </a:t>
            </a:r>
            <a:r>
              <a:rPr lang="en-US" sz="2200" dirty="0" err="1"/>
              <a:t>lečenje</a:t>
            </a:r>
            <a:r>
              <a:rPr lang="en-US" sz="2200" dirty="0"/>
              <a:t> </a:t>
            </a:r>
            <a:r>
              <a:rPr lang="en-US" sz="2200" dirty="0" err="1"/>
              <a:t>bolesti</a:t>
            </a:r>
            <a:r>
              <a:rPr lang="en-US" sz="2200" dirty="0"/>
              <a:t>   </a:t>
            </a:r>
            <a:r>
              <a:rPr lang="en-US" sz="2200" dirty="0" err="1"/>
              <a:t>izazvanih</a:t>
            </a:r>
            <a:r>
              <a:rPr lang="en-US" sz="2200" dirty="0"/>
              <a:t> </a:t>
            </a:r>
            <a:r>
              <a:rPr lang="en-US" sz="2200" dirty="0" err="1"/>
              <a:t>toplotom</a:t>
            </a:r>
            <a:r>
              <a:rPr lang="en-US" sz="2200" dirty="0" smtClean="0"/>
              <a:t>;</a:t>
            </a:r>
            <a:endParaRPr lang="hu-HU" sz="2200" dirty="0" smtClean="0"/>
          </a:p>
          <a:p>
            <a:pPr lvl="1"/>
            <a:r>
              <a:rPr lang="en-US" sz="2200" dirty="0" err="1" smtClean="0"/>
              <a:t>prepoznaju</a:t>
            </a:r>
            <a:r>
              <a:rPr lang="en-US" sz="2200" dirty="0" smtClean="0"/>
              <a:t> </a:t>
            </a:r>
            <a:r>
              <a:rPr lang="en-US" sz="2200" dirty="0" err="1"/>
              <a:t>rane</a:t>
            </a:r>
            <a:r>
              <a:rPr lang="en-US" sz="2200" dirty="0"/>
              <a:t> </a:t>
            </a:r>
            <a:r>
              <a:rPr lang="en-US" sz="2200" dirty="0" err="1"/>
              <a:t>znake</a:t>
            </a:r>
            <a:r>
              <a:rPr lang="en-US" sz="2200" dirty="0"/>
              <a:t> </a:t>
            </a:r>
            <a:r>
              <a:rPr lang="en-US" sz="2200" dirty="0" err="1"/>
              <a:t>toplotnog</a:t>
            </a:r>
            <a:r>
              <a:rPr lang="en-US" sz="2200" dirty="0"/>
              <a:t> </a:t>
            </a:r>
            <a:r>
              <a:rPr lang="en-US" sz="2200" dirty="0" err="1"/>
              <a:t>udara</a:t>
            </a:r>
            <a:r>
              <a:rPr lang="en-US" sz="2200" dirty="0"/>
              <a:t>, </a:t>
            </a:r>
            <a:r>
              <a:rPr lang="en-US" sz="2200" dirty="0" err="1"/>
              <a:t>koji</a:t>
            </a:r>
            <a:r>
              <a:rPr lang="en-US" sz="2200" dirty="0"/>
              <a:t> </a:t>
            </a:r>
            <a:r>
              <a:rPr lang="en-US" sz="2200" dirty="0" err="1"/>
              <a:t>zahtevaju</a:t>
            </a:r>
            <a:r>
              <a:rPr lang="en-US" sz="2200" dirty="0"/>
              <a:t> </a:t>
            </a:r>
            <a:r>
              <a:rPr lang="en-US" sz="2200" dirty="0" err="1"/>
              <a:t>hitnu</a:t>
            </a:r>
            <a:r>
              <a:rPr lang="en-US" sz="2200" dirty="0"/>
              <a:t> </a:t>
            </a:r>
            <a:r>
              <a:rPr lang="en-US" sz="2200" dirty="0" err="1"/>
              <a:t>medicinsku</a:t>
            </a:r>
            <a:r>
              <a:rPr lang="en-US" sz="2200" dirty="0"/>
              <a:t> </a:t>
            </a:r>
            <a:r>
              <a:rPr lang="en-US" sz="2200" dirty="0" err="1"/>
              <a:t>pomoć</a:t>
            </a:r>
            <a:r>
              <a:rPr lang="en-US" sz="2200" dirty="0" smtClean="0"/>
              <a:t>;</a:t>
            </a:r>
            <a:endParaRPr lang="hu-HU" sz="2200" dirty="0" smtClean="0"/>
          </a:p>
          <a:p>
            <a:pPr lvl="1"/>
            <a:r>
              <a:rPr lang="en-US" sz="2200" dirty="0" err="1" smtClean="0"/>
              <a:t>sprovedu</a:t>
            </a:r>
            <a:r>
              <a:rPr lang="en-US" sz="2200" dirty="0" smtClean="0"/>
              <a:t> </a:t>
            </a:r>
            <a:r>
              <a:rPr lang="en-US" sz="2200" dirty="0" err="1"/>
              <a:t>odgovarajuće</a:t>
            </a:r>
            <a:r>
              <a:rPr lang="en-US" sz="2200" dirty="0"/>
              <a:t> mere </a:t>
            </a:r>
            <a:r>
              <a:rPr lang="en-US" sz="2200" dirty="0" err="1"/>
              <a:t>hlađenja</a:t>
            </a:r>
            <a:r>
              <a:rPr lang="en-US" sz="2200" dirty="0"/>
              <a:t> </a:t>
            </a:r>
            <a:r>
              <a:rPr lang="en-US" sz="2200" dirty="0" err="1"/>
              <a:t>i</a:t>
            </a:r>
            <a:r>
              <a:rPr lang="en-US" sz="2200" dirty="0"/>
              <a:t> </a:t>
            </a:r>
            <a:r>
              <a:rPr lang="en-US" sz="2200" dirty="0" err="1"/>
              <a:t>reanimacije</a:t>
            </a:r>
            <a:r>
              <a:rPr lang="en-US" sz="2200" dirty="0"/>
              <a:t> </a:t>
            </a:r>
          </a:p>
          <a:p>
            <a:pPr rtl="0"/>
            <a:endParaRPr lang="hu-HU" dirty="0"/>
          </a:p>
        </p:txBody>
      </p:sp>
    </p:spTree>
    <p:extLst>
      <p:ext uri="{BB962C8B-B14F-4D97-AF65-F5344CB8AC3E}">
        <p14:creationId xmlns:p14="http://schemas.microsoft.com/office/powerpoint/2010/main" val="35343286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76463" y="136967"/>
            <a:ext cx="11896826" cy="549635"/>
          </a:xfrm>
        </p:spPr>
        <p:txBody>
          <a:bodyPr rtlCol="0">
            <a:noAutofit/>
          </a:bodyPr>
          <a:lstStyle/>
          <a:p>
            <a:r>
              <a:rPr lang="en-US" b="1" dirty="0" err="1"/>
              <a:t>Lečenje</a:t>
            </a:r>
            <a:r>
              <a:rPr lang="en-US" b="1" dirty="0"/>
              <a:t> </a:t>
            </a:r>
            <a:r>
              <a:rPr lang="en-US" b="1" dirty="0" err="1"/>
              <a:t>toplotnog</a:t>
            </a:r>
            <a:r>
              <a:rPr lang="en-US" b="1" dirty="0"/>
              <a:t> </a:t>
            </a:r>
            <a:r>
              <a:rPr lang="en-US" b="1" dirty="0" err="1"/>
              <a:t>udara</a:t>
            </a:r>
            <a:r>
              <a:rPr lang="en-US" b="1" dirty="0"/>
              <a:t> </a:t>
            </a:r>
            <a:r>
              <a:rPr lang="en-US" b="1" dirty="0" err="1"/>
              <a:t>opasnog</a:t>
            </a:r>
            <a:r>
              <a:rPr lang="en-US" b="1" dirty="0"/>
              <a:t> </a:t>
            </a:r>
            <a:r>
              <a:rPr lang="en-US" b="1" dirty="0" err="1"/>
              <a:t>po</a:t>
            </a:r>
            <a:r>
              <a:rPr lang="en-US" b="1" dirty="0"/>
              <a:t> </a:t>
            </a:r>
            <a:r>
              <a:rPr lang="en-US" b="1" dirty="0" err="1"/>
              <a:t>život</a:t>
            </a:r>
            <a:endParaRPr lang="hu-HU" b="1"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379597889"/>
              </p:ext>
            </p:extLst>
          </p:nvPr>
        </p:nvGraphicFramePr>
        <p:xfrm>
          <a:off x="192088" y="935038"/>
          <a:ext cx="11896725" cy="4947920"/>
        </p:xfrm>
        <a:graphic>
          <a:graphicData uri="http://schemas.openxmlformats.org/drawingml/2006/table">
            <a:tbl>
              <a:tblPr firstRow="1" bandRow="1">
                <a:tableStyleId>{5C22544A-7EE6-4342-B048-85BDC9FD1C3A}</a:tableStyleId>
              </a:tblPr>
              <a:tblGrid>
                <a:gridCol w="3965575">
                  <a:extLst>
                    <a:ext uri="{9D8B030D-6E8A-4147-A177-3AD203B41FA5}">
                      <a16:colId xmlns:a16="http://schemas.microsoft.com/office/drawing/2014/main" val="1075739699"/>
                    </a:ext>
                  </a:extLst>
                </a:gridCol>
                <a:gridCol w="3965575">
                  <a:extLst>
                    <a:ext uri="{9D8B030D-6E8A-4147-A177-3AD203B41FA5}">
                      <a16:colId xmlns:a16="http://schemas.microsoft.com/office/drawing/2014/main" val="1126757211"/>
                    </a:ext>
                  </a:extLst>
                </a:gridCol>
                <a:gridCol w="3965575">
                  <a:extLst>
                    <a:ext uri="{9D8B030D-6E8A-4147-A177-3AD203B41FA5}">
                      <a16:colId xmlns:a16="http://schemas.microsoft.com/office/drawing/2014/main" val="1328898340"/>
                    </a:ext>
                  </a:extLst>
                </a:gridCol>
              </a:tblGrid>
              <a:tr h="370840">
                <a:tc>
                  <a:txBody>
                    <a:bodyPr/>
                    <a:lstStyle/>
                    <a:p>
                      <a:pPr rtl="0"/>
                      <a:r>
                        <a:rPr lang="en-US" dirty="0" err="1" smtClean="0"/>
                        <a:t>Stanje</a:t>
                      </a:r>
                      <a:endParaRPr lang="en-US" dirty="0"/>
                    </a:p>
                  </a:txBody>
                  <a:tcPr/>
                </a:tc>
                <a:tc>
                  <a:txBody>
                    <a:bodyPr/>
                    <a:lstStyle/>
                    <a:p>
                      <a:pPr rtl="0"/>
                      <a:r>
                        <a:rPr lang="en-US" dirty="0" err="1" smtClean="0"/>
                        <a:t>Intervencija</a:t>
                      </a:r>
                      <a:r>
                        <a:rPr lang="en-US" dirty="0" smtClean="0"/>
                        <a:t> </a:t>
                      </a:r>
                      <a:endParaRPr lang="en-US" dirty="0"/>
                    </a:p>
                  </a:txBody>
                  <a:tcPr/>
                </a:tc>
                <a:tc>
                  <a:txBody>
                    <a:bodyPr/>
                    <a:lstStyle/>
                    <a:p>
                      <a:pPr rtl="0"/>
                      <a:r>
                        <a:rPr lang="en-US" dirty="0" err="1" smtClean="0"/>
                        <a:t>Cilj</a:t>
                      </a:r>
                      <a:endParaRPr lang="hu-HU" dirty="0"/>
                    </a:p>
                  </a:txBody>
                  <a:tcPr/>
                </a:tc>
                <a:extLst>
                  <a:ext uri="{0D108BD9-81ED-4DB2-BD59-A6C34878D82A}">
                    <a16:rowId xmlns:a16="http://schemas.microsoft.com/office/drawing/2014/main" val="3242493485"/>
                  </a:ext>
                </a:extLst>
              </a:tr>
              <a:tr h="370840">
                <a:tc>
                  <a:txBody>
                    <a:bodyPr/>
                    <a:lstStyle/>
                    <a:p>
                      <a:pPr rtl="0"/>
                      <a:r>
                        <a:rPr lang="en-US" sz="1800" b="0" i="0" u="none" strike="noStrike" kern="1200" dirty="0" err="1" smtClean="0">
                          <a:solidFill>
                            <a:schemeClr val="dk1"/>
                          </a:solidFill>
                          <a:latin typeface="+mn-lt"/>
                          <a:ea typeface="+mn-ea"/>
                          <a:cs typeface="+mn-cs"/>
                        </a:rPr>
                        <a:t>Izlaganje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toplotnom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stresu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toplotni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talas</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letnja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sezona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a:t>
                      </a:r>
                      <a:r>
                        <a:rPr lang="en-US" sz="1800" b="0" i="0" u="none" strike="noStrike" kern="1200" dirty="0" err="1" smtClean="0">
                          <a:solidFill>
                            <a:schemeClr val="dk1"/>
                          </a:solidFill>
                          <a:latin typeface="+mn-lt"/>
                          <a:ea typeface="+mn-ea"/>
                          <a:cs typeface="+mn-cs"/>
                        </a:rPr>
                        <a:t>ili</a:t>
                      </a:r>
                      <a:endParaRPr lang="en-US" sz="1800" b="0" i="0" u="none" strike="noStrike" kern="1200" dirty="0" smtClean="0">
                        <a:solidFill>
                          <a:schemeClr val="dk1"/>
                        </a:solidFill>
                        <a:latin typeface="+mn-lt"/>
                        <a:ea typeface="+mn-ea"/>
                        <a:cs typeface="+mn-cs"/>
                      </a:endParaRPr>
                    </a:p>
                    <a:p>
                      <a:pPr rtl="0"/>
                      <a:r>
                        <a:rPr lang="en-US" sz="1800" b="0" i="0" u="none" strike="noStrike" kern="1200" dirty="0" err="1" smtClean="0">
                          <a:solidFill>
                            <a:schemeClr val="dk1"/>
                          </a:solidFill>
                          <a:latin typeface="+mn-lt"/>
                          <a:ea typeface="+mn-ea"/>
                          <a:cs typeface="+mn-cs"/>
                        </a:rPr>
                        <a:t>iscrpna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vežba</a:t>
                      </a:r>
                      <a:r>
                        <a:rPr lang="en-US" sz="1800" b="0" i="0" u="none" strike="noStrike" kern="1200" dirty="0" smtClean="0">
                          <a:solidFill>
                            <a:schemeClr val="dk1"/>
                          </a:solidFill>
                          <a:latin typeface="+mn-lt"/>
                          <a:ea typeface="+mn-ea"/>
                          <a:cs typeface="+mn-cs"/>
                        </a:rPr>
                        <a:t>)</a:t>
                      </a:r>
                    </a:p>
                    <a:p>
                      <a:pPr rtl="0"/>
                      <a:endParaRPr lang="en-US" sz="1800" b="0" i="0" u="none" strike="noStrike" kern="1200" dirty="0" smtClean="0">
                        <a:solidFill>
                          <a:schemeClr val="dk1"/>
                        </a:solidFill>
                        <a:latin typeface="+mn-lt"/>
                        <a:ea typeface="+mn-ea"/>
                        <a:cs typeface="+mn-cs"/>
                      </a:endParaRPr>
                    </a:p>
                    <a:p>
                      <a:pPr rtl="0"/>
                      <a:r>
                        <a:rPr lang="en-US" sz="1800" b="0" i="0" u="none" strike="noStrike" kern="1200" dirty="0" err="1" smtClean="0">
                          <a:solidFill>
                            <a:schemeClr val="dk1"/>
                          </a:solidFill>
                          <a:latin typeface="+mn-lt"/>
                          <a:ea typeface="+mn-ea"/>
                          <a:cs typeface="+mn-cs"/>
                        </a:rPr>
                        <a:t>Promene</a:t>
                      </a:r>
                      <a:r>
                        <a:rPr lang="en-US" sz="1800" b="0" i="0" u="none" strike="noStrike" kern="1200" dirty="0" smtClean="0">
                          <a:solidFill>
                            <a:schemeClr val="dk1"/>
                          </a:solidFill>
                          <a:latin typeface="+mn-lt"/>
                          <a:ea typeface="+mn-ea"/>
                          <a:cs typeface="+mn-cs"/>
                        </a:rPr>
                        <a:t> u </a:t>
                      </a:r>
                      <a:r>
                        <a:rPr lang="en-US" sz="1800" b="0" i="0" u="none" strike="noStrike" kern="1200" dirty="0" err="1" smtClean="0">
                          <a:solidFill>
                            <a:schemeClr val="dk1"/>
                          </a:solidFill>
                          <a:latin typeface="+mn-lt"/>
                          <a:ea typeface="+mn-ea"/>
                          <a:cs typeface="+mn-cs"/>
                        </a:rPr>
                        <a:t>mentalnom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statusu</a:t>
                      </a:r>
                      <a:endParaRPr lang="en-US" sz="1800" b="0" i="0" u="none" strike="noStrike" kern="1200" dirty="0" smtClean="0">
                        <a:solidFill>
                          <a:schemeClr val="dk1"/>
                        </a:solidFill>
                        <a:latin typeface="+mn-lt"/>
                        <a:ea typeface="+mn-ea"/>
                        <a:cs typeface="+mn-cs"/>
                      </a:endParaRPr>
                    </a:p>
                    <a:p>
                      <a:pPr rtl="0"/>
                      <a:r>
                        <a:rPr lang="en-US" sz="1800" b="0" i="0" u="none" strike="noStrike" kern="1200" dirty="0" smtClean="0">
                          <a:solidFill>
                            <a:schemeClr val="dk1"/>
                          </a:solidFill>
                          <a:latin typeface="+mn-lt"/>
                          <a:ea typeface="+mn-ea"/>
                          <a:cs typeface="+mn-cs"/>
                        </a:rPr>
                        <a:t>(</a:t>
                      </a:r>
                      <a:r>
                        <a:rPr lang="en-US" sz="1800" b="0" i="0" u="none" strike="noStrike" kern="1200" dirty="0" err="1" smtClean="0">
                          <a:solidFill>
                            <a:schemeClr val="dk1"/>
                          </a:solidFill>
                          <a:latin typeface="+mn-lt"/>
                          <a:ea typeface="+mn-ea"/>
                          <a:cs typeface="+mn-cs"/>
                        </a:rPr>
                        <a:t>anksioznost</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delirijum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napadi</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koma</a:t>
                      </a:r>
                      <a:r>
                        <a:rPr lang="en-US" sz="1800" b="0" i="0" u="none" strike="noStrike" kern="1200" dirty="0" smtClean="0">
                          <a:solidFill>
                            <a:schemeClr val="dk1"/>
                          </a:solidFill>
                          <a:latin typeface="+mn-lt"/>
                          <a:ea typeface="+mn-ea"/>
                          <a:cs typeface="+mn-cs"/>
                        </a:rPr>
                        <a:t>)</a:t>
                      </a:r>
                      <a:endParaRPr lang="en-US" sz="1800" b="0" i="0" u="none" strike="noStrike" kern="1200" dirty="0">
                        <a:solidFill>
                          <a:schemeClr val="dk1"/>
                        </a:solidFill>
                        <a:latin typeface="+mn-lt"/>
                        <a:ea typeface="+mn-ea"/>
                        <a:cs typeface="+mn-cs"/>
                      </a:endParaRPr>
                    </a:p>
                  </a:txBody>
                  <a:tcPr/>
                </a:tc>
                <a:tc>
                  <a:txBody>
                    <a:bodyPr/>
                    <a:lstStyle/>
                    <a:p>
                      <a:pPr rtl="0"/>
                      <a:r>
                        <a:rPr lang="en-US" sz="1800" b="0" i="0" u="none" strike="noStrike" kern="1200" dirty="0" err="1" smtClean="0">
                          <a:solidFill>
                            <a:schemeClr val="dk1"/>
                          </a:solidFill>
                          <a:latin typeface="+mn-lt"/>
                          <a:ea typeface="+mn-ea"/>
                          <a:cs typeface="+mn-cs"/>
                        </a:rPr>
                        <a:t>Izmerite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unutrašnju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temperaturu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rektalna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sonda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Ako</a:t>
                      </a:r>
                      <a:r>
                        <a:rPr lang="en-US" sz="1800" b="0" i="0" u="none" strike="noStrike" kern="1200" dirty="0" smtClean="0">
                          <a:solidFill>
                            <a:schemeClr val="dk1"/>
                          </a:solidFill>
                          <a:latin typeface="+mn-lt"/>
                          <a:ea typeface="+mn-ea"/>
                          <a:cs typeface="+mn-cs"/>
                        </a:rPr>
                        <a:t> je &gt; 40 °</a:t>
                      </a:r>
                      <a:r>
                        <a:rPr lang="sr-Latn-RS" sz="1800" b="0" i="0" u="none" strike="noStrike" kern="1200" dirty="0" smtClean="0">
                          <a:solidFill>
                            <a:schemeClr val="dk1"/>
                          </a:solidFill>
                          <a:latin typeface="+mn-lt"/>
                          <a:ea typeface="+mn-ea"/>
                          <a:cs typeface="+mn-cs"/>
                        </a:rPr>
                        <a:t>C</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premestite</a:t>
                      </a:r>
                      <a:r>
                        <a:rPr lang="en-US" sz="1800" b="0" i="0" u="none" strike="noStrike" kern="1200" dirty="0" smtClean="0">
                          <a:solidFill>
                            <a:schemeClr val="dk1"/>
                          </a:solidFill>
                          <a:latin typeface="+mn-lt"/>
                          <a:ea typeface="+mn-ea"/>
                          <a:cs typeface="+mn-cs"/>
                        </a:rPr>
                        <a:t> se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hladnije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mesto</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skinite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odeću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pokrenite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spoljašnje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hlađenje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hladni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oblozi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vratu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pazuhu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preponama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neprekidno</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provetravanje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ili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držite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otvorene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prozore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ambulante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dok</a:t>
                      </a:r>
                      <a:r>
                        <a:rPr lang="en-US" sz="1800" b="0" i="0" u="none" strike="noStrike" kern="1200" dirty="0" smtClean="0">
                          <a:solidFill>
                            <a:schemeClr val="dk1"/>
                          </a:solidFill>
                          <a:latin typeface="+mn-lt"/>
                          <a:ea typeface="+mn-ea"/>
                          <a:cs typeface="+mn-cs"/>
                        </a:rPr>
                        <a:t> se </a:t>
                      </a:r>
                      <a:r>
                        <a:rPr lang="en-US" sz="1800" b="0" i="0" u="none" strike="noStrike" kern="1200" dirty="0" err="1" smtClean="0">
                          <a:solidFill>
                            <a:schemeClr val="dk1"/>
                          </a:solidFill>
                          <a:latin typeface="+mn-lt"/>
                          <a:ea typeface="+mn-ea"/>
                          <a:cs typeface="+mn-cs"/>
                        </a:rPr>
                        <a:t>koža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prska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vodom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25–30 °</a:t>
                      </a:r>
                      <a:r>
                        <a:rPr lang="sr-Latn-RS" sz="1800" b="0" i="0" u="none" strike="noStrike" kern="1200" dirty="0" smtClean="0">
                          <a:solidFill>
                            <a:schemeClr val="dk1"/>
                          </a:solidFill>
                          <a:latin typeface="+mn-lt"/>
                          <a:ea typeface="+mn-ea"/>
                          <a:cs typeface="+mn-cs"/>
                        </a:rPr>
                        <a:t>C</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Postavite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pacijenta</a:t>
                      </a:r>
                      <a:r>
                        <a:rPr lang="en-US" sz="1800" b="0" i="0" u="none" strike="noStrike" kern="1200" dirty="0" smtClean="0">
                          <a:solidFill>
                            <a:schemeClr val="dk1"/>
                          </a:solidFill>
                          <a:latin typeface="+mn-lt"/>
                          <a:ea typeface="+mn-ea"/>
                          <a:cs typeface="+mn-cs"/>
                        </a:rPr>
                        <a:t> bez </a:t>
                      </a:r>
                      <a:r>
                        <a:rPr lang="en-US" sz="1800" b="0" i="0" u="none" strike="noStrike" kern="1200" dirty="0" err="1" smtClean="0">
                          <a:solidFill>
                            <a:schemeClr val="dk1"/>
                          </a:solidFill>
                          <a:latin typeface="+mn-lt"/>
                          <a:ea typeface="+mn-ea"/>
                          <a:cs typeface="+mn-cs"/>
                        </a:rPr>
                        <a:t>svesti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bok</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oslobodite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disajne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puteve</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Dajte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kiseonik</a:t>
                      </a:r>
                      <a:r>
                        <a:rPr lang="en-US" sz="1800" b="0" i="0" u="none" strike="noStrike" kern="1200" dirty="0" smtClean="0">
                          <a:solidFill>
                            <a:schemeClr val="dk1"/>
                          </a:solidFill>
                          <a:latin typeface="+mn-lt"/>
                          <a:ea typeface="+mn-ea"/>
                          <a:cs typeface="+mn-cs"/>
                        </a:rPr>
                        <a:t> 4 l/min.</a:t>
                      </a:r>
                    </a:p>
                    <a:p>
                      <a:pPr rtl="0"/>
                      <a:r>
                        <a:rPr lang="en-US" sz="1800" b="0" i="0" u="none" strike="noStrike" kern="1200" dirty="0" err="1" smtClean="0">
                          <a:solidFill>
                            <a:schemeClr val="dk1"/>
                          </a:solidFill>
                          <a:latin typeface="+mn-lt"/>
                          <a:ea typeface="+mn-ea"/>
                          <a:cs typeface="+mn-cs"/>
                        </a:rPr>
                        <a:t>Dajte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izotonični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kristaloid</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normalni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fiziološki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rastvor</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Brzo</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prebacite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odeljenje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hitne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pomoći</a:t>
                      </a:r>
                      <a:r>
                        <a:rPr lang="en-US" sz="1800" b="0" i="0" u="none" strike="noStrike" kern="1200" dirty="0" smtClean="0">
                          <a:solidFill>
                            <a:schemeClr val="dk1"/>
                          </a:solidFill>
                          <a:latin typeface="+mn-lt"/>
                          <a:ea typeface="+mn-ea"/>
                          <a:cs typeface="+mn-cs"/>
                        </a:rPr>
                        <a:t>.</a:t>
                      </a:r>
                    </a:p>
                  </a:txBody>
                  <a:tcPr/>
                </a:tc>
                <a:tc>
                  <a:txBody>
                    <a:bodyPr/>
                    <a:lstStyle/>
                    <a:p>
                      <a:pPr rtl="0"/>
                      <a:r>
                        <a:rPr lang="en-US" sz="1800" b="0" i="0" u="none" strike="noStrike" kern="1200" dirty="0" err="1" smtClean="0">
                          <a:solidFill>
                            <a:schemeClr val="dk1"/>
                          </a:solidFill>
                          <a:latin typeface="+mn-lt"/>
                          <a:ea typeface="+mn-ea"/>
                          <a:cs typeface="+mn-cs"/>
                        </a:rPr>
                        <a:t>Dijagnoza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toplotnog</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udara</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Smanjiti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temperaturu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jezgra</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&lt; 39,4 °</a:t>
                      </a:r>
                      <a:r>
                        <a:rPr lang="sr-Latn-RS" sz="1800" b="0" i="0" u="none" strike="noStrike" kern="1200" dirty="0" smtClean="0">
                          <a:solidFill>
                            <a:schemeClr val="dk1"/>
                          </a:solidFill>
                          <a:latin typeface="+mn-lt"/>
                          <a:ea typeface="+mn-ea"/>
                          <a:cs typeface="+mn-cs"/>
                        </a:rPr>
                        <a:t>C</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Održavati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hlađenje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pomoću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strujećeg</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vazduha</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Podsticati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hlađenje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isparavanjem</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Smanjiti</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rizik</a:t>
                      </a:r>
                      <a:r>
                        <a:rPr lang="en-US" sz="1800" b="0" i="0" u="none" strike="noStrike" kern="1200" dirty="0" smtClean="0">
                          <a:solidFill>
                            <a:schemeClr val="dk1"/>
                          </a:solidFill>
                          <a:latin typeface="+mn-lt"/>
                          <a:ea typeface="+mn-ea"/>
                          <a:cs typeface="+mn-cs"/>
                        </a:rPr>
                        <a:t> od </a:t>
                      </a:r>
                      <a:r>
                        <a:rPr lang="en-US" sz="1800" b="0" i="0" u="none" strike="noStrike" kern="1200" dirty="0" err="1" smtClean="0">
                          <a:solidFill>
                            <a:schemeClr val="dk1"/>
                          </a:solidFill>
                          <a:latin typeface="+mn-lt"/>
                          <a:ea typeface="+mn-ea"/>
                          <a:cs typeface="+mn-cs"/>
                        </a:rPr>
                        <a:t>aspiracije</a:t>
                      </a:r>
                      <a:r>
                        <a:rPr lang="en-US" sz="1800" b="0" i="0" u="none" strike="noStrike" kern="1200" dirty="0" smtClean="0">
                          <a:solidFill>
                            <a:schemeClr val="dk1"/>
                          </a:solidFill>
                          <a:latin typeface="+mn-lt"/>
                          <a:ea typeface="+mn-ea"/>
                          <a:cs typeface="+mn-cs"/>
                        </a:rPr>
                        <a:t>.</a:t>
                      </a:r>
                    </a:p>
                    <a:p>
                      <a:pPr rtl="0"/>
                      <a:r>
                        <a:rPr lang="en-US" sz="1800" b="0" i="0" u="none" strike="noStrike" kern="1200" dirty="0" err="1" smtClean="0">
                          <a:solidFill>
                            <a:schemeClr val="dk1"/>
                          </a:solidFill>
                          <a:latin typeface="+mn-lt"/>
                          <a:ea typeface="+mn-ea"/>
                          <a:cs typeface="+mn-cs"/>
                        </a:rPr>
                        <a:t>Povećajte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arterijsku</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zasićenost</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kiseonikom</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na</a:t>
                      </a:r>
                      <a:r>
                        <a:rPr lang="en-US" sz="1800" b="0" i="0" u="none" strike="noStrike" kern="1200" dirty="0" smtClean="0">
                          <a:solidFill>
                            <a:schemeClr val="dk1"/>
                          </a:solidFill>
                          <a:latin typeface="+mn-lt"/>
                          <a:ea typeface="+mn-ea"/>
                          <a:cs typeface="+mn-cs"/>
                        </a:rPr>
                        <a:t> &gt; 90%.</a:t>
                      </a:r>
                    </a:p>
                    <a:p>
                      <a:pPr rtl="0"/>
                      <a:r>
                        <a:rPr lang="en-US" sz="1800" b="0" i="0" u="none" strike="noStrike" kern="1200" dirty="0" err="1" smtClean="0">
                          <a:solidFill>
                            <a:schemeClr val="dk1"/>
                          </a:solidFill>
                          <a:latin typeface="+mn-lt"/>
                          <a:ea typeface="+mn-ea"/>
                          <a:cs typeface="+mn-cs"/>
                        </a:rPr>
                        <a:t>Obezbedite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proširenje</a:t>
                      </a:r>
                      <a:r>
                        <a:rPr lang="en-US" sz="1800" b="0" i="0" u="none" strike="noStrike" kern="1200" dirty="0" smtClean="0">
                          <a:solidFill>
                            <a:schemeClr val="dk1"/>
                          </a:solidFill>
                          <a:latin typeface="+mn-lt"/>
                          <a:ea typeface="+mn-ea"/>
                          <a:cs typeface="+mn-cs"/>
                        </a:rPr>
                        <a:t> </a:t>
                      </a:r>
                      <a:r>
                        <a:rPr lang="en-US" sz="1800" b="0" i="0" u="none" strike="noStrike" kern="1200" dirty="0" err="1" smtClean="0">
                          <a:solidFill>
                            <a:schemeClr val="dk1"/>
                          </a:solidFill>
                          <a:latin typeface="+mn-lt"/>
                          <a:ea typeface="+mn-ea"/>
                          <a:cs typeface="+mn-cs"/>
                        </a:rPr>
                        <a:t>zapremine</a:t>
                      </a:r>
                      <a:r>
                        <a:rPr lang="sr" sz="1800" b="0" i="0" u="none" strike="noStrike" kern="1200" dirty="0" smtClean="0">
                          <a:solidFill>
                            <a:schemeClr val="dk1"/>
                          </a:solidFill>
                          <a:latin typeface="+mn-lt"/>
                          <a:ea typeface="+mn-ea"/>
                          <a:cs typeface="+mn-cs"/>
                        </a:rPr>
                        <a:t>.</a:t>
                      </a:r>
                      <a:endParaRPr lang="hu-HU" dirty="0"/>
                    </a:p>
                  </a:txBody>
                  <a:tcPr/>
                </a:tc>
                <a:extLst>
                  <a:ext uri="{0D108BD9-81ED-4DB2-BD59-A6C34878D82A}">
                    <a16:rowId xmlns:a16="http://schemas.microsoft.com/office/drawing/2014/main" val="2767028044"/>
                  </a:ext>
                </a:extLst>
              </a:tr>
              <a:tr h="370840">
                <a:tc>
                  <a:txBody>
                    <a:bodyPr/>
                    <a:lstStyle/>
                    <a:p>
                      <a:pPr rtl="0"/>
                      <a:endParaRPr lang="hu-HU" dirty="0"/>
                    </a:p>
                  </a:txBody>
                  <a:tcPr/>
                </a:tc>
                <a:tc>
                  <a:txBody>
                    <a:bodyPr/>
                    <a:lstStyle/>
                    <a:p>
                      <a:pPr rtl="0"/>
                      <a:endParaRPr lang="hu-HU"/>
                    </a:p>
                  </a:txBody>
                  <a:tcPr/>
                </a:tc>
                <a:tc>
                  <a:txBody>
                    <a:bodyPr/>
                    <a:lstStyle/>
                    <a:p>
                      <a:pPr rtl="0"/>
                      <a:endParaRPr lang="hu-HU" dirty="0"/>
                    </a:p>
                  </a:txBody>
                  <a:tcPr/>
                </a:tc>
                <a:extLst>
                  <a:ext uri="{0D108BD9-81ED-4DB2-BD59-A6C34878D82A}">
                    <a16:rowId xmlns:a16="http://schemas.microsoft.com/office/drawing/2014/main" val="586295874"/>
                  </a:ext>
                </a:extLst>
              </a:tr>
            </a:tbl>
          </a:graphicData>
        </a:graphic>
      </p:graphicFrame>
      <p:sp>
        <p:nvSpPr>
          <p:cNvPr id="7" name="Téglalap 6"/>
          <p:cNvSpPr/>
          <p:nvPr/>
        </p:nvSpPr>
        <p:spPr>
          <a:xfrm>
            <a:off x="192505" y="6153397"/>
            <a:ext cx="11596320" cy="246221"/>
          </a:xfrm>
          <a:prstGeom prst="rect">
            <a:avLst/>
          </a:prstGeom>
        </p:spPr>
        <p:txBody>
          <a:bodyPr wrap="square" rtlCol="0">
            <a:spAutoFit/>
          </a:bodyPr>
          <a:lstStyle/>
          <a:p>
            <a:r>
              <a:rPr lang="en-US" sz="1000" i="1" dirty="0" err="1"/>
              <a:t>Izvor</a:t>
            </a:r>
            <a:r>
              <a:rPr lang="en-US" sz="1000" i="1" dirty="0"/>
              <a:t> </a:t>
            </a:r>
            <a:r>
              <a:rPr lang="sr" sz="1000" i="1" dirty="0" smtClean="0"/>
              <a:t>: </a:t>
            </a:r>
            <a:r>
              <a:rPr lang="en-US" sz="1000" i="1" dirty="0"/>
              <a:t>P</a:t>
            </a:r>
            <a:r>
              <a:rPr lang="hu-HU" sz="1000" i="1" dirty="0"/>
              <a:t>u</a:t>
            </a:r>
            <a:r>
              <a:rPr lang="en-US" sz="1000" i="1" dirty="0" err="1"/>
              <a:t>blic</a:t>
            </a:r>
            <a:r>
              <a:rPr lang="en-US" sz="1000" i="1" dirty="0"/>
              <a:t> Health advice</a:t>
            </a:r>
            <a:r>
              <a:rPr lang="hu-HU" sz="1000" i="1" dirty="0"/>
              <a:t> </a:t>
            </a:r>
            <a:r>
              <a:rPr lang="en-US" sz="1000" i="1" dirty="0"/>
              <a:t>on preventing health effects of heat</a:t>
            </a:r>
            <a:r>
              <a:rPr lang="hu-HU" sz="1000" i="1" dirty="0"/>
              <a:t>. WHO/EURO:2011-2510-42266-5869. https://www.who.int/publications/i/item/public-health-advice-on-preventing-health-effects-of-heat</a:t>
            </a:r>
          </a:p>
        </p:txBody>
      </p:sp>
    </p:spTree>
    <p:extLst>
      <p:ext uri="{BB962C8B-B14F-4D97-AF65-F5344CB8AC3E}">
        <p14:creationId xmlns:p14="http://schemas.microsoft.com/office/powerpoint/2010/main" val="99431865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ím 3"/>
          <p:cNvSpPr>
            <a:spLocks noGrp="1"/>
          </p:cNvSpPr>
          <p:nvPr>
            <p:ph type="title"/>
          </p:nvPr>
        </p:nvSpPr>
        <p:spPr>
          <a:xfrm>
            <a:off x="192505" y="96691"/>
            <a:ext cx="11896826" cy="549635"/>
          </a:xfrm>
        </p:spPr>
        <p:txBody>
          <a:bodyPr rtlCol="0">
            <a:normAutofit fontScale="90000"/>
          </a:bodyPr>
          <a:lstStyle/>
          <a:p>
            <a:r>
              <a:rPr lang="en-US" b="1" dirty="0" err="1"/>
              <a:t>Lečenje</a:t>
            </a:r>
            <a:r>
              <a:rPr lang="en-US" b="1" dirty="0"/>
              <a:t> u </a:t>
            </a:r>
            <a:r>
              <a:rPr lang="en-US" b="1" dirty="0" err="1"/>
              <a:t>bolnici</a:t>
            </a:r>
            <a:endParaRPr lang="hu-HU" b="1" dirty="0">
              <a:solidFill>
                <a:schemeClr val="tx1"/>
              </a:solidFill>
            </a:endParaRPr>
          </a:p>
        </p:txBody>
      </p:sp>
      <p:graphicFrame>
        <p:nvGraphicFramePr>
          <p:cNvPr id="6" name="Tartalom helye 5"/>
          <p:cNvGraphicFramePr>
            <a:graphicFrameLocks noGrp="1"/>
          </p:cNvGraphicFramePr>
          <p:nvPr>
            <p:ph idx="1"/>
            <p:extLst>
              <p:ext uri="{D42A27DB-BD31-4B8C-83A1-F6EECF244321}">
                <p14:modId xmlns:p14="http://schemas.microsoft.com/office/powerpoint/2010/main" val="4179042335"/>
              </p:ext>
            </p:extLst>
          </p:nvPr>
        </p:nvGraphicFramePr>
        <p:xfrm>
          <a:off x="192606" y="783333"/>
          <a:ext cx="11896725" cy="5278612"/>
        </p:xfrm>
        <a:graphic>
          <a:graphicData uri="http://schemas.openxmlformats.org/drawingml/2006/table">
            <a:tbl>
              <a:tblPr firstRow="1" bandRow="1">
                <a:tableStyleId>{5C22544A-7EE6-4342-B048-85BDC9FD1C3A}</a:tableStyleId>
              </a:tblPr>
              <a:tblGrid>
                <a:gridCol w="2424363">
                  <a:extLst>
                    <a:ext uri="{9D8B030D-6E8A-4147-A177-3AD203B41FA5}">
                      <a16:colId xmlns:a16="http://schemas.microsoft.com/office/drawing/2014/main" val="2440769395"/>
                    </a:ext>
                  </a:extLst>
                </a:gridCol>
                <a:gridCol w="5051834">
                  <a:extLst>
                    <a:ext uri="{9D8B030D-6E8A-4147-A177-3AD203B41FA5}">
                      <a16:colId xmlns:a16="http://schemas.microsoft.com/office/drawing/2014/main" val="40977079"/>
                    </a:ext>
                  </a:extLst>
                </a:gridCol>
                <a:gridCol w="4420528">
                  <a:extLst>
                    <a:ext uri="{9D8B030D-6E8A-4147-A177-3AD203B41FA5}">
                      <a16:colId xmlns:a16="http://schemas.microsoft.com/office/drawing/2014/main" val="643871935"/>
                    </a:ext>
                  </a:extLst>
                </a:gridCol>
              </a:tblGrid>
              <a:tr h="377396">
                <a:tc>
                  <a:txBody>
                    <a:bodyPr/>
                    <a:lstStyle/>
                    <a:p>
                      <a:pPr rtl="0"/>
                      <a:r>
                        <a:rPr lang="en-US" dirty="0" err="1" smtClean="0"/>
                        <a:t>Stanje</a:t>
                      </a:r>
                      <a:endParaRPr lang="en-US" dirty="0"/>
                    </a:p>
                  </a:txBody>
                  <a:tcPr/>
                </a:tc>
                <a:tc>
                  <a:txBody>
                    <a:bodyPr/>
                    <a:lstStyle/>
                    <a:p>
                      <a:pPr rtl="0"/>
                      <a:r>
                        <a:rPr lang="en-US" dirty="0" err="1" smtClean="0"/>
                        <a:t>Intervencija</a:t>
                      </a:r>
                      <a:r>
                        <a:rPr lang="en-US" dirty="0" smtClean="0"/>
                        <a:t> </a:t>
                      </a:r>
                      <a:endParaRPr lang="en-US" dirty="0"/>
                    </a:p>
                  </a:txBody>
                  <a:tcPr/>
                </a:tc>
                <a:tc>
                  <a:txBody>
                    <a:bodyPr/>
                    <a:lstStyle/>
                    <a:p>
                      <a:pPr rtl="0"/>
                      <a:r>
                        <a:rPr lang="en-US" dirty="0" err="1" smtClean="0"/>
                        <a:t>Cilj</a:t>
                      </a:r>
                      <a:endParaRPr lang="hu-HU" dirty="0"/>
                    </a:p>
                  </a:txBody>
                  <a:tcPr/>
                </a:tc>
                <a:extLst>
                  <a:ext uri="{0D108BD9-81ED-4DB2-BD59-A6C34878D82A}">
                    <a16:rowId xmlns:a16="http://schemas.microsoft.com/office/drawing/2014/main" val="3875238748"/>
                  </a:ext>
                </a:extLst>
              </a:tr>
              <a:tr h="855990">
                <a:tc>
                  <a:txBody>
                    <a:bodyPr/>
                    <a:lstStyle/>
                    <a:p>
                      <a:pPr rtl="0"/>
                      <a:r>
                        <a:rPr lang="en-US" sz="1300" dirty="0" err="1" smtClean="0"/>
                        <a:t>Hipertermija</a:t>
                      </a:r>
                      <a:endParaRPr lang="hu-HU" sz="1300" dirty="0"/>
                    </a:p>
                  </a:txBody>
                  <a:tcPr/>
                </a:tc>
                <a:tc>
                  <a:txBody>
                    <a:bodyPr/>
                    <a:lstStyle/>
                    <a:p>
                      <a:pPr rtl="0"/>
                      <a:r>
                        <a:rPr lang="en-US" sz="1300" b="0" i="0" u="none" strike="noStrike" kern="1200" dirty="0" err="1" smtClean="0">
                          <a:solidFill>
                            <a:schemeClr val="dk1"/>
                          </a:solidFill>
                          <a:latin typeface="+mn-lt"/>
                          <a:ea typeface="+mn-ea"/>
                          <a:cs typeface="+mn-cs"/>
                        </a:rPr>
                        <a:t>Potvrdite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dijagnozu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termometrom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kalibrisanim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za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merenje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visokih</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temperatura</a:t>
                      </a:r>
                      <a:r>
                        <a:rPr lang="en-US" sz="1300" b="0" i="0" u="none" strike="noStrike" kern="1200" dirty="0" smtClean="0">
                          <a:solidFill>
                            <a:schemeClr val="dk1"/>
                          </a:solidFill>
                          <a:latin typeface="+mn-lt"/>
                          <a:ea typeface="+mn-ea"/>
                          <a:cs typeface="+mn-cs"/>
                        </a:rPr>
                        <a:t> (40–47 °</a:t>
                      </a:r>
                      <a:r>
                        <a:rPr lang="sr-Latn-RS" sz="1300" b="0" i="0" u="none" strike="noStrike" kern="1200" dirty="0" smtClean="0">
                          <a:solidFill>
                            <a:schemeClr val="dk1"/>
                          </a:solidFill>
                          <a:latin typeface="+mn-lt"/>
                          <a:ea typeface="+mn-ea"/>
                          <a:cs typeface="+mn-cs"/>
                        </a:rPr>
                        <a:t>C</a:t>
                      </a:r>
                      <a:r>
                        <a:rPr lang="en-US" sz="1300" b="0" i="0" u="none" strike="noStrike" kern="1200" dirty="0" smtClean="0">
                          <a:solidFill>
                            <a:schemeClr val="dk1"/>
                          </a:solidFill>
                          <a:latin typeface="+mn-lt"/>
                          <a:ea typeface="+mn-ea"/>
                          <a:cs typeface="+mn-cs"/>
                        </a:rPr>
                        <a:t>). </a:t>
                      </a:r>
                    </a:p>
                    <a:p>
                      <a:pPr rtl="0"/>
                      <a:r>
                        <a:rPr lang="en-US" sz="1300" b="0" i="0" u="none" strike="noStrike" kern="1200" dirty="0" err="1" smtClean="0">
                          <a:solidFill>
                            <a:schemeClr val="dk1"/>
                          </a:solidFill>
                          <a:latin typeface="+mn-lt"/>
                          <a:ea typeface="+mn-ea"/>
                          <a:cs typeface="+mn-cs"/>
                        </a:rPr>
                        <a:t>Pratite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temperaturu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kože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rektuma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nastaviti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sa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hlađenjem</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Održavajte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temperaturu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kože</a:t>
                      </a:r>
                      <a:r>
                        <a:rPr lang="en-US" sz="1300" b="0" i="0" u="none" strike="noStrike" kern="1200" dirty="0" smtClean="0">
                          <a:solidFill>
                            <a:schemeClr val="dk1"/>
                          </a:solidFill>
                          <a:latin typeface="+mn-lt"/>
                          <a:ea typeface="+mn-ea"/>
                          <a:cs typeface="+mn-cs"/>
                        </a:rPr>
                        <a:t> &gt; 30 °</a:t>
                      </a:r>
                      <a:r>
                        <a:rPr lang="sr-Latn-RS" sz="1300" b="0" i="0" u="none" strike="noStrike" kern="1200" dirty="0" smtClean="0">
                          <a:solidFill>
                            <a:schemeClr val="dk1"/>
                          </a:solidFill>
                          <a:latin typeface="+mn-lt"/>
                          <a:ea typeface="+mn-ea"/>
                          <a:cs typeface="+mn-cs"/>
                        </a:rPr>
                        <a:t>C</a:t>
                      </a:r>
                      <a:r>
                        <a:rPr lang="en-US" sz="1300" b="0" i="0" u="none" strike="noStrike" kern="1200" dirty="0" smtClean="0">
                          <a:solidFill>
                            <a:schemeClr val="dk1"/>
                          </a:solidFill>
                          <a:latin typeface="+mn-lt"/>
                          <a:ea typeface="+mn-ea"/>
                          <a:cs typeface="+mn-cs"/>
                        </a:rPr>
                        <a:t>.</a:t>
                      </a:r>
                    </a:p>
                    <a:p>
                      <a:pPr rtl="0"/>
                      <a:r>
                        <a:rPr lang="en-US" sz="1300" b="0" i="0" u="none" strike="noStrike" kern="1200" dirty="0" err="1" smtClean="0">
                          <a:solidFill>
                            <a:schemeClr val="dk1"/>
                          </a:solidFill>
                          <a:latin typeface="+mn-lt"/>
                          <a:ea typeface="+mn-ea"/>
                          <a:cs typeface="+mn-cs"/>
                        </a:rPr>
                        <a:t>Zaustavite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rashlađivaenje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kada</a:t>
                      </a:r>
                      <a:r>
                        <a:rPr lang="en-US" sz="1300" b="0" i="0" u="none" strike="noStrike" kern="1200" dirty="0" smtClean="0">
                          <a:solidFill>
                            <a:schemeClr val="dk1"/>
                          </a:solidFill>
                          <a:latin typeface="+mn-lt"/>
                          <a:ea typeface="+mn-ea"/>
                          <a:cs typeface="+mn-cs"/>
                        </a:rPr>
                        <a:t> je </a:t>
                      </a:r>
                      <a:r>
                        <a:rPr lang="en-US" sz="1300" b="0" i="0" u="none" strike="noStrike" kern="1200" dirty="0" err="1" smtClean="0">
                          <a:solidFill>
                            <a:schemeClr val="dk1"/>
                          </a:solidFill>
                          <a:latin typeface="+mn-lt"/>
                          <a:ea typeface="+mn-ea"/>
                          <a:cs typeface="+mn-cs"/>
                        </a:rPr>
                        <a:t>rektalna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temperatura</a:t>
                      </a:r>
                      <a:endParaRPr lang="en-US" sz="1300" b="0" i="0" u="none" strike="noStrike" kern="1200" dirty="0" smtClean="0">
                        <a:solidFill>
                          <a:schemeClr val="dk1"/>
                        </a:solidFill>
                        <a:latin typeface="+mn-lt"/>
                        <a:ea typeface="+mn-ea"/>
                        <a:cs typeface="+mn-cs"/>
                      </a:endParaRPr>
                    </a:p>
                    <a:p>
                      <a:pPr rtl="0"/>
                      <a:r>
                        <a:rPr lang="en-US" sz="1300" b="0" i="0" u="none" strike="noStrike" kern="1200" dirty="0" smtClean="0">
                          <a:solidFill>
                            <a:schemeClr val="dk1"/>
                          </a:solidFill>
                          <a:latin typeface="+mn-lt"/>
                          <a:ea typeface="+mn-ea"/>
                          <a:cs typeface="+mn-cs"/>
                        </a:rPr>
                        <a:t>&lt; 39,4 °</a:t>
                      </a:r>
                      <a:r>
                        <a:rPr lang="sr-Latn-RS" sz="1300" b="0" i="0" u="none" strike="noStrike" kern="1200" dirty="0" smtClean="0">
                          <a:solidFill>
                            <a:schemeClr val="dk1"/>
                          </a:solidFill>
                          <a:latin typeface="+mn-lt"/>
                          <a:ea typeface="+mn-ea"/>
                          <a:cs typeface="+mn-cs"/>
                        </a:rPr>
                        <a:t>C</a:t>
                      </a:r>
                      <a:r>
                        <a:rPr lang="en-US" sz="1300" b="0" i="0" u="none" strike="noStrike" kern="1200" dirty="0" smtClean="0">
                          <a:solidFill>
                            <a:schemeClr val="dk1"/>
                          </a:solidFill>
                          <a:latin typeface="+mn-lt"/>
                          <a:ea typeface="+mn-ea"/>
                          <a:cs typeface="+mn-cs"/>
                        </a:rPr>
                        <a:t>.</a:t>
                      </a:r>
                    </a:p>
                  </a:txBody>
                  <a:tcPr/>
                </a:tc>
                <a:extLst>
                  <a:ext uri="{0D108BD9-81ED-4DB2-BD59-A6C34878D82A}">
                    <a16:rowId xmlns:a16="http://schemas.microsoft.com/office/drawing/2014/main" val="3315755011"/>
                  </a:ext>
                </a:extLst>
              </a:tr>
              <a:tr h="377396">
                <a:tc>
                  <a:txBody>
                    <a:bodyPr/>
                    <a:lstStyle/>
                    <a:p>
                      <a:pPr rtl="0"/>
                      <a:r>
                        <a:rPr lang="en-US" sz="1300" b="0" i="0" u="none" strike="noStrike" kern="1200" dirty="0" err="1" smtClean="0">
                          <a:solidFill>
                            <a:schemeClr val="dk1"/>
                          </a:solidFill>
                          <a:latin typeface="+mn-lt"/>
                          <a:ea typeface="+mn-ea"/>
                          <a:cs typeface="+mn-cs"/>
                        </a:rPr>
                        <a:t>Napadi</a:t>
                      </a:r>
                      <a:endParaRPr lang="hu-HU" sz="1300" dirty="0"/>
                    </a:p>
                  </a:txBody>
                  <a:tcPr/>
                </a:tc>
                <a:tc>
                  <a:txBody>
                    <a:bodyPr/>
                    <a:lstStyle/>
                    <a:p>
                      <a:pPr rtl="0"/>
                      <a:r>
                        <a:rPr lang="en-US" sz="1300" b="0" i="0" u="none" strike="noStrike" kern="1200" dirty="0" err="1" smtClean="0">
                          <a:solidFill>
                            <a:schemeClr val="dk1"/>
                          </a:solidFill>
                          <a:latin typeface="+mn-lt"/>
                          <a:ea typeface="+mn-ea"/>
                          <a:cs typeface="+mn-cs"/>
                        </a:rPr>
                        <a:t>Razmotrite</a:t>
                      </a:r>
                      <a:r>
                        <a:rPr lang="en-US" sz="1300" b="0" i="0" u="none" strike="noStrike" kern="1200" dirty="0" smtClean="0">
                          <a:solidFill>
                            <a:schemeClr val="dk1"/>
                          </a:solidFill>
                          <a:latin typeface="+mn-lt"/>
                          <a:ea typeface="+mn-ea"/>
                          <a:cs typeface="+mn-cs"/>
                        </a:rPr>
                        <a:t> benzodiazepine.</a:t>
                      </a:r>
                      <a:endParaRPr lang="en-US"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Kontrolišite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napade</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2799575344"/>
                  </a:ext>
                </a:extLst>
              </a:tr>
              <a:tr h="651395">
                <a:tc>
                  <a:txBody>
                    <a:bodyPr/>
                    <a:lstStyle/>
                    <a:p>
                      <a:pPr rtl="0"/>
                      <a:r>
                        <a:rPr lang="en-US" sz="1300" dirty="0" err="1" smtClean="0"/>
                        <a:t>Respiratorna</a:t>
                      </a:r>
                      <a:r>
                        <a:rPr lang="en-US" sz="1300" dirty="0" smtClean="0"/>
                        <a:t> </a:t>
                      </a:r>
                      <a:r>
                        <a:rPr lang="en-US" sz="1300" dirty="0" err="1" smtClean="0"/>
                        <a:t>insuficijencija</a:t>
                      </a:r>
                      <a:endParaRPr lang="en-US" sz="1300" dirty="0"/>
                    </a:p>
                  </a:txBody>
                  <a:tcPr/>
                </a:tc>
                <a:tc>
                  <a:txBody>
                    <a:bodyPr/>
                    <a:lstStyle/>
                    <a:p>
                      <a:pPr rtl="0"/>
                      <a:r>
                        <a:rPr lang="en-US" sz="1300" b="0" i="0" u="none" strike="noStrike" kern="1200" dirty="0" err="1" smtClean="0">
                          <a:solidFill>
                            <a:schemeClr val="dk1"/>
                          </a:solidFill>
                          <a:latin typeface="+mn-lt"/>
                          <a:ea typeface="+mn-ea"/>
                          <a:cs typeface="+mn-cs"/>
                        </a:rPr>
                        <a:t>Razmotrite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elektivnu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intubaciju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za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oštećeno</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gutanje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refleksivan</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kašalj</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ili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pogoršanje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respiratorne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funkcije</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Zaštitite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disajne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puteve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povećajte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oksigenaciju</a:t>
                      </a:r>
                      <a:endParaRPr lang="en-US" sz="1300" b="0" i="0" u="none" strike="noStrike" kern="1200" dirty="0" smtClean="0">
                        <a:solidFill>
                          <a:schemeClr val="dk1"/>
                        </a:solidFill>
                        <a:latin typeface="+mn-lt"/>
                        <a:ea typeface="+mn-ea"/>
                        <a:cs typeface="+mn-cs"/>
                      </a:endParaRPr>
                    </a:p>
                    <a:p>
                      <a:pPr rtl="0"/>
                      <a:r>
                        <a:rPr lang="en-US" sz="1300" b="0" i="0" u="none" strike="noStrike" kern="1200" dirty="0" smtClean="0">
                          <a:solidFill>
                            <a:schemeClr val="dk1"/>
                          </a:solidFill>
                          <a:latin typeface="+mn-lt"/>
                          <a:ea typeface="+mn-ea"/>
                          <a:cs typeface="+mn-cs"/>
                        </a:rPr>
                        <a:t>(</a:t>
                      </a:r>
                      <a:r>
                        <a:rPr lang="en-US" sz="1300" b="0" i="0" u="none" strike="noStrike" kern="1200" dirty="0" err="1" smtClean="0">
                          <a:solidFill>
                            <a:schemeClr val="dk1"/>
                          </a:solidFill>
                          <a:latin typeface="+mn-lt"/>
                          <a:ea typeface="+mn-ea"/>
                          <a:cs typeface="+mn-cs"/>
                        </a:rPr>
                        <a:t>saturacija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arterije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kiseonikom</a:t>
                      </a:r>
                      <a:r>
                        <a:rPr lang="en-US" sz="1300" b="0" i="0" u="none" strike="noStrike" kern="1200" dirty="0" smtClean="0">
                          <a:solidFill>
                            <a:schemeClr val="dk1"/>
                          </a:solidFill>
                          <a:latin typeface="+mn-lt"/>
                          <a:ea typeface="+mn-ea"/>
                          <a:cs typeface="+mn-cs"/>
                        </a:rPr>
                        <a:t> do &gt; 90%).</a:t>
                      </a:r>
                      <a:endParaRPr lang="en-US" sz="13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690466398"/>
                  </a:ext>
                </a:extLst>
              </a:tr>
              <a:tr h="881032">
                <a:tc>
                  <a:txBody>
                    <a:bodyPr/>
                    <a:lstStyle/>
                    <a:p>
                      <a:pPr rtl="0"/>
                      <a:r>
                        <a:rPr lang="en-US" sz="1300" dirty="0" err="1" smtClean="0"/>
                        <a:t>hipotenzija</a:t>
                      </a:r>
                      <a:endParaRPr lang="en-US" sz="1300" dirty="0"/>
                    </a:p>
                  </a:txBody>
                  <a:tcPr/>
                </a:tc>
                <a:tc>
                  <a:txBody>
                    <a:bodyPr/>
                    <a:lstStyle/>
                    <a:p>
                      <a:pPr rtl="0"/>
                      <a:r>
                        <a:rPr lang="nb-NO" sz="1300" b="0" i="0" u="none" strike="noStrike" kern="1200" dirty="0" smtClean="0">
                          <a:solidFill>
                            <a:schemeClr val="dk1"/>
                          </a:solidFill>
                          <a:latin typeface="+mn-lt"/>
                          <a:ea typeface="+mn-ea"/>
                          <a:cs typeface="+mn-cs"/>
                        </a:rPr>
                        <a:t>Dajte ekspandere zapremine, dodajte vazopresore</a:t>
                      </a:r>
                    </a:p>
                    <a:p>
                      <a:pPr rtl="0"/>
                      <a:r>
                        <a:rPr lang="nb-NO" sz="1300" b="0" i="0" u="none" strike="noStrike" kern="1200" dirty="0" smtClean="0">
                          <a:solidFill>
                            <a:schemeClr val="dk1"/>
                          </a:solidFill>
                          <a:latin typeface="+mn-lt"/>
                          <a:ea typeface="+mn-ea"/>
                          <a:cs typeface="+mn-cs"/>
                        </a:rPr>
                        <a:t>i razmotrite praćenje centralnog venskog pritiska</a:t>
                      </a:r>
                      <a:endParaRPr lang="nb-NO"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Povećati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srednji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arterijski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pritisak</a:t>
                      </a:r>
                      <a:r>
                        <a:rPr lang="en-US" sz="1300" b="0" i="0" u="none" strike="noStrike" kern="1200" dirty="0" smtClean="0">
                          <a:solidFill>
                            <a:schemeClr val="dk1"/>
                          </a:solidFill>
                          <a:latin typeface="+mn-lt"/>
                          <a:ea typeface="+mn-ea"/>
                          <a:cs typeface="+mn-cs"/>
                        </a:rPr>
                        <a:t> &gt; 60 mmHg, </a:t>
                      </a:r>
                    </a:p>
                    <a:p>
                      <a:pPr rtl="0"/>
                      <a:r>
                        <a:rPr lang="en-US" sz="1300" b="0" i="0" u="none" strike="noStrike" kern="1200" dirty="0" err="1" smtClean="0">
                          <a:solidFill>
                            <a:schemeClr val="dk1"/>
                          </a:solidFill>
                          <a:latin typeface="+mn-lt"/>
                          <a:ea typeface="+mn-ea"/>
                          <a:cs typeface="+mn-cs"/>
                        </a:rPr>
                        <a:t>obnoviti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perfuziju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organa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oksigenaciju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tkiva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svest</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izlučivanje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urina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nivo</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laktata</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2630359373"/>
                  </a:ext>
                </a:extLst>
              </a:tr>
              <a:tr h="1270327">
                <a:tc>
                  <a:txBody>
                    <a:bodyPr/>
                    <a:lstStyle/>
                    <a:p>
                      <a:pPr rtl="0"/>
                      <a:r>
                        <a:rPr lang="en-US" sz="1300" dirty="0" err="1" smtClean="0"/>
                        <a:t>Rabdomioliza</a:t>
                      </a:r>
                      <a:endParaRPr lang="hu-HU" sz="1300" dirty="0"/>
                    </a:p>
                  </a:txBody>
                  <a:tcPr/>
                </a:tc>
                <a:tc>
                  <a:txBody>
                    <a:bodyPr/>
                    <a:lstStyle/>
                    <a:p>
                      <a:pPr rtl="0"/>
                      <a:r>
                        <a:rPr lang="en-US" sz="1300" b="0" i="0" u="none" strike="noStrike" kern="1200" dirty="0" err="1" smtClean="0">
                          <a:solidFill>
                            <a:schemeClr val="dk1"/>
                          </a:solidFill>
                          <a:latin typeface="+mn-lt"/>
                          <a:ea typeface="+mn-ea"/>
                          <a:cs typeface="+mn-cs"/>
                        </a:rPr>
                        <a:t>Proširite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zapreminu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normalnim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fiziološkim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rastvorom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intravenozno</a:t>
                      </a:r>
                      <a:endParaRPr lang="en-US" sz="1300" b="0" i="0" u="none" strike="noStrike" kern="1200" dirty="0" smtClean="0">
                        <a:solidFill>
                          <a:schemeClr val="dk1"/>
                        </a:solidFill>
                        <a:latin typeface="+mn-lt"/>
                        <a:ea typeface="+mn-ea"/>
                        <a:cs typeface="+mn-cs"/>
                      </a:endParaRPr>
                    </a:p>
                    <a:p>
                      <a:pPr rtl="0"/>
                      <a:r>
                        <a:rPr lang="en-US" sz="1300" b="0" i="0" u="none" strike="noStrike" kern="1200" dirty="0" err="1" smtClean="0">
                          <a:solidFill>
                            <a:schemeClr val="dk1"/>
                          </a:solidFill>
                          <a:latin typeface="+mn-lt"/>
                          <a:ea typeface="+mn-ea"/>
                          <a:cs typeface="+mn-cs"/>
                        </a:rPr>
                        <a:t>furosemid</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manitol</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ili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intravenski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natrijum</a:t>
                      </a:r>
                      <a:endParaRPr lang="en-US" sz="1300" b="0" i="0" u="none" strike="noStrike" kern="1200" dirty="0" smtClean="0">
                        <a:solidFill>
                          <a:schemeClr val="dk1"/>
                        </a:solidFill>
                        <a:latin typeface="+mn-lt"/>
                        <a:ea typeface="+mn-ea"/>
                        <a:cs typeface="+mn-cs"/>
                      </a:endParaRPr>
                    </a:p>
                    <a:p>
                      <a:pPr rtl="0"/>
                      <a:r>
                        <a:rPr lang="en-US" sz="1300" b="0" i="0" u="none" strike="noStrike" kern="1200" dirty="0" err="1" smtClean="0">
                          <a:solidFill>
                            <a:schemeClr val="dk1"/>
                          </a:solidFill>
                          <a:latin typeface="+mn-lt"/>
                          <a:ea typeface="+mn-ea"/>
                          <a:cs typeface="+mn-cs"/>
                        </a:rPr>
                        <a:t>Bikarbonat</a:t>
                      </a:r>
                      <a:r>
                        <a:rPr lang="en-US" sz="1300" b="0" i="0" u="none" strike="noStrike" kern="1200" dirty="0" smtClean="0">
                          <a:solidFill>
                            <a:schemeClr val="dk1"/>
                          </a:solidFill>
                          <a:latin typeface="+mn-lt"/>
                          <a:ea typeface="+mn-ea"/>
                          <a:cs typeface="+mn-cs"/>
                        </a:rPr>
                        <a:t>.</a:t>
                      </a:r>
                    </a:p>
                    <a:p>
                      <a:pPr rtl="0"/>
                      <a:r>
                        <a:rPr lang="en-US" sz="1300" b="0" i="0" u="none" strike="noStrike" kern="1200" dirty="0" err="1" smtClean="0">
                          <a:solidFill>
                            <a:schemeClr val="dk1"/>
                          </a:solidFill>
                          <a:latin typeface="+mn-lt"/>
                          <a:ea typeface="+mn-ea"/>
                          <a:cs typeface="+mn-cs"/>
                        </a:rPr>
                        <a:t>Pratite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kalijum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kalcijum</a:t>
                      </a:r>
                      <a:r>
                        <a:rPr lang="en-US" sz="1300" b="0" i="0" u="none" strike="noStrike" kern="1200" dirty="0" smtClean="0">
                          <a:solidFill>
                            <a:schemeClr val="dk1"/>
                          </a:solidFill>
                          <a:latin typeface="+mn-lt"/>
                          <a:ea typeface="+mn-ea"/>
                          <a:cs typeface="+mn-cs"/>
                        </a:rPr>
                        <a:t> u </a:t>
                      </a:r>
                      <a:r>
                        <a:rPr lang="en-US" sz="1300" b="0" i="0" u="none" strike="noStrike" kern="1200" dirty="0" err="1" smtClean="0">
                          <a:solidFill>
                            <a:schemeClr val="dk1"/>
                          </a:solidFill>
                          <a:latin typeface="+mn-lt"/>
                          <a:ea typeface="+mn-ea"/>
                          <a:cs typeface="+mn-cs"/>
                        </a:rPr>
                        <a:t>serumu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lečite</a:t>
                      </a:r>
                      <a:endParaRPr lang="en-US" sz="1300" b="0" i="0" u="none" strike="noStrike" kern="1200" dirty="0" smtClean="0">
                        <a:solidFill>
                          <a:schemeClr val="dk1"/>
                        </a:solidFill>
                        <a:latin typeface="+mn-lt"/>
                        <a:ea typeface="+mn-ea"/>
                        <a:cs typeface="+mn-cs"/>
                      </a:endParaRPr>
                    </a:p>
                    <a:p>
                      <a:pPr rtl="0"/>
                      <a:r>
                        <a:rPr lang="en-US" sz="1300" b="0" i="0" u="none" strike="noStrike" kern="1200" dirty="0" err="1" smtClean="0">
                          <a:solidFill>
                            <a:schemeClr val="dk1"/>
                          </a:solidFill>
                          <a:latin typeface="+mn-lt"/>
                          <a:ea typeface="+mn-ea"/>
                          <a:cs typeface="+mn-cs"/>
                        </a:rPr>
                        <a:t>čak</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umerena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stanja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hiperkalemije</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Sprečiti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oštećenje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bubrega</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izazvano</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mioglobinom</a:t>
                      </a:r>
                      <a:r>
                        <a:rPr lang="en-US" sz="1300" b="0" i="0" u="none" strike="noStrike" kern="1200" dirty="0" smtClean="0">
                          <a:solidFill>
                            <a:schemeClr val="dk1"/>
                          </a:solidFill>
                          <a:latin typeface="+mn-lt"/>
                          <a:ea typeface="+mn-ea"/>
                          <a:cs typeface="+mn-cs"/>
                        </a:rPr>
                        <a:t>.</a:t>
                      </a:r>
                    </a:p>
                    <a:p>
                      <a:pPr rtl="0"/>
                      <a:r>
                        <a:rPr lang="en-US" sz="1300" b="0" i="0" u="none" strike="noStrike" kern="1200" dirty="0" err="1" smtClean="0">
                          <a:solidFill>
                            <a:schemeClr val="dk1"/>
                          </a:solidFill>
                          <a:latin typeface="+mn-lt"/>
                          <a:ea typeface="+mn-ea"/>
                          <a:cs typeface="+mn-cs"/>
                        </a:rPr>
                        <a:t>Promovisati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bubrežni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protok</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krvi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diurezu</a:t>
                      </a:r>
                      <a:r>
                        <a:rPr lang="en-US" sz="1300" b="0" i="0" u="none" strike="noStrike" kern="1200" dirty="0" smtClean="0">
                          <a:solidFill>
                            <a:schemeClr val="dk1"/>
                          </a:solidFill>
                          <a:latin typeface="+mn-lt"/>
                          <a:ea typeface="+mn-ea"/>
                          <a:cs typeface="+mn-cs"/>
                        </a:rPr>
                        <a:t>.</a:t>
                      </a:r>
                    </a:p>
                    <a:p>
                      <a:pPr rtl="0"/>
                      <a:r>
                        <a:rPr lang="en-US" sz="1300" b="0" i="0" u="none" strike="noStrike" kern="1200" dirty="0" err="1" smtClean="0">
                          <a:solidFill>
                            <a:schemeClr val="dk1"/>
                          </a:solidFill>
                          <a:latin typeface="+mn-lt"/>
                          <a:ea typeface="+mn-ea"/>
                          <a:cs typeface="+mn-cs"/>
                        </a:rPr>
                        <a:t>Obezbedite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alkalizaciju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urina</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374282565"/>
                  </a:ext>
                </a:extLst>
              </a:tr>
              <a:tr h="377396">
                <a:tc>
                  <a:txBody>
                    <a:bodyPr/>
                    <a:lstStyle/>
                    <a:p>
                      <a:pPr rtl="0"/>
                      <a:r>
                        <a:rPr lang="en-US" sz="1300" b="0" i="0" u="none" strike="noStrike" kern="1200" dirty="0" smtClean="0">
                          <a:solidFill>
                            <a:schemeClr val="dk1"/>
                          </a:solidFill>
                          <a:latin typeface="+mn-lt"/>
                          <a:ea typeface="+mn-ea"/>
                          <a:cs typeface="+mn-cs"/>
                        </a:rPr>
                        <a:t>Post-</a:t>
                      </a:r>
                      <a:r>
                        <a:rPr lang="en-US" sz="1300" b="0" i="0" u="none" strike="noStrike" kern="1200" dirty="0" err="1" smtClean="0">
                          <a:solidFill>
                            <a:schemeClr val="dk1"/>
                          </a:solidFill>
                          <a:latin typeface="+mn-lt"/>
                          <a:ea typeface="+mn-ea"/>
                          <a:cs typeface="+mn-cs"/>
                        </a:rPr>
                        <a:t>hlađenje</a:t>
                      </a:r>
                      <a:endParaRPr lang="en-US" sz="1300" b="0" i="0" u="none" strike="noStrike" kern="1200" dirty="0">
                        <a:solidFill>
                          <a:schemeClr val="dk1"/>
                        </a:solidFill>
                        <a:latin typeface="+mn-lt"/>
                        <a:ea typeface="+mn-ea"/>
                        <a:cs typeface="+mn-cs"/>
                      </a:endParaRPr>
                    </a:p>
                  </a:txBody>
                  <a:tcPr/>
                </a:tc>
                <a:tc>
                  <a:txBody>
                    <a:bodyPr/>
                    <a:lstStyle/>
                    <a:p>
                      <a:pPr rtl="0"/>
                      <a:endParaRPr lang="hu-HU" sz="1300"/>
                    </a:p>
                  </a:txBody>
                  <a:tcPr/>
                </a:tc>
                <a:tc>
                  <a:txBody>
                    <a:bodyPr/>
                    <a:lstStyle/>
                    <a:p>
                      <a:pPr rtl="0"/>
                      <a:r>
                        <a:rPr lang="en-US" sz="1300" b="0" i="0" u="none" strike="noStrike" kern="1200" dirty="0" err="1" smtClean="0">
                          <a:solidFill>
                            <a:schemeClr val="dk1"/>
                          </a:solidFill>
                          <a:latin typeface="+mn-lt"/>
                          <a:ea typeface="+mn-ea"/>
                          <a:cs typeface="+mn-cs"/>
                        </a:rPr>
                        <a:t>Sprečiti</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po</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život</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opasnu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srčanu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aritmiju</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extLst>
                  <a:ext uri="{0D108BD9-81ED-4DB2-BD59-A6C34878D82A}">
                    <a16:rowId xmlns:a16="http://schemas.microsoft.com/office/drawing/2014/main" val="1119441474"/>
                  </a:ext>
                </a:extLst>
              </a:tr>
              <a:tr h="377396">
                <a:tc>
                  <a:txBody>
                    <a:bodyPr/>
                    <a:lstStyle/>
                    <a:p>
                      <a:pPr rtl="0"/>
                      <a:r>
                        <a:rPr lang="en-US" sz="1300" b="0" i="0" u="none" strike="noStrike" kern="1200" dirty="0" err="1" smtClean="0">
                          <a:solidFill>
                            <a:schemeClr val="dk1"/>
                          </a:solidFill>
                          <a:latin typeface="+mn-lt"/>
                          <a:ea typeface="+mn-ea"/>
                          <a:cs typeface="+mn-cs"/>
                        </a:rPr>
                        <a:t>Sistem</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višestrukih</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organa</a:t>
                      </a:r>
                      <a:endParaRPr lang="en-US" sz="1300" b="0" i="0" u="none" strike="noStrike" kern="1200" dirty="0" smtClean="0">
                        <a:solidFill>
                          <a:schemeClr val="dk1"/>
                        </a:solidFill>
                        <a:latin typeface="+mn-lt"/>
                        <a:ea typeface="+mn-ea"/>
                        <a:cs typeface="+mn-cs"/>
                      </a:endParaRPr>
                    </a:p>
                    <a:p>
                      <a:pPr rtl="0"/>
                      <a:r>
                        <a:rPr lang="en-US" sz="1300" b="0" i="0" u="none" strike="noStrike" kern="1200" dirty="0" err="1" smtClean="0">
                          <a:solidFill>
                            <a:schemeClr val="dk1"/>
                          </a:solidFill>
                          <a:latin typeface="+mn-lt"/>
                          <a:ea typeface="+mn-ea"/>
                          <a:cs typeface="+mn-cs"/>
                        </a:rPr>
                        <a:t>disfunkcija</a:t>
                      </a:r>
                      <a:endParaRPr lang="en-US" sz="1300" b="0" i="0" u="none" strike="noStrike" kern="1200" dirty="0">
                        <a:solidFill>
                          <a:schemeClr val="dk1"/>
                        </a:solidFill>
                        <a:latin typeface="+mn-lt"/>
                        <a:ea typeface="+mn-ea"/>
                        <a:cs typeface="+mn-cs"/>
                      </a:endParaRPr>
                    </a:p>
                  </a:txBody>
                  <a:tcPr/>
                </a:tc>
                <a:tc>
                  <a:txBody>
                    <a:bodyPr/>
                    <a:lstStyle/>
                    <a:p>
                      <a:pPr rtl="0"/>
                      <a:r>
                        <a:rPr lang="en-US" sz="1300" b="0" i="0" u="none" strike="noStrike" kern="1200" dirty="0" err="1" smtClean="0">
                          <a:solidFill>
                            <a:schemeClr val="dk1"/>
                          </a:solidFill>
                          <a:latin typeface="+mn-lt"/>
                          <a:ea typeface="+mn-ea"/>
                          <a:cs typeface="+mn-cs"/>
                        </a:rPr>
                        <a:t>Koristite</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nespecifičnu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terapiju</a:t>
                      </a:r>
                      <a:r>
                        <a:rPr lang="en-US" sz="1300" b="0" i="0" u="none" strike="noStrike" kern="1200" dirty="0" smtClean="0">
                          <a:solidFill>
                            <a:schemeClr val="dk1"/>
                          </a:solidFill>
                          <a:latin typeface="+mn-lt"/>
                          <a:ea typeface="+mn-ea"/>
                          <a:cs typeface="+mn-cs"/>
                        </a:rPr>
                        <a:t> </a:t>
                      </a:r>
                      <a:r>
                        <a:rPr lang="en-US" sz="1300" b="0" i="0" u="none" strike="noStrike" kern="1200" dirty="0" err="1" smtClean="0">
                          <a:solidFill>
                            <a:schemeClr val="dk1"/>
                          </a:solidFill>
                          <a:latin typeface="+mn-lt"/>
                          <a:ea typeface="+mn-ea"/>
                          <a:cs typeface="+mn-cs"/>
                        </a:rPr>
                        <a:t>podrške</a:t>
                      </a:r>
                      <a:r>
                        <a:rPr lang="en-US" sz="1300" b="0" i="0" u="none" strike="noStrike" kern="1200" dirty="0" smtClean="0">
                          <a:solidFill>
                            <a:schemeClr val="dk1"/>
                          </a:solidFill>
                          <a:latin typeface="+mn-lt"/>
                          <a:ea typeface="+mn-ea"/>
                          <a:cs typeface="+mn-cs"/>
                        </a:rPr>
                        <a:t>.</a:t>
                      </a:r>
                      <a:endParaRPr lang="en-US" sz="1300" b="0" i="0" u="none" strike="noStrike" kern="1200" dirty="0">
                        <a:solidFill>
                          <a:schemeClr val="dk1"/>
                        </a:solidFill>
                        <a:latin typeface="+mn-lt"/>
                        <a:ea typeface="+mn-ea"/>
                        <a:cs typeface="+mn-cs"/>
                      </a:endParaRPr>
                    </a:p>
                  </a:txBody>
                  <a:tcPr/>
                </a:tc>
                <a:tc>
                  <a:txBody>
                    <a:bodyPr/>
                    <a:lstStyle/>
                    <a:p>
                      <a:pPr rtl="0"/>
                      <a:r>
                        <a:rPr lang="pl-PL" sz="1300" b="0" i="0" u="none" strike="noStrike" kern="1200" dirty="0" smtClean="0">
                          <a:solidFill>
                            <a:schemeClr val="dk1"/>
                          </a:solidFill>
                          <a:latin typeface="+mn-lt"/>
                          <a:ea typeface="+mn-ea"/>
                          <a:cs typeface="+mn-cs"/>
                        </a:rPr>
                        <a:t>Pomoć u oporavku funkcije organa.</a:t>
                      </a:r>
                    </a:p>
                  </a:txBody>
                  <a:tcPr/>
                </a:tc>
                <a:extLst>
                  <a:ext uri="{0D108BD9-81ED-4DB2-BD59-A6C34878D82A}">
                    <a16:rowId xmlns:a16="http://schemas.microsoft.com/office/drawing/2014/main" val="547319327"/>
                  </a:ext>
                </a:extLst>
              </a:tr>
            </a:tbl>
          </a:graphicData>
        </a:graphic>
      </p:graphicFrame>
      <p:sp>
        <p:nvSpPr>
          <p:cNvPr id="5" name="Téglalap 4"/>
          <p:cNvSpPr/>
          <p:nvPr/>
        </p:nvSpPr>
        <p:spPr>
          <a:xfrm>
            <a:off x="192505" y="6153397"/>
            <a:ext cx="11596320" cy="246221"/>
          </a:xfrm>
          <a:prstGeom prst="rect">
            <a:avLst/>
          </a:prstGeom>
        </p:spPr>
        <p:txBody>
          <a:bodyPr wrap="square" rtlCol="0">
            <a:spAutoFit/>
          </a:bodyPr>
          <a:lstStyle/>
          <a:p>
            <a:r>
              <a:rPr lang="en-US" sz="1000" i="1" dirty="0" err="1"/>
              <a:t>Izvor</a:t>
            </a:r>
            <a:r>
              <a:rPr lang="en-US" sz="1000" i="1" dirty="0"/>
              <a:t> </a:t>
            </a:r>
            <a:r>
              <a:rPr lang="sr" sz="1000" i="1" dirty="0" smtClean="0"/>
              <a:t>: </a:t>
            </a:r>
            <a:r>
              <a:rPr lang="en-US" sz="1000" i="1" dirty="0"/>
              <a:t>P</a:t>
            </a:r>
            <a:r>
              <a:rPr lang="hu-HU" sz="1000" i="1" dirty="0"/>
              <a:t>u</a:t>
            </a:r>
            <a:r>
              <a:rPr lang="en-US" sz="1000" i="1" dirty="0" err="1"/>
              <a:t>blic</a:t>
            </a:r>
            <a:r>
              <a:rPr lang="en-US" sz="1000" i="1" dirty="0"/>
              <a:t> Health advice</a:t>
            </a:r>
            <a:r>
              <a:rPr lang="hu-HU" sz="1000" i="1" dirty="0"/>
              <a:t> </a:t>
            </a:r>
            <a:r>
              <a:rPr lang="en-US" sz="1000" i="1" dirty="0"/>
              <a:t>on preventing health effects of heat</a:t>
            </a:r>
            <a:r>
              <a:rPr lang="hu-HU" sz="1000" i="1" dirty="0"/>
              <a:t>. WHO/EURO:2011-2510-42266-5869. https://www.who.int/publications/i/item/public-health-advice-on-preventing-health-effects-of-heat</a:t>
            </a:r>
          </a:p>
        </p:txBody>
      </p:sp>
    </p:spTree>
    <p:extLst>
      <p:ext uri="{BB962C8B-B14F-4D97-AF65-F5344CB8AC3E}">
        <p14:creationId xmlns:p14="http://schemas.microsoft.com/office/powerpoint/2010/main" val="5024690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72249-4EDD-4CF6-B601-9E44A86E8442}"/>
              </a:ext>
            </a:extLst>
          </p:cNvPr>
          <p:cNvSpPr>
            <a:spLocks noGrp="1"/>
          </p:cNvSpPr>
          <p:nvPr>
            <p:ph type="title"/>
          </p:nvPr>
        </p:nvSpPr>
        <p:spPr>
          <a:xfrm>
            <a:off x="192506" y="191187"/>
            <a:ext cx="11896826" cy="549635"/>
          </a:xfrm>
        </p:spPr>
        <p:txBody>
          <a:bodyPr rtlCol="0">
            <a:normAutofit fontScale="90000"/>
          </a:bodyPr>
          <a:lstStyle/>
          <a:p>
            <a:r>
              <a:rPr lang="en-US" b="1" dirty="0" err="1">
                <a:latin typeface="Arial" charset="0"/>
                <a:ea typeface="ヒラギノ角ゴ Pro W3" charset="-128"/>
                <a:cs typeface="ヒラギノ角ゴ Pro W3" charset="-128"/>
              </a:rPr>
              <a:t>Ključne</a:t>
            </a:r>
            <a:r>
              <a:rPr lang="en-US" b="1" dirty="0">
                <a:latin typeface="Arial" charset="0"/>
                <a:ea typeface="ヒラギノ角ゴ Pro W3" charset="-128"/>
                <a:cs typeface="ヒラギノ角ゴ Pro W3" charset="-128"/>
              </a:rPr>
              <a:t> </a:t>
            </a:r>
            <a:r>
              <a:rPr lang="en-US" b="1" dirty="0" err="1" smtClean="0">
                <a:latin typeface="Arial" charset="0"/>
                <a:ea typeface="ヒラギノ角ゴ Pro W3" charset="-128"/>
                <a:cs typeface="ヒラギノ角ゴ Pro W3" charset="-128"/>
              </a:rPr>
              <a:t>poruke</a:t>
            </a:r>
            <a:endParaRPr lang="en-GB" b="1" dirty="0">
              <a:solidFill>
                <a:schemeClr val="tx1"/>
              </a:solidFill>
            </a:endParaRPr>
          </a:p>
        </p:txBody>
      </p:sp>
      <p:sp>
        <p:nvSpPr>
          <p:cNvPr id="3" name="Content Placeholder 2">
            <a:extLst>
              <a:ext uri="{FF2B5EF4-FFF2-40B4-BE49-F238E27FC236}">
                <a16:creationId xmlns:a16="http://schemas.microsoft.com/office/drawing/2014/main" id="{549FE2F5-24FB-4826-8B1E-5C08530CB47B}"/>
              </a:ext>
            </a:extLst>
          </p:cNvPr>
          <p:cNvSpPr>
            <a:spLocks noGrp="1"/>
          </p:cNvSpPr>
          <p:nvPr>
            <p:ph idx="1"/>
          </p:nvPr>
        </p:nvSpPr>
        <p:spPr>
          <a:xfrm>
            <a:off x="362309" y="985453"/>
            <a:ext cx="11300604" cy="5370897"/>
          </a:xfrm>
        </p:spPr>
        <p:txBody>
          <a:bodyPr rtlCol="0">
            <a:normAutofit/>
          </a:bodyPr>
          <a:lstStyle/>
          <a:p>
            <a:pPr marL="285750" indent="-285750" algn="just">
              <a:lnSpc>
                <a:spcPct val="114000"/>
              </a:lnSpc>
              <a:spcBef>
                <a:spcPts val="600"/>
              </a:spcBef>
              <a:spcAft>
                <a:spcPts val="600"/>
              </a:spcAft>
              <a:defRPr/>
            </a:pPr>
            <a:r>
              <a:rPr lang="en-US" dirty="0" err="1"/>
              <a:t>Niz</a:t>
            </a:r>
            <a:r>
              <a:rPr lang="en-US" dirty="0"/>
              <a:t> </a:t>
            </a:r>
            <a:r>
              <a:rPr lang="en-US" dirty="0" err="1"/>
              <a:t>blagih</a:t>
            </a:r>
            <a:r>
              <a:rPr lang="en-US" dirty="0"/>
              <a:t> do </a:t>
            </a:r>
            <a:r>
              <a:rPr lang="en-US" dirty="0" err="1"/>
              <a:t>ozbiljnih</a:t>
            </a:r>
            <a:r>
              <a:rPr lang="en-US" dirty="0"/>
              <a:t> </a:t>
            </a:r>
            <a:r>
              <a:rPr lang="en-US" dirty="0" err="1"/>
              <a:t>uticaja</a:t>
            </a:r>
            <a:r>
              <a:rPr lang="en-US" dirty="0"/>
              <a:t> </a:t>
            </a:r>
            <a:r>
              <a:rPr lang="en-US" dirty="0" err="1"/>
              <a:t>na</a:t>
            </a:r>
            <a:r>
              <a:rPr lang="en-US" dirty="0"/>
              <a:t> </a:t>
            </a:r>
            <a:r>
              <a:rPr lang="en-US" dirty="0" err="1"/>
              <a:t>zdravlje</a:t>
            </a:r>
            <a:r>
              <a:rPr lang="en-US" dirty="0"/>
              <a:t> </a:t>
            </a:r>
            <a:r>
              <a:rPr lang="en-US" dirty="0" err="1"/>
              <a:t>može</a:t>
            </a:r>
            <a:r>
              <a:rPr lang="en-US" dirty="0"/>
              <a:t> </a:t>
            </a:r>
            <a:r>
              <a:rPr lang="en-US" dirty="0" err="1"/>
              <a:t>biti</a:t>
            </a:r>
            <a:r>
              <a:rPr lang="en-US" dirty="0"/>
              <a:t> </a:t>
            </a:r>
            <a:r>
              <a:rPr lang="en-US" dirty="0" err="1"/>
              <a:t>rezultat</a:t>
            </a:r>
            <a:r>
              <a:rPr lang="en-US" dirty="0"/>
              <a:t> </a:t>
            </a:r>
            <a:r>
              <a:rPr lang="en-US" dirty="0" err="1"/>
              <a:t>izlaganja</a:t>
            </a:r>
            <a:r>
              <a:rPr lang="en-US" dirty="0"/>
              <a:t> </a:t>
            </a:r>
            <a:r>
              <a:rPr lang="en-US" dirty="0" err="1"/>
              <a:t>visokim</a:t>
            </a:r>
            <a:r>
              <a:rPr lang="en-US" dirty="0"/>
              <a:t> </a:t>
            </a:r>
            <a:r>
              <a:rPr lang="en-US" dirty="0" err="1"/>
              <a:t>temperaturama</a:t>
            </a:r>
            <a:r>
              <a:rPr lang="en-US" dirty="0"/>
              <a:t>. </a:t>
            </a:r>
            <a:r>
              <a:rPr lang="en-US" dirty="0" err="1"/>
              <a:t>Naročito</a:t>
            </a:r>
            <a:r>
              <a:rPr lang="en-US" dirty="0"/>
              <a:t> </a:t>
            </a:r>
            <a:r>
              <a:rPr lang="en-US" dirty="0" err="1"/>
              <a:t>kada</a:t>
            </a:r>
            <a:r>
              <a:rPr lang="en-US" dirty="0"/>
              <a:t> temperature </a:t>
            </a:r>
            <a:r>
              <a:rPr lang="en-US" dirty="0" err="1"/>
              <a:t>ostaju</a:t>
            </a:r>
            <a:r>
              <a:rPr lang="en-US" dirty="0"/>
              <a:t> </a:t>
            </a:r>
            <a:r>
              <a:rPr lang="en-US" dirty="0" err="1"/>
              <a:t>visoke</a:t>
            </a:r>
            <a:r>
              <a:rPr lang="en-US" dirty="0"/>
              <a:t> </a:t>
            </a:r>
            <a:r>
              <a:rPr lang="en-US" dirty="0" err="1"/>
              <a:t>tokom</a:t>
            </a:r>
            <a:r>
              <a:rPr lang="en-US" dirty="0"/>
              <a:t> </a:t>
            </a:r>
            <a:r>
              <a:rPr lang="en-US" dirty="0" err="1"/>
              <a:t>dužeg</a:t>
            </a:r>
            <a:r>
              <a:rPr lang="en-US" dirty="0"/>
              <a:t> </a:t>
            </a:r>
            <a:r>
              <a:rPr lang="en-US" dirty="0" err="1"/>
              <a:t>perioda</a:t>
            </a:r>
            <a:r>
              <a:rPr lang="en-US" dirty="0"/>
              <a:t>.</a:t>
            </a:r>
          </a:p>
          <a:p>
            <a:pPr marL="285750" indent="-285750" algn="just">
              <a:lnSpc>
                <a:spcPct val="114000"/>
              </a:lnSpc>
              <a:spcBef>
                <a:spcPts val="600"/>
              </a:spcBef>
              <a:spcAft>
                <a:spcPts val="600"/>
              </a:spcAft>
              <a:defRPr/>
            </a:pPr>
            <a:r>
              <a:rPr lang="en-US" dirty="0" err="1"/>
              <a:t>Glavni</a:t>
            </a:r>
            <a:r>
              <a:rPr lang="en-US" dirty="0"/>
              <a:t> </a:t>
            </a:r>
            <a:r>
              <a:rPr lang="en-US" dirty="0" err="1"/>
              <a:t>uzroci</a:t>
            </a:r>
            <a:r>
              <a:rPr lang="en-US" dirty="0"/>
              <a:t> </a:t>
            </a:r>
            <a:r>
              <a:rPr lang="en-US" dirty="0" err="1"/>
              <a:t>bolesti</a:t>
            </a:r>
            <a:r>
              <a:rPr lang="en-US" dirty="0"/>
              <a:t> </a:t>
            </a:r>
            <a:r>
              <a:rPr lang="en-US" dirty="0" err="1"/>
              <a:t>i</a:t>
            </a:r>
            <a:r>
              <a:rPr lang="en-US" dirty="0"/>
              <a:t> </a:t>
            </a:r>
            <a:r>
              <a:rPr lang="en-US" dirty="0" err="1"/>
              <a:t>smrti</a:t>
            </a:r>
            <a:r>
              <a:rPr lang="en-US" dirty="0"/>
              <a:t> </a:t>
            </a:r>
            <a:r>
              <a:rPr lang="en-US" dirty="0" err="1"/>
              <a:t>tokom</a:t>
            </a:r>
            <a:r>
              <a:rPr lang="en-US" dirty="0"/>
              <a:t> </a:t>
            </a:r>
            <a:r>
              <a:rPr lang="en-US" dirty="0" err="1"/>
              <a:t>toplotnog</a:t>
            </a:r>
            <a:r>
              <a:rPr lang="en-US" dirty="0"/>
              <a:t> </a:t>
            </a:r>
            <a:r>
              <a:rPr lang="en-US" dirty="0" err="1"/>
              <a:t>talasa</a:t>
            </a:r>
            <a:r>
              <a:rPr lang="en-US" dirty="0"/>
              <a:t> </a:t>
            </a:r>
            <a:r>
              <a:rPr lang="en-US" dirty="0" err="1"/>
              <a:t>su</a:t>
            </a:r>
            <a:r>
              <a:rPr lang="en-US" dirty="0"/>
              <a:t> </a:t>
            </a:r>
            <a:r>
              <a:rPr lang="en-US" dirty="0" err="1"/>
              <a:t>respiratorne</a:t>
            </a:r>
            <a:r>
              <a:rPr lang="en-US" dirty="0"/>
              <a:t> </a:t>
            </a:r>
            <a:r>
              <a:rPr lang="en-US" dirty="0" err="1"/>
              <a:t>i</a:t>
            </a:r>
            <a:r>
              <a:rPr lang="en-US" dirty="0"/>
              <a:t> </a:t>
            </a:r>
            <a:r>
              <a:rPr lang="en-US" dirty="0" err="1"/>
              <a:t>kardiovaskularne</a:t>
            </a:r>
            <a:r>
              <a:rPr lang="en-US" dirty="0"/>
              <a:t> </a:t>
            </a:r>
            <a:r>
              <a:rPr lang="en-US" dirty="0" err="1"/>
              <a:t>bolesti</a:t>
            </a:r>
            <a:r>
              <a:rPr lang="en-US" dirty="0"/>
              <a:t>.</a:t>
            </a:r>
          </a:p>
          <a:p>
            <a:pPr marL="285750" indent="-285750" algn="just">
              <a:lnSpc>
                <a:spcPct val="114000"/>
              </a:lnSpc>
              <a:spcBef>
                <a:spcPts val="600"/>
              </a:spcBef>
              <a:spcAft>
                <a:spcPts val="600"/>
              </a:spcAft>
              <a:defRPr/>
            </a:pPr>
            <a:r>
              <a:rPr lang="en-US" dirty="0" err="1"/>
              <a:t>Postoje</a:t>
            </a:r>
            <a:r>
              <a:rPr lang="en-US" dirty="0"/>
              <a:t> </a:t>
            </a:r>
            <a:r>
              <a:rPr lang="en-US" dirty="0" err="1"/>
              <a:t>specifični</a:t>
            </a:r>
            <a:r>
              <a:rPr lang="en-US" dirty="0"/>
              <a:t> </a:t>
            </a:r>
            <a:r>
              <a:rPr lang="en-US" dirty="0" err="1"/>
              <a:t>zdravstveni</a:t>
            </a:r>
            <a:r>
              <a:rPr lang="en-US" dirty="0"/>
              <a:t> </a:t>
            </a:r>
            <a:r>
              <a:rPr lang="en-US" dirty="0" err="1"/>
              <a:t>efekti</a:t>
            </a:r>
            <a:r>
              <a:rPr lang="en-US" dirty="0"/>
              <a:t> </a:t>
            </a:r>
            <a:r>
              <a:rPr lang="en-US" dirty="0" err="1"/>
              <a:t>i</a:t>
            </a:r>
            <a:r>
              <a:rPr lang="en-US" dirty="0"/>
              <a:t> </a:t>
            </a:r>
            <a:r>
              <a:rPr lang="en-US" dirty="0" err="1"/>
              <a:t>bolesti</a:t>
            </a:r>
            <a:r>
              <a:rPr lang="en-US" dirty="0"/>
              <a:t> u </a:t>
            </a:r>
            <a:r>
              <a:rPr lang="en-US" dirty="0" err="1"/>
              <a:t>vezi</a:t>
            </a:r>
            <a:r>
              <a:rPr lang="en-US" dirty="0"/>
              <a:t> </a:t>
            </a:r>
            <a:r>
              <a:rPr lang="en-US" dirty="0" err="1"/>
              <a:t>sa</a:t>
            </a:r>
            <a:r>
              <a:rPr lang="en-US" dirty="0"/>
              <a:t> </a:t>
            </a:r>
            <a:r>
              <a:rPr lang="en-US" dirty="0" err="1"/>
              <a:t>toplotom</a:t>
            </a:r>
            <a:r>
              <a:rPr lang="en-US" dirty="0"/>
              <a:t>, </a:t>
            </a:r>
            <a:r>
              <a:rPr lang="en-US" dirty="0" err="1"/>
              <a:t>uključujući</a:t>
            </a:r>
            <a:r>
              <a:rPr lang="en-US" dirty="0"/>
              <a:t>:</a:t>
            </a:r>
            <a:br>
              <a:rPr lang="en-US" dirty="0"/>
            </a:br>
            <a:r>
              <a:rPr lang="en-US" dirty="0" err="1"/>
              <a:t>Toplotni</a:t>
            </a:r>
            <a:r>
              <a:rPr lang="en-US" dirty="0"/>
              <a:t> </a:t>
            </a:r>
            <a:r>
              <a:rPr lang="en-US" dirty="0" err="1"/>
              <a:t>grčevi</a:t>
            </a:r>
            <a:r>
              <a:rPr lang="en-US" dirty="0"/>
              <a:t>, </a:t>
            </a:r>
            <a:r>
              <a:rPr lang="en-US" dirty="0" err="1"/>
              <a:t>toplotni</a:t>
            </a:r>
            <a:r>
              <a:rPr lang="en-US" dirty="0"/>
              <a:t> </a:t>
            </a:r>
            <a:r>
              <a:rPr lang="en-US" dirty="0" err="1"/>
              <a:t>osip</a:t>
            </a:r>
            <a:r>
              <a:rPr lang="en-US" dirty="0"/>
              <a:t>, </a:t>
            </a:r>
            <a:r>
              <a:rPr lang="en-US" dirty="0" err="1"/>
              <a:t>toplotni</a:t>
            </a:r>
            <a:r>
              <a:rPr lang="en-US" dirty="0"/>
              <a:t> </a:t>
            </a:r>
            <a:r>
              <a:rPr lang="en-US" dirty="0" err="1"/>
              <a:t>edem</a:t>
            </a:r>
            <a:r>
              <a:rPr lang="en-US" dirty="0"/>
              <a:t>, </a:t>
            </a:r>
            <a:r>
              <a:rPr lang="en-US" dirty="0" err="1"/>
              <a:t>toplotna</a:t>
            </a:r>
            <a:r>
              <a:rPr lang="en-US" dirty="0"/>
              <a:t> </a:t>
            </a:r>
            <a:r>
              <a:rPr lang="en-US" dirty="0" err="1"/>
              <a:t>sinkopa</a:t>
            </a:r>
            <a:r>
              <a:rPr lang="en-US" dirty="0"/>
              <a:t>, </a:t>
            </a:r>
            <a:r>
              <a:rPr lang="en-US" dirty="0" err="1"/>
              <a:t>toplotna</a:t>
            </a:r>
            <a:r>
              <a:rPr lang="en-US" dirty="0"/>
              <a:t> </a:t>
            </a:r>
            <a:r>
              <a:rPr lang="en-US" dirty="0" err="1"/>
              <a:t>iscrpljenost</a:t>
            </a:r>
            <a:r>
              <a:rPr lang="en-US" dirty="0"/>
              <a:t>, </a:t>
            </a:r>
            <a:r>
              <a:rPr lang="en-US" dirty="0" err="1"/>
              <a:t>toplotni</a:t>
            </a:r>
            <a:r>
              <a:rPr lang="en-US" dirty="0"/>
              <a:t> </a:t>
            </a:r>
            <a:r>
              <a:rPr lang="en-US" dirty="0" err="1"/>
              <a:t>udar</a:t>
            </a:r>
            <a:r>
              <a:rPr lang="en-US" dirty="0" smtClean="0"/>
              <a:t>.</a:t>
            </a:r>
            <a:endParaRPr lang="hu-HU" dirty="0" smtClean="0"/>
          </a:p>
          <a:p>
            <a:pPr marL="0" indent="0">
              <a:buNone/>
            </a:pPr>
            <a:r>
              <a:rPr lang="en-US" sz="2400" dirty="0" err="1"/>
              <a:t>Šta</a:t>
            </a:r>
            <a:r>
              <a:rPr lang="en-US" sz="2400" dirty="0"/>
              <a:t> </a:t>
            </a:r>
            <a:r>
              <a:rPr lang="en-US" sz="2400" dirty="0" err="1"/>
              <a:t>treba</a:t>
            </a:r>
            <a:r>
              <a:rPr lang="en-US" sz="2400" dirty="0"/>
              <a:t> da </a:t>
            </a:r>
            <a:r>
              <a:rPr lang="en-US" sz="2400" dirty="0" err="1"/>
              <a:t>uradite</a:t>
            </a:r>
            <a:r>
              <a:rPr lang="en-US" sz="2400" dirty="0"/>
              <a:t> u </a:t>
            </a:r>
            <a:r>
              <a:rPr lang="en-US" sz="2400" dirty="0" err="1"/>
              <a:t>vezi</a:t>
            </a:r>
            <a:r>
              <a:rPr lang="en-US" sz="2400" dirty="0"/>
              <a:t> </a:t>
            </a:r>
            <a:r>
              <a:rPr lang="en-US" sz="2400" dirty="0" err="1"/>
              <a:t>sa</a:t>
            </a:r>
            <a:r>
              <a:rPr lang="en-US" sz="2400" dirty="0"/>
              <a:t> </a:t>
            </a:r>
            <a:r>
              <a:rPr lang="en-US" sz="2400" dirty="0" err="1"/>
              <a:t>toplotnom</a:t>
            </a:r>
            <a:r>
              <a:rPr lang="en-US" sz="2400" dirty="0"/>
              <a:t> </a:t>
            </a:r>
            <a:r>
              <a:rPr lang="en-US" sz="2400" dirty="0" err="1"/>
              <a:t>bolešću</a:t>
            </a:r>
            <a:r>
              <a:rPr lang="en-US" sz="2400" dirty="0"/>
              <a:t>:</a:t>
            </a:r>
          </a:p>
          <a:p>
            <a:pPr lvl="1"/>
            <a:r>
              <a:rPr lang="en-US" sz="2200" dirty="0" err="1"/>
              <a:t>Ako</a:t>
            </a:r>
            <a:r>
              <a:rPr lang="en-US" sz="2200" dirty="0"/>
              <a:t> </a:t>
            </a:r>
            <a:r>
              <a:rPr lang="en-US" sz="2200" dirty="0" err="1"/>
              <a:t>su</a:t>
            </a:r>
            <a:r>
              <a:rPr lang="en-US" sz="2200" dirty="0"/>
              <a:t> </a:t>
            </a:r>
            <a:r>
              <a:rPr lang="en-US" sz="2200" dirty="0" err="1"/>
              <a:t>simptomi</a:t>
            </a:r>
            <a:r>
              <a:rPr lang="en-US" sz="2200" dirty="0"/>
              <a:t> </a:t>
            </a:r>
            <a:r>
              <a:rPr lang="en-US" sz="2200" dirty="0" err="1"/>
              <a:t>blagi</a:t>
            </a:r>
            <a:r>
              <a:rPr lang="en-US" sz="2200" dirty="0"/>
              <a:t>, </a:t>
            </a:r>
            <a:r>
              <a:rPr lang="en-US" sz="2200" dirty="0" err="1"/>
              <a:t>hidrirajte</a:t>
            </a:r>
            <a:r>
              <a:rPr lang="en-US" sz="2200" dirty="0"/>
              <a:t> se </a:t>
            </a:r>
            <a:r>
              <a:rPr lang="en-US" sz="2200" dirty="0" err="1"/>
              <a:t>i</a:t>
            </a:r>
            <a:r>
              <a:rPr lang="en-US" sz="2200" dirty="0"/>
              <a:t> </a:t>
            </a:r>
            <a:r>
              <a:rPr lang="en-US" sz="2200" dirty="0" err="1"/>
              <a:t>sklonite</a:t>
            </a:r>
            <a:r>
              <a:rPr lang="en-US" sz="2200" dirty="0"/>
              <a:t> se </a:t>
            </a:r>
            <a:r>
              <a:rPr lang="en-US" sz="2200" dirty="0" err="1"/>
              <a:t>sa</a:t>
            </a:r>
            <a:r>
              <a:rPr lang="en-US" sz="2200" dirty="0"/>
              <a:t> </a:t>
            </a:r>
            <a:r>
              <a:rPr lang="en-US" sz="2200" dirty="0" err="1"/>
              <a:t>vrućine</a:t>
            </a:r>
            <a:endParaRPr lang="en-US" sz="2200" dirty="0"/>
          </a:p>
          <a:p>
            <a:pPr lvl="1"/>
            <a:r>
              <a:rPr lang="en-US" sz="2200" dirty="0" err="1"/>
              <a:t>Ako</a:t>
            </a:r>
            <a:r>
              <a:rPr lang="en-US" sz="2200" dirty="0"/>
              <a:t> </a:t>
            </a:r>
            <a:r>
              <a:rPr lang="en-US" sz="2200" dirty="0" err="1"/>
              <a:t>su</a:t>
            </a:r>
            <a:r>
              <a:rPr lang="en-US" sz="2200" dirty="0"/>
              <a:t> </a:t>
            </a:r>
            <a:r>
              <a:rPr lang="en-US" sz="2200" dirty="0" err="1"/>
              <a:t>teži</a:t>
            </a:r>
            <a:r>
              <a:rPr lang="en-US" sz="2200" dirty="0"/>
              <a:t> (</a:t>
            </a:r>
            <a:r>
              <a:rPr lang="en-US" sz="2200" dirty="0" err="1"/>
              <a:t>toplotna</a:t>
            </a:r>
            <a:r>
              <a:rPr lang="en-US" sz="2200" dirty="0"/>
              <a:t> </a:t>
            </a:r>
            <a:r>
              <a:rPr lang="en-US" sz="2200" dirty="0" err="1"/>
              <a:t>iscrpljenost</a:t>
            </a:r>
            <a:r>
              <a:rPr lang="en-US" sz="2200" dirty="0"/>
              <a:t>), </a:t>
            </a:r>
            <a:r>
              <a:rPr lang="en-US" sz="2200" dirty="0" err="1"/>
              <a:t>hidrirajte</a:t>
            </a:r>
            <a:r>
              <a:rPr lang="en-US" sz="2200" dirty="0"/>
              <a:t> se, </a:t>
            </a:r>
            <a:r>
              <a:rPr lang="en-US" sz="2200" dirty="0" err="1"/>
              <a:t>ohladite</a:t>
            </a:r>
            <a:r>
              <a:rPr lang="en-US" sz="2200" dirty="0"/>
              <a:t>, </a:t>
            </a:r>
            <a:r>
              <a:rPr lang="en-US" sz="2200" dirty="0" err="1"/>
              <a:t>pređite</a:t>
            </a:r>
            <a:r>
              <a:rPr lang="en-US" sz="2200" dirty="0"/>
              <a:t> </a:t>
            </a:r>
            <a:r>
              <a:rPr lang="en-US" sz="2200" dirty="0" err="1"/>
              <a:t>na</a:t>
            </a:r>
            <a:r>
              <a:rPr lang="en-US" sz="2200" dirty="0"/>
              <a:t> </a:t>
            </a:r>
            <a:r>
              <a:rPr lang="en-US" sz="2200" dirty="0" err="1"/>
              <a:t>hladnije</a:t>
            </a:r>
            <a:r>
              <a:rPr lang="en-US" sz="2200" dirty="0"/>
              <a:t> </a:t>
            </a:r>
            <a:r>
              <a:rPr lang="en-US" sz="2200" dirty="0" err="1"/>
              <a:t>mesto</a:t>
            </a:r>
            <a:endParaRPr lang="en-US" sz="2200" dirty="0"/>
          </a:p>
          <a:p>
            <a:pPr lvl="1"/>
            <a:r>
              <a:rPr lang="en-US" sz="2200" dirty="0" err="1"/>
              <a:t>Ako</a:t>
            </a:r>
            <a:r>
              <a:rPr lang="en-US" sz="2200" dirty="0"/>
              <a:t> </a:t>
            </a:r>
            <a:r>
              <a:rPr lang="en-US" sz="2200" dirty="0" err="1"/>
              <a:t>dođe</a:t>
            </a:r>
            <a:r>
              <a:rPr lang="en-US" sz="2200" dirty="0"/>
              <a:t> do </a:t>
            </a:r>
            <a:r>
              <a:rPr lang="en-US" sz="2200" dirty="0" err="1"/>
              <a:t>toplotnog</a:t>
            </a:r>
            <a:r>
              <a:rPr lang="en-US" sz="2200" dirty="0"/>
              <a:t> </a:t>
            </a:r>
            <a:r>
              <a:rPr lang="en-US" sz="2200" dirty="0" err="1"/>
              <a:t>udara</a:t>
            </a:r>
            <a:r>
              <a:rPr lang="en-US" sz="2200" dirty="0"/>
              <a:t>, </a:t>
            </a:r>
            <a:r>
              <a:rPr lang="en-US" sz="2200" dirty="0" err="1"/>
              <a:t>pridržavajte</a:t>
            </a:r>
            <a:r>
              <a:rPr lang="en-US" sz="2200" dirty="0"/>
              <a:t> se </a:t>
            </a:r>
            <a:r>
              <a:rPr lang="en-US" sz="2200" dirty="0" err="1"/>
              <a:t>uputstava</a:t>
            </a:r>
            <a:r>
              <a:rPr lang="en-US" sz="2200" dirty="0"/>
              <a:t> </a:t>
            </a:r>
            <a:r>
              <a:rPr lang="en-US" sz="2200" dirty="0" err="1"/>
              <a:t>posebne</a:t>
            </a:r>
            <a:r>
              <a:rPr lang="en-US" sz="2200" dirty="0"/>
              <a:t> </a:t>
            </a:r>
            <a:r>
              <a:rPr lang="en-US" sz="2200" dirty="0" err="1"/>
              <a:t>hitne</a:t>
            </a:r>
            <a:r>
              <a:rPr lang="en-US" sz="2200" dirty="0"/>
              <a:t> </a:t>
            </a:r>
            <a:r>
              <a:rPr lang="en-US" sz="2200" dirty="0" err="1"/>
              <a:t>pomoći</a:t>
            </a:r>
            <a:endParaRPr lang="en-US" sz="2200" dirty="0"/>
          </a:p>
          <a:p>
            <a:pPr marL="285750" indent="-285750" algn="just">
              <a:lnSpc>
                <a:spcPct val="114000"/>
              </a:lnSpc>
              <a:spcBef>
                <a:spcPts val="600"/>
              </a:spcBef>
              <a:spcAft>
                <a:spcPts val="600"/>
              </a:spcAft>
              <a:defRPr/>
            </a:pPr>
            <a:endParaRPr lang="en-US" sz="2400" dirty="0"/>
          </a:p>
          <a:p>
            <a:pPr rtl="0"/>
            <a:endParaRPr lang="en-GB" dirty="0"/>
          </a:p>
        </p:txBody>
      </p:sp>
      <p:sp>
        <p:nvSpPr>
          <p:cNvPr id="4" name="Footer Placeholder 3">
            <a:extLst>
              <a:ext uri="{FF2B5EF4-FFF2-40B4-BE49-F238E27FC236}">
                <a16:creationId xmlns:a16="http://schemas.microsoft.com/office/drawing/2014/main" id="{D5274688-B078-424B-B4C1-2AE0231EFF3B}"/>
              </a:ext>
            </a:extLst>
          </p:cNvPr>
          <p:cNvSpPr>
            <a:spLocks noGrp="1"/>
          </p:cNvSpPr>
          <p:nvPr>
            <p:ph type="ftr" sz="quarter" idx="4294967295"/>
          </p:nvPr>
        </p:nvSpPr>
        <p:spPr/>
        <p:txBody>
          <a:bodyPr rtlCol="0"/>
          <a:lstStyle/>
          <a:p>
            <a:pPr rtl="0">
              <a:defRPr/>
            </a:pPr>
            <a:r>
              <a:rPr lang="sr"/>
              <a:t>Утицај топлог времена на здравље и план топлотних таласа за Енглеску</a:t>
            </a:r>
            <a:endParaRPr lang="en-US" dirty="0"/>
          </a:p>
        </p:txBody>
      </p:sp>
      <p:sp>
        <p:nvSpPr>
          <p:cNvPr id="5" name="Slide Number Placeholder 4">
            <a:extLst>
              <a:ext uri="{FF2B5EF4-FFF2-40B4-BE49-F238E27FC236}">
                <a16:creationId xmlns:a16="http://schemas.microsoft.com/office/drawing/2014/main" id="{0302B247-4FF1-4A63-90BD-AE2F5E056747}"/>
              </a:ext>
              <a:ext uri="{C183D7F6-B498-43B3-948B-1728B52AA6E4}">
                <adec:decorative xmlns:adec="http://schemas.microsoft.com/office/drawing/2017/decorative" xmlns="" val="1"/>
              </a:ext>
            </a:extLst>
          </p:cNvPr>
          <p:cNvSpPr>
            <a:spLocks noGrp="1"/>
          </p:cNvSpPr>
          <p:nvPr>
            <p:ph type="sldNum" sz="quarter" idx="4294967295"/>
          </p:nvPr>
        </p:nvSpPr>
        <p:spPr/>
        <p:txBody>
          <a:bodyPr rtlCol="0"/>
          <a:lstStyle/>
          <a:p>
            <a:pPr rtl="0"/>
            <a:fld id="{344369E4-5DE7-46E5-874E-4FD437973785}" type="slidenum">
              <a:rPr lang="en-GB" smtClean="0"/>
              <a:pPr rtl="0"/>
              <a:t>32</a:t>
            </a:fld>
            <a:endParaRPr lang="en-GB" sz="1400" dirty="0"/>
          </a:p>
        </p:txBody>
      </p:sp>
    </p:spTree>
    <p:extLst>
      <p:ext uri="{BB962C8B-B14F-4D97-AF65-F5344CB8AC3E}">
        <p14:creationId xmlns:p14="http://schemas.microsoft.com/office/powerpoint/2010/main" val="180021388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en-US" b="1" dirty="0" err="1"/>
              <a:t>Testirajte</a:t>
            </a:r>
            <a:r>
              <a:rPr lang="en-US" b="1" dirty="0"/>
              <a:t> </a:t>
            </a:r>
            <a:r>
              <a:rPr lang="en-US" b="1" dirty="0" err="1"/>
              <a:t>svoje</a:t>
            </a:r>
            <a:r>
              <a:rPr lang="en-US" b="1" dirty="0"/>
              <a:t> </a:t>
            </a:r>
            <a:r>
              <a:rPr lang="en-US" b="1" dirty="0" err="1" smtClean="0"/>
              <a:t>znanje</a:t>
            </a:r>
            <a:endParaRPr lang="sr" b="1" dirty="0">
              <a:solidFill>
                <a:schemeClr val="tx1"/>
              </a:solidFill>
            </a:endParaRPr>
          </a:p>
        </p:txBody>
      </p:sp>
      <p:sp>
        <p:nvSpPr>
          <p:cNvPr id="3" name="Tartalom helye 2"/>
          <p:cNvSpPr>
            <a:spLocks noGrp="1"/>
          </p:cNvSpPr>
          <p:nvPr>
            <p:ph idx="1"/>
          </p:nvPr>
        </p:nvSpPr>
        <p:spPr>
          <a:xfrm>
            <a:off x="629728" y="934775"/>
            <a:ext cx="11459602" cy="5370897"/>
          </a:xfrm>
        </p:spPr>
        <p:txBody>
          <a:bodyPr rtlCol="0">
            <a:normAutofit lnSpcReduction="10000"/>
          </a:bodyPr>
          <a:lstStyle/>
          <a:p>
            <a:r>
              <a:rPr lang="en-US" dirty="0" err="1"/>
              <a:t>Koja</a:t>
            </a:r>
            <a:r>
              <a:rPr lang="en-US" dirty="0"/>
              <a:t> je </a:t>
            </a:r>
            <a:r>
              <a:rPr lang="en-US" dirty="0" err="1"/>
              <a:t>najveća</a:t>
            </a:r>
            <a:r>
              <a:rPr lang="en-US" dirty="0"/>
              <a:t> </a:t>
            </a:r>
            <a:r>
              <a:rPr lang="en-US" dirty="0" err="1"/>
              <a:t>opasnost</a:t>
            </a:r>
            <a:r>
              <a:rPr lang="en-US" dirty="0"/>
              <a:t> </a:t>
            </a:r>
            <a:r>
              <a:rPr lang="en-US" dirty="0" err="1"/>
              <a:t>po</a:t>
            </a:r>
            <a:r>
              <a:rPr lang="en-US" dirty="0"/>
              <a:t> </a:t>
            </a:r>
            <a:r>
              <a:rPr lang="en-US" dirty="0" err="1"/>
              <a:t>zdravlje</a:t>
            </a:r>
            <a:r>
              <a:rPr lang="en-US" dirty="0"/>
              <a:t> u </a:t>
            </a:r>
            <a:r>
              <a:rPr lang="en-US" dirty="0" err="1"/>
              <a:t>Evropi</a:t>
            </a:r>
            <a:r>
              <a:rPr lang="en-US" dirty="0"/>
              <a:t> u </a:t>
            </a:r>
            <a:r>
              <a:rPr lang="en-US" dirty="0" err="1"/>
              <a:t>vezi</a:t>
            </a:r>
            <a:r>
              <a:rPr lang="en-US" dirty="0"/>
              <a:t> </a:t>
            </a:r>
            <a:r>
              <a:rPr lang="en-US" dirty="0" err="1"/>
              <a:t>sa</a:t>
            </a:r>
            <a:r>
              <a:rPr lang="en-US" dirty="0"/>
              <a:t> </a:t>
            </a:r>
            <a:r>
              <a:rPr lang="en-US" dirty="0" err="1"/>
              <a:t>klimom</a:t>
            </a:r>
            <a:r>
              <a:rPr lang="en-US" dirty="0"/>
              <a:t>?</a:t>
            </a:r>
          </a:p>
          <a:p>
            <a:r>
              <a:rPr lang="en-US" dirty="0" err="1"/>
              <a:t>Ko</a:t>
            </a:r>
            <a:r>
              <a:rPr lang="en-US" dirty="0"/>
              <a:t> je u </a:t>
            </a:r>
            <a:r>
              <a:rPr lang="en-US" dirty="0" err="1"/>
              <a:t>opasnosti</a:t>
            </a:r>
            <a:r>
              <a:rPr lang="en-US" dirty="0"/>
              <a:t> od </a:t>
            </a:r>
            <a:r>
              <a:rPr lang="en-US" dirty="0" err="1"/>
              <a:t>ekstremne</a:t>
            </a:r>
            <a:r>
              <a:rPr lang="en-US" dirty="0"/>
              <a:t> </a:t>
            </a:r>
            <a:r>
              <a:rPr lang="en-US" dirty="0" err="1"/>
              <a:t>vrućine</a:t>
            </a:r>
            <a:r>
              <a:rPr lang="en-US" dirty="0"/>
              <a:t>?</a:t>
            </a:r>
          </a:p>
          <a:p>
            <a:r>
              <a:rPr lang="en-US" dirty="0"/>
              <a:t>Koji </a:t>
            </a:r>
            <a:r>
              <a:rPr lang="en-US" dirty="0" err="1"/>
              <a:t>su</a:t>
            </a:r>
            <a:r>
              <a:rPr lang="en-US" dirty="0"/>
              <a:t> </a:t>
            </a:r>
            <a:r>
              <a:rPr lang="en-US" dirty="0" err="1"/>
              <a:t>načini</a:t>
            </a:r>
            <a:r>
              <a:rPr lang="en-US" dirty="0"/>
              <a:t> </a:t>
            </a:r>
            <a:r>
              <a:rPr lang="en-US" dirty="0" err="1"/>
              <a:t>razmene</a:t>
            </a:r>
            <a:r>
              <a:rPr lang="en-US" dirty="0"/>
              <a:t> </a:t>
            </a:r>
            <a:r>
              <a:rPr lang="en-US" dirty="0" err="1"/>
              <a:t>toplote</a:t>
            </a:r>
            <a:r>
              <a:rPr lang="en-US" dirty="0"/>
              <a:t>?</a:t>
            </a:r>
          </a:p>
          <a:p>
            <a:r>
              <a:rPr lang="en-US" dirty="0" err="1"/>
              <a:t>Kako</a:t>
            </a:r>
            <a:r>
              <a:rPr lang="en-US" dirty="0"/>
              <a:t> </a:t>
            </a:r>
            <a:r>
              <a:rPr lang="en-US" dirty="0" err="1"/>
              <a:t>biste</a:t>
            </a:r>
            <a:r>
              <a:rPr lang="en-US" dirty="0"/>
              <a:t> </a:t>
            </a:r>
            <a:r>
              <a:rPr lang="en-US" dirty="0" err="1"/>
              <a:t>opisali</a:t>
            </a:r>
            <a:r>
              <a:rPr lang="en-US" dirty="0"/>
              <a:t> </a:t>
            </a:r>
            <a:r>
              <a:rPr lang="en-US" dirty="0" err="1"/>
              <a:t>fiziologiju</a:t>
            </a:r>
            <a:r>
              <a:rPr lang="en-US" dirty="0"/>
              <a:t> </a:t>
            </a:r>
            <a:r>
              <a:rPr lang="en-US" dirty="0" err="1"/>
              <a:t>kontrole</a:t>
            </a:r>
            <a:r>
              <a:rPr lang="en-US" dirty="0"/>
              <a:t> temperature?</a:t>
            </a:r>
          </a:p>
          <a:p>
            <a:r>
              <a:rPr lang="en-US" dirty="0"/>
              <a:t>Koji </a:t>
            </a:r>
            <a:r>
              <a:rPr lang="en-US" dirty="0" err="1"/>
              <a:t>faktori</a:t>
            </a:r>
            <a:r>
              <a:rPr lang="en-US" dirty="0"/>
              <a:t> </a:t>
            </a:r>
            <a:r>
              <a:rPr lang="en-US" dirty="0" err="1"/>
              <a:t>doprinose</a:t>
            </a:r>
            <a:r>
              <a:rPr lang="en-US" dirty="0"/>
              <a:t> </a:t>
            </a:r>
            <a:r>
              <a:rPr lang="en-US" dirty="0" err="1"/>
              <a:t>povećanju</a:t>
            </a:r>
            <a:r>
              <a:rPr lang="en-US" dirty="0"/>
              <a:t> </a:t>
            </a:r>
            <a:r>
              <a:rPr lang="en-US" dirty="0" err="1"/>
              <a:t>rizika</a:t>
            </a:r>
            <a:r>
              <a:rPr lang="en-US" dirty="0"/>
              <a:t> od </a:t>
            </a:r>
            <a:r>
              <a:rPr lang="en-US" dirty="0" err="1"/>
              <a:t>toplotnih</a:t>
            </a:r>
            <a:r>
              <a:rPr lang="en-US" dirty="0"/>
              <a:t> </a:t>
            </a:r>
            <a:r>
              <a:rPr lang="en-US" dirty="0" err="1"/>
              <a:t>bolesti</a:t>
            </a:r>
            <a:r>
              <a:rPr lang="en-US" dirty="0"/>
              <a:t> </a:t>
            </a:r>
            <a:r>
              <a:rPr lang="en-US" dirty="0" err="1"/>
              <a:t>prilikom</a:t>
            </a:r>
            <a:r>
              <a:rPr lang="en-US" dirty="0"/>
              <a:t> </a:t>
            </a:r>
            <a:r>
              <a:rPr lang="en-US" dirty="0" err="1"/>
              <a:t>starenja</a:t>
            </a:r>
            <a:r>
              <a:rPr lang="en-US" dirty="0" smtClean="0"/>
              <a:t>?</a:t>
            </a:r>
            <a:endParaRPr lang="hu-HU" dirty="0" smtClean="0"/>
          </a:p>
          <a:p>
            <a:r>
              <a:rPr lang="hu-HU" dirty="0" err="1"/>
              <a:t>Možete</a:t>
            </a:r>
            <a:r>
              <a:rPr lang="hu-HU" dirty="0"/>
              <a:t> li </a:t>
            </a:r>
            <a:r>
              <a:rPr lang="hu-HU" dirty="0" err="1"/>
              <a:t>razlikovati</a:t>
            </a:r>
            <a:r>
              <a:rPr lang="hu-HU" dirty="0"/>
              <a:t> </a:t>
            </a:r>
            <a:r>
              <a:rPr lang="hu-HU" dirty="0" err="1"/>
              <a:t>bolest</a:t>
            </a:r>
            <a:r>
              <a:rPr lang="hu-HU" dirty="0"/>
              <a:t> </a:t>
            </a:r>
            <a:r>
              <a:rPr lang="hu-HU" dirty="0" err="1"/>
              <a:t>prouzrokovanu</a:t>
            </a:r>
            <a:r>
              <a:rPr lang="hu-HU" dirty="0"/>
              <a:t> </a:t>
            </a:r>
            <a:r>
              <a:rPr lang="hu-HU" dirty="0" err="1"/>
              <a:t>toplotom</a:t>
            </a:r>
            <a:r>
              <a:rPr lang="hu-HU" dirty="0"/>
              <a:t> </a:t>
            </a:r>
            <a:r>
              <a:rPr lang="hu-HU" dirty="0" err="1"/>
              <a:t>od</a:t>
            </a:r>
            <a:r>
              <a:rPr lang="hu-HU" dirty="0"/>
              <a:t> </a:t>
            </a:r>
            <a:r>
              <a:rPr lang="hu-HU" dirty="0" err="1"/>
              <a:t>zaraznih</a:t>
            </a:r>
            <a:r>
              <a:rPr lang="hu-HU" dirty="0"/>
              <a:t> </a:t>
            </a:r>
            <a:r>
              <a:rPr lang="hu-HU" dirty="0" err="1"/>
              <a:t>bolesti</a:t>
            </a:r>
            <a:r>
              <a:rPr lang="hu-HU" dirty="0"/>
              <a:t>?</a:t>
            </a:r>
          </a:p>
          <a:p>
            <a:r>
              <a:rPr lang="hu-HU" dirty="0" err="1"/>
              <a:t>Kako</a:t>
            </a:r>
            <a:r>
              <a:rPr lang="hu-HU" dirty="0"/>
              <a:t> </a:t>
            </a:r>
            <a:r>
              <a:rPr lang="hu-HU" dirty="0" err="1"/>
              <a:t>biste</a:t>
            </a:r>
            <a:r>
              <a:rPr lang="hu-HU" dirty="0"/>
              <a:t> postavili </a:t>
            </a:r>
            <a:r>
              <a:rPr lang="hu-HU" dirty="0" err="1"/>
              <a:t>dijagnozu</a:t>
            </a:r>
            <a:r>
              <a:rPr lang="hu-HU" dirty="0"/>
              <a:t> </a:t>
            </a:r>
            <a:r>
              <a:rPr lang="hu-HU" dirty="0" err="1"/>
              <a:t>toplotnog</a:t>
            </a:r>
            <a:r>
              <a:rPr lang="hu-HU" dirty="0"/>
              <a:t> </a:t>
            </a:r>
            <a:r>
              <a:rPr lang="hu-HU" dirty="0" err="1"/>
              <a:t>udara</a:t>
            </a:r>
            <a:r>
              <a:rPr lang="hu-HU" dirty="0"/>
              <a:t>?</a:t>
            </a:r>
          </a:p>
          <a:p>
            <a:r>
              <a:rPr lang="hu-HU" dirty="0" err="1"/>
              <a:t>Kako</a:t>
            </a:r>
            <a:r>
              <a:rPr lang="hu-HU" dirty="0"/>
              <a:t> </a:t>
            </a:r>
            <a:r>
              <a:rPr lang="hu-HU" dirty="0" err="1"/>
              <a:t>biste</a:t>
            </a:r>
            <a:r>
              <a:rPr lang="hu-HU" dirty="0"/>
              <a:t> </a:t>
            </a:r>
            <a:r>
              <a:rPr lang="hu-HU" dirty="0" err="1"/>
              <a:t>lečili</a:t>
            </a:r>
            <a:r>
              <a:rPr lang="hu-HU" dirty="0"/>
              <a:t> </a:t>
            </a:r>
            <a:r>
              <a:rPr lang="hu-HU" dirty="0" err="1"/>
              <a:t>umereno</a:t>
            </a:r>
            <a:r>
              <a:rPr lang="hu-HU" dirty="0"/>
              <a:t> </a:t>
            </a:r>
            <a:r>
              <a:rPr lang="hu-HU" dirty="0" err="1"/>
              <a:t>stanje</a:t>
            </a:r>
            <a:r>
              <a:rPr lang="hu-HU" dirty="0"/>
              <a:t> </a:t>
            </a:r>
            <a:r>
              <a:rPr lang="hu-HU" dirty="0" err="1"/>
              <a:t>bolesti</a:t>
            </a:r>
            <a:r>
              <a:rPr lang="hu-HU" dirty="0"/>
              <a:t> </a:t>
            </a:r>
            <a:r>
              <a:rPr lang="hu-HU" dirty="0" err="1"/>
              <a:t>prouzrokovane</a:t>
            </a:r>
            <a:r>
              <a:rPr lang="hu-HU" dirty="0"/>
              <a:t> </a:t>
            </a:r>
            <a:r>
              <a:rPr lang="hu-HU" dirty="0" err="1"/>
              <a:t>toplotom</a:t>
            </a:r>
            <a:r>
              <a:rPr lang="hu-HU" dirty="0"/>
              <a:t>?</a:t>
            </a:r>
          </a:p>
          <a:p>
            <a:r>
              <a:rPr lang="hu-HU" dirty="0" err="1"/>
              <a:t>Kako</a:t>
            </a:r>
            <a:r>
              <a:rPr lang="hu-HU" dirty="0"/>
              <a:t> </a:t>
            </a:r>
            <a:r>
              <a:rPr lang="hu-HU" dirty="0" err="1"/>
              <a:t>biste</a:t>
            </a:r>
            <a:r>
              <a:rPr lang="hu-HU" dirty="0"/>
              <a:t> </a:t>
            </a:r>
            <a:r>
              <a:rPr lang="hu-HU" dirty="0" err="1"/>
              <a:t>lečili</a:t>
            </a:r>
            <a:r>
              <a:rPr lang="hu-HU" dirty="0"/>
              <a:t> </a:t>
            </a:r>
            <a:r>
              <a:rPr lang="hu-HU" dirty="0" err="1"/>
              <a:t>ozbiljan</a:t>
            </a:r>
            <a:r>
              <a:rPr lang="hu-HU" dirty="0"/>
              <a:t> </a:t>
            </a:r>
            <a:r>
              <a:rPr lang="hu-HU" dirty="0" err="1"/>
              <a:t>toplotni</a:t>
            </a:r>
            <a:r>
              <a:rPr lang="hu-HU" dirty="0"/>
              <a:t> </a:t>
            </a:r>
            <a:r>
              <a:rPr lang="hu-HU" dirty="0" err="1"/>
              <a:t>udar</a:t>
            </a:r>
            <a:r>
              <a:rPr lang="hu-HU" dirty="0"/>
              <a:t>?</a:t>
            </a:r>
          </a:p>
          <a:p>
            <a:endParaRPr lang="en-US" dirty="0"/>
          </a:p>
        </p:txBody>
      </p:sp>
    </p:spTree>
    <p:extLst>
      <p:ext uri="{BB962C8B-B14F-4D97-AF65-F5344CB8AC3E}">
        <p14:creationId xmlns:p14="http://schemas.microsoft.com/office/powerpoint/2010/main" val="8142691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hu-HU" b="1" dirty="0" err="1"/>
              <a:t>Preporučeno</a:t>
            </a:r>
            <a:r>
              <a:rPr lang="hu-HU" b="1" dirty="0"/>
              <a:t> </a:t>
            </a:r>
            <a:r>
              <a:rPr lang="hu-HU" b="1" dirty="0" err="1"/>
              <a:t>čitanje</a:t>
            </a:r>
            <a:endParaRPr lang="hu-HU" b="1" dirty="0">
              <a:solidFill>
                <a:schemeClr val="tx1"/>
              </a:solidFill>
            </a:endParaRPr>
          </a:p>
        </p:txBody>
      </p:sp>
      <p:sp>
        <p:nvSpPr>
          <p:cNvPr id="3" name="Tartalom helye 2"/>
          <p:cNvSpPr>
            <a:spLocks noGrp="1"/>
          </p:cNvSpPr>
          <p:nvPr>
            <p:ph idx="1"/>
          </p:nvPr>
        </p:nvSpPr>
        <p:spPr>
          <a:xfrm>
            <a:off x="115502" y="1068403"/>
            <a:ext cx="11896825" cy="5227643"/>
          </a:xfrm>
        </p:spPr>
        <p:txBody>
          <a:bodyPr rtlCol="0">
            <a:normAutofit fontScale="85000" lnSpcReduction="20000"/>
          </a:bodyPr>
          <a:lstStyle/>
          <a:p>
            <a:r>
              <a:rPr lang="hu-HU" sz="2100" dirty="0" smtClean="0"/>
              <a:t>IPCC-AR</a:t>
            </a:r>
            <a:r>
              <a:rPr lang="hu-HU" sz="2100" dirty="0"/>
              <a:t>/ Technical Repo</a:t>
            </a:r>
            <a:r>
              <a:rPr lang="hu-HU" sz="2100" b="1" dirty="0"/>
              <a:t>rt </a:t>
            </a:r>
            <a:r>
              <a:rPr lang="hu-HU" sz="2100" dirty="0">
                <a:hlinkClick r:id="rId2"/>
              </a:rPr>
              <a:t>https://www.ipcc.ch/report/ar6/wg2/downloads/report/IPCC_AR6_WGII_TechnicalSummary.pdf</a:t>
            </a:r>
            <a:endParaRPr lang="hu-HU" sz="2100" dirty="0"/>
          </a:p>
          <a:p>
            <a:r>
              <a:rPr lang="en-GB" sz="2100" dirty="0"/>
              <a:t>The health impacts of hot weather and the Heatwave Plan for England</a:t>
            </a:r>
            <a:r>
              <a:rPr lang="hu-HU" sz="2100" dirty="0"/>
              <a:t> https://www.hcpa.info/wp-content/uploads/2018/06/The-health-impacts-of-hot-weather-and-the-Heatwave-Plan-for-England_fina....pdf</a:t>
            </a:r>
          </a:p>
          <a:p>
            <a:r>
              <a:rPr lang="en-US" sz="2100" i="1" dirty="0"/>
              <a:t>Balmain BN, </a:t>
            </a:r>
            <a:r>
              <a:rPr lang="en-US" sz="2100" i="1" dirty="0" err="1"/>
              <a:t>Sabapathy</a:t>
            </a:r>
            <a:r>
              <a:rPr lang="en-US" sz="2100" i="1" dirty="0"/>
              <a:t> S, Louis M, Morris NR. Aging and Thermoregulatory Control: The Clinical Implications of Exercising under Heat Stress in Older Individuals. Biomed Res Int. 2018 Aug 2;2018:8306154. </a:t>
            </a:r>
            <a:r>
              <a:rPr lang="en-US" sz="2100" i="1" dirty="0" err="1"/>
              <a:t>doi</a:t>
            </a:r>
            <a:r>
              <a:rPr lang="en-US" sz="2100" i="1" dirty="0"/>
              <a:t>: 10.1155/2018/8306154</a:t>
            </a:r>
            <a:r>
              <a:rPr lang="en-US" sz="2100" dirty="0"/>
              <a:t>. </a:t>
            </a:r>
            <a:endParaRPr lang="hu-HU" sz="2100" dirty="0"/>
          </a:p>
          <a:p>
            <a:r>
              <a:rPr lang="en-US" sz="2100" dirty="0"/>
              <a:t>González-Alonso J. Human thermoregulation and the cardiovascular system. </a:t>
            </a:r>
            <a:r>
              <a:rPr lang="en-US" sz="2100" dirty="0" err="1"/>
              <a:t>Exp</a:t>
            </a:r>
            <a:r>
              <a:rPr lang="en-US" sz="2100" dirty="0"/>
              <a:t> Physiol. 2012 Mar;97(3):340-6. </a:t>
            </a:r>
            <a:r>
              <a:rPr lang="en-US" sz="2100" dirty="0" err="1"/>
              <a:t>doi</a:t>
            </a:r>
            <a:r>
              <a:rPr lang="en-US" sz="2100" dirty="0"/>
              <a:t>: 10.1113/expphysiol.2011.058701</a:t>
            </a:r>
            <a:endParaRPr lang="hu-HU" sz="2100" dirty="0"/>
          </a:p>
          <a:p>
            <a:r>
              <a:rPr lang="hu-HU" sz="2100" dirty="0"/>
              <a:t>Rublee C, Dresser C, Giudice C, Lemery J, Sorensen C. Evidence-Based Heatstroke Management in the Emergency Department. West J Emerg Med. 2021 Feb 26;22(2):186-195. doi: 10.5811/westjem.2020.11.49007. PMID: 33856299; PMCID: PMC7972371.</a:t>
            </a:r>
          </a:p>
          <a:p>
            <a:r>
              <a:rPr lang="hu-HU" sz="2100" dirty="0"/>
              <a:t>Leyk D, Hoitz J, Becker C, Glitz KJ, Nestler K, Piekarski C. Health Risks and Interventions in Exertional Heat Stress. Dtsch Arztebl Int. 2019 Aug 5;116(31-32):537-544. doi: 10.3238/arztebl.2019.0537. PMID: 31554541; PMCID: PMC6783627</a:t>
            </a:r>
          </a:p>
          <a:p>
            <a:r>
              <a:rPr lang="en-US" sz="2100" dirty="0"/>
              <a:t>P</a:t>
            </a:r>
            <a:r>
              <a:rPr lang="hu-HU" sz="2100" dirty="0"/>
              <a:t>u</a:t>
            </a:r>
            <a:r>
              <a:rPr lang="en-US" sz="2100" dirty="0" err="1"/>
              <a:t>blic</a:t>
            </a:r>
            <a:r>
              <a:rPr lang="en-US" sz="2100" dirty="0"/>
              <a:t> Health advice</a:t>
            </a:r>
            <a:r>
              <a:rPr lang="hu-HU" sz="2100" dirty="0"/>
              <a:t> </a:t>
            </a:r>
            <a:r>
              <a:rPr lang="en-US" sz="2100" dirty="0"/>
              <a:t>on preventing health effects of heat</a:t>
            </a:r>
            <a:r>
              <a:rPr lang="hu-HU" sz="2100" dirty="0"/>
              <a:t>. WHO/EURO:2011-2510-42266-5869. https://www.who.int/publications/i/item/public-health-advice-on-preventing-health-effects-of-heat</a:t>
            </a:r>
          </a:p>
        </p:txBody>
      </p:sp>
    </p:spTree>
    <p:extLst>
      <p:ext uri="{BB962C8B-B14F-4D97-AF65-F5344CB8AC3E}">
        <p14:creationId xmlns:p14="http://schemas.microsoft.com/office/powerpoint/2010/main" val="30723730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08227" y="498949"/>
            <a:ext cx="11896825" cy="5476696"/>
          </a:xfrm>
        </p:spPr>
        <p:txBody>
          <a:bodyPr rtlCol="0"/>
          <a:lstStyle/>
          <a:p>
            <a:pPr marL="0" indent="0" algn="ctr">
              <a:buNone/>
            </a:pPr>
            <a:r>
              <a:rPr lang="en-US" sz="3600" b="1" dirty="0" err="1"/>
              <a:t>Hvala</a:t>
            </a:r>
            <a:r>
              <a:rPr lang="en-US" sz="3600" b="1" dirty="0"/>
              <a:t> </a:t>
            </a:r>
            <a:r>
              <a:rPr lang="en-US" sz="3600" b="1" dirty="0" err="1"/>
              <a:t>na</a:t>
            </a:r>
            <a:r>
              <a:rPr lang="en-US" sz="3600" b="1" dirty="0"/>
              <a:t> </a:t>
            </a:r>
            <a:r>
              <a:rPr lang="en-US" sz="3600" b="1" dirty="0" err="1"/>
              <a:t>pažnji</a:t>
            </a:r>
            <a:r>
              <a:rPr lang="en-US" sz="3600" b="1" dirty="0"/>
              <a:t>!</a:t>
            </a:r>
          </a:p>
          <a:p>
            <a:pPr marL="0" indent="0" algn="ctr">
              <a:buNone/>
            </a:pPr>
            <a:r>
              <a:rPr lang="en-US" sz="2000" dirty="0" err="1" smtClean="0"/>
              <a:t>Ovu</a:t>
            </a:r>
            <a:r>
              <a:rPr lang="en-US" sz="2000" dirty="0" smtClean="0"/>
              <a:t> </a:t>
            </a:r>
            <a:r>
              <a:rPr lang="en-US" sz="2000" dirty="0" err="1"/>
              <a:t>prezentaciju</a:t>
            </a:r>
            <a:r>
              <a:rPr lang="en-US" sz="2000" dirty="0"/>
              <a:t> je </a:t>
            </a:r>
            <a:r>
              <a:rPr lang="en-US" sz="2000" dirty="0" err="1"/>
              <a:t>razvio</a:t>
            </a:r>
            <a:r>
              <a:rPr lang="en-US" sz="2000" dirty="0"/>
              <a:t> </a:t>
            </a:r>
            <a:r>
              <a:rPr lang="en-US" sz="2000" dirty="0" err="1"/>
              <a:t>projekat</a:t>
            </a:r>
            <a:r>
              <a:rPr lang="en-US" sz="2000" dirty="0"/>
              <a:t> CLIMATEMED, </a:t>
            </a:r>
            <a:r>
              <a:rPr lang="en-US" sz="2000" dirty="0" err="1"/>
              <a:t>podržan</a:t>
            </a:r>
            <a:r>
              <a:rPr lang="en-US" sz="2000" dirty="0"/>
              <a:t> od </a:t>
            </a:r>
            <a:r>
              <a:rPr lang="en-US" sz="2000" dirty="0" err="1"/>
              <a:t>strane</a:t>
            </a:r>
            <a:r>
              <a:rPr lang="en-US" sz="2000" dirty="0"/>
              <a:t> Erasmus+ </a:t>
            </a:r>
            <a:r>
              <a:rPr lang="en-US" sz="2000" dirty="0" err="1"/>
              <a:t>programa</a:t>
            </a:r>
            <a:r>
              <a:rPr lang="en-US" sz="2000" dirty="0"/>
              <a:t> EU. </a:t>
            </a:r>
          </a:p>
          <a:p>
            <a:pPr marL="0" indent="0" rtl="0">
              <a:buNone/>
            </a:pPr>
            <a:endParaRPr lang="sr" sz="2000" dirty="0"/>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0" name="Szövegdoboz 9"/>
          <p:cNvSpPr txBox="1"/>
          <p:nvPr/>
        </p:nvSpPr>
        <p:spPr>
          <a:xfrm>
            <a:off x="878978" y="5380125"/>
            <a:ext cx="1019792" cy="646331"/>
          </a:xfrm>
          <a:prstGeom prst="rect">
            <a:avLst/>
          </a:prstGeom>
          <a:noFill/>
        </p:spPr>
        <p:txBody>
          <a:bodyPr wrap="square" rtlCol="0">
            <a:spAutoFit/>
          </a:bodyPr>
          <a:lstStyle/>
          <a:p>
            <a:pPr rtl="0">
              <a:lnSpc>
                <a:spcPct val="120000"/>
              </a:lnSpc>
            </a:pP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Университатеа де Медицина, Фармацие, Стинте и </a:t>
            </a:r>
            <a:r>
              <a:rPr lang="sr" sz="600" dirty="0" smtClean="0">
                <a:solidFill>
                  <a:schemeClr val="tx1">
                    <a:lumMod val="65000"/>
                    <a:lumOff val="35000"/>
                  </a:schemeClr>
                </a:solidFill>
                <a:latin typeface="Times New Roman" panose="02020603050405020304" pitchFamily="18" charset="0"/>
                <a:cs typeface="Times New Roman" panose="02020603050405020304" pitchFamily="18" charset="0"/>
              </a:rPr>
              <a:t>Техологие </a:t>
            </a: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Георге Емил Паладе дин Тиргу Мурес</a:t>
            </a:r>
            <a:endParaRPr lang="hu-HU" sz="600" dirty="0">
              <a:latin typeface="Times New Roman" panose="02020603050405020304" pitchFamily="18" charset="0"/>
              <a:cs typeface="Times New Roman" panose="02020603050405020304" pitchFamily="18" charset="0"/>
            </a:endParaRPr>
          </a:p>
        </p:txBody>
      </p:sp>
      <p:sp>
        <p:nvSpPr>
          <p:cNvPr id="11" name="Téglalap 10"/>
          <p:cNvSpPr/>
          <p:nvPr/>
        </p:nvSpPr>
        <p:spPr>
          <a:xfrm>
            <a:off x="1930437" y="2781361"/>
            <a:ext cx="901046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Medicinski </a:t>
            </a:r>
            <a:r>
              <a:rPr lang="en-US" dirty="0" err="1">
                <a:solidFill>
                  <a:schemeClr val="tx1"/>
                </a:solidFill>
              </a:rPr>
              <a:t>fakultet</a:t>
            </a:r>
            <a:r>
              <a:rPr lang="en-US" dirty="0">
                <a:solidFill>
                  <a:schemeClr val="tx1"/>
                </a:solidFill>
              </a:rPr>
              <a:t> </a:t>
            </a:r>
            <a:r>
              <a:rPr lang="en-US" dirty="0" err="1">
                <a:solidFill>
                  <a:schemeClr val="tx1"/>
                </a:solidFill>
              </a:rPr>
              <a:t>Univerziteta</a:t>
            </a:r>
            <a:r>
              <a:rPr lang="en-US" dirty="0">
                <a:solidFill>
                  <a:schemeClr val="tx1"/>
                </a:solidFill>
              </a:rPr>
              <a:t> u </a:t>
            </a:r>
            <a:r>
              <a:rPr lang="en-US" dirty="0" err="1" smtClean="0">
                <a:solidFill>
                  <a:schemeClr val="tx1"/>
                </a:solidFill>
              </a:rPr>
              <a:t>Pečuju</a:t>
            </a:r>
            <a:r>
              <a:rPr lang="hu-HU" dirty="0" smtClean="0">
                <a:solidFill>
                  <a:schemeClr val="tx1"/>
                </a:solidFill>
              </a:rPr>
              <a:t>,</a:t>
            </a:r>
            <a:br>
              <a:rPr lang="hu-HU" dirty="0" smtClean="0">
                <a:solidFill>
                  <a:schemeClr val="tx1"/>
                </a:solidFill>
              </a:rPr>
            </a:br>
            <a:r>
              <a:rPr lang="hu-HU" dirty="0" err="1" smtClean="0">
                <a:solidFill>
                  <a:schemeClr val="tx1"/>
                </a:solidFill>
              </a:rPr>
              <a:t>Institut</a:t>
            </a:r>
            <a:r>
              <a:rPr lang="hu-HU" dirty="0" smtClean="0">
                <a:solidFill>
                  <a:schemeClr val="tx1"/>
                </a:solidFill>
              </a:rPr>
              <a:t> </a:t>
            </a:r>
            <a:r>
              <a:rPr lang="hu-HU" dirty="0" err="1">
                <a:solidFill>
                  <a:schemeClr val="tx1"/>
                </a:solidFill>
              </a:rPr>
              <a:t>za</a:t>
            </a:r>
            <a:r>
              <a:rPr lang="hu-HU" dirty="0">
                <a:solidFill>
                  <a:schemeClr val="tx1"/>
                </a:solidFill>
              </a:rPr>
              <a:t> </a:t>
            </a:r>
            <a:r>
              <a:rPr lang="hu-HU" dirty="0" err="1">
                <a:solidFill>
                  <a:schemeClr val="tx1"/>
                </a:solidFill>
              </a:rPr>
              <a:t>medicinsko</a:t>
            </a:r>
            <a:r>
              <a:rPr lang="hu-HU" dirty="0">
                <a:solidFill>
                  <a:schemeClr val="tx1"/>
                </a:solidFill>
              </a:rPr>
              <a:t> </a:t>
            </a:r>
            <a:r>
              <a:rPr lang="hu-HU" dirty="0" err="1">
                <a:solidFill>
                  <a:schemeClr val="tx1"/>
                </a:solidFill>
              </a:rPr>
              <a:t>javno</a:t>
            </a:r>
            <a:r>
              <a:rPr lang="hu-HU" dirty="0">
                <a:solidFill>
                  <a:schemeClr val="tx1"/>
                </a:solidFill>
              </a:rPr>
              <a:t> </a:t>
            </a:r>
            <a:r>
              <a:rPr lang="hu-HU" dirty="0" err="1" smtClean="0">
                <a:solidFill>
                  <a:schemeClr val="tx1"/>
                </a:solidFill>
              </a:rPr>
              <a:t>zdravstvo</a:t>
            </a:r>
            <a:r>
              <a:rPr lang="hu-HU" dirty="0" smtClean="0">
                <a:solidFill>
                  <a:schemeClr val="tx1"/>
                </a:solidFill>
              </a:rPr>
              <a:t> </a:t>
            </a:r>
            <a:r>
              <a:rPr lang="en-US" dirty="0" smtClean="0">
                <a:solidFill>
                  <a:schemeClr val="tx1"/>
                </a:solidFill>
              </a:rPr>
              <a:t>– </a:t>
            </a:r>
            <a:r>
              <a:rPr lang="en-US" dirty="0" err="1">
                <a:solidFill>
                  <a:schemeClr val="tx1"/>
                </a:solidFill>
              </a:rPr>
              <a:t>Pečuj</a:t>
            </a:r>
            <a:r>
              <a:rPr lang="en-US" dirty="0">
                <a:solidFill>
                  <a:schemeClr val="tx1"/>
                </a:solidFill>
              </a:rPr>
              <a:t>, </a:t>
            </a:r>
            <a:r>
              <a:rPr lang="en-US" dirty="0" err="1">
                <a:solidFill>
                  <a:schemeClr val="tx1"/>
                </a:solidFill>
              </a:rPr>
              <a:t>Mađarska</a:t>
            </a:r>
            <a:r>
              <a:rPr lang="en-US" dirty="0">
                <a:solidFill>
                  <a:schemeClr val="tx1"/>
                </a:solidFill>
              </a:rPr>
              <a:t> </a:t>
            </a:r>
          </a:p>
        </p:txBody>
      </p:sp>
      <p:sp>
        <p:nvSpPr>
          <p:cNvPr id="12" name="Téglalap 11"/>
          <p:cNvSpPr/>
          <p:nvPr/>
        </p:nvSpPr>
        <p:spPr>
          <a:xfrm>
            <a:off x="1930437" y="344824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solidFill>
                  <a:schemeClr val="tx1"/>
                </a:solidFill>
              </a:rPr>
              <a:t>Centar</a:t>
            </a:r>
            <a:r>
              <a:rPr lang="en-US" dirty="0">
                <a:solidFill>
                  <a:schemeClr val="tx1"/>
                </a:solidFill>
              </a:rPr>
              <a:t> </a:t>
            </a:r>
            <a:r>
              <a:rPr lang="en-US" dirty="0" err="1">
                <a:solidFill>
                  <a:schemeClr val="tx1"/>
                </a:solidFill>
              </a:rPr>
              <a:t>za</a:t>
            </a:r>
            <a:r>
              <a:rPr lang="en-US" dirty="0">
                <a:solidFill>
                  <a:schemeClr val="tx1"/>
                </a:solidFill>
              </a:rPr>
              <a:t> </a:t>
            </a:r>
            <a:r>
              <a:rPr lang="en-US" dirty="0" err="1">
                <a:solidFill>
                  <a:schemeClr val="tx1"/>
                </a:solidFill>
              </a:rPr>
              <a:t>zdravlje</a:t>
            </a:r>
            <a:r>
              <a:rPr lang="en-US" dirty="0">
                <a:solidFill>
                  <a:schemeClr val="tx1"/>
                </a:solidFill>
              </a:rPr>
              <a:t>, </a:t>
            </a:r>
            <a:r>
              <a:rPr lang="en-US" dirty="0" err="1">
                <a:solidFill>
                  <a:schemeClr val="tx1"/>
                </a:solidFill>
              </a:rPr>
              <a:t>vežbanje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sportske</a:t>
            </a:r>
            <a:r>
              <a:rPr lang="en-US" dirty="0">
                <a:solidFill>
                  <a:schemeClr val="tx1"/>
                </a:solidFill>
              </a:rPr>
              <a:t> </a:t>
            </a:r>
            <a:r>
              <a:rPr lang="en-US" dirty="0" err="1">
                <a:solidFill>
                  <a:schemeClr val="tx1"/>
                </a:solidFill>
              </a:rPr>
              <a:t>nauke</a:t>
            </a:r>
            <a:r>
              <a:rPr lang="en-US" dirty="0">
                <a:solidFill>
                  <a:schemeClr val="tx1"/>
                </a:solidFill>
              </a:rPr>
              <a:t> – Beograd, </a:t>
            </a:r>
            <a:r>
              <a:rPr lang="en-US" dirty="0" err="1">
                <a:solidFill>
                  <a:schemeClr val="tx1"/>
                </a:solidFill>
              </a:rPr>
              <a:t>Srbija</a:t>
            </a:r>
            <a:r>
              <a:rPr lang="en-US" dirty="0">
                <a:solidFill>
                  <a:schemeClr val="tx1"/>
                </a:solidFill>
              </a:rPr>
              <a:t> </a:t>
            </a:r>
            <a:endParaRPr lang="sr" dirty="0">
              <a:solidFill>
                <a:schemeClr val="tx1"/>
              </a:solidFill>
            </a:endParaRPr>
          </a:p>
        </p:txBody>
      </p:sp>
      <p:sp>
        <p:nvSpPr>
          <p:cNvPr id="13" name="Téglalap 12"/>
          <p:cNvSpPr/>
          <p:nvPr/>
        </p:nvSpPr>
        <p:spPr>
          <a:xfrm>
            <a:off x="1930438" y="4115137"/>
            <a:ext cx="877654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dirty="0">
                <a:solidFill>
                  <a:schemeClr val="tx1"/>
                </a:solidFill>
              </a:rPr>
              <a:t>Nacionalni centar za javno zdravlje i farmaceutsku regulativu</a:t>
            </a:r>
            <a:r>
              <a:rPr lang="en-US" dirty="0" smtClean="0">
                <a:solidFill>
                  <a:schemeClr val="tx1"/>
                </a:solidFill>
              </a:rPr>
              <a:t> </a:t>
            </a:r>
            <a:r>
              <a:rPr lang="en-US" dirty="0">
                <a:solidFill>
                  <a:schemeClr val="tx1"/>
                </a:solidFill>
              </a:rPr>
              <a:t>– </a:t>
            </a:r>
            <a:r>
              <a:rPr lang="en-US" dirty="0" err="1">
                <a:solidFill>
                  <a:schemeClr val="tx1"/>
                </a:solidFill>
              </a:rPr>
              <a:t>Budimpešta</a:t>
            </a:r>
            <a:r>
              <a:rPr lang="en-US" dirty="0">
                <a:solidFill>
                  <a:schemeClr val="tx1"/>
                </a:solidFill>
              </a:rPr>
              <a:t>, </a:t>
            </a:r>
            <a:r>
              <a:rPr lang="en-US" dirty="0" err="1">
                <a:solidFill>
                  <a:schemeClr val="tx1"/>
                </a:solidFill>
              </a:rPr>
              <a:t>Mađarska</a:t>
            </a:r>
            <a:r>
              <a:rPr lang="en-US" dirty="0">
                <a:solidFill>
                  <a:schemeClr val="tx1"/>
                </a:solidFill>
              </a:rPr>
              <a:t> </a:t>
            </a:r>
            <a:endParaRPr lang="sr" dirty="0">
              <a:solidFill>
                <a:schemeClr val="tx1"/>
              </a:solidFill>
            </a:endParaRPr>
          </a:p>
        </p:txBody>
      </p:sp>
      <p:sp>
        <p:nvSpPr>
          <p:cNvPr id="14" name="Téglalap 13"/>
          <p:cNvSpPr/>
          <p:nvPr/>
        </p:nvSpPr>
        <p:spPr>
          <a:xfrm>
            <a:off x="1898770" y="475647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Univerzitetski </a:t>
            </a:r>
            <a:r>
              <a:rPr lang="en-US" dirty="0" err="1">
                <a:solidFill>
                  <a:schemeClr val="tx1"/>
                </a:solidFill>
              </a:rPr>
              <a:t>koledž</a:t>
            </a:r>
            <a:r>
              <a:rPr lang="en-US" dirty="0">
                <a:solidFill>
                  <a:schemeClr val="tx1"/>
                </a:solidFill>
              </a:rPr>
              <a:t> </a:t>
            </a:r>
            <a:r>
              <a:rPr lang="en-US" dirty="0" err="1">
                <a:solidFill>
                  <a:schemeClr val="tx1"/>
                </a:solidFill>
              </a:rPr>
              <a:t>Kork</a:t>
            </a:r>
            <a:r>
              <a:rPr lang="en-US" dirty="0">
                <a:solidFill>
                  <a:schemeClr val="tx1"/>
                </a:solidFill>
              </a:rPr>
              <a:t> – Nacionalni </a:t>
            </a:r>
            <a:r>
              <a:rPr lang="en-US" dirty="0" err="1">
                <a:solidFill>
                  <a:schemeClr val="tx1"/>
                </a:solidFill>
              </a:rPr>
              <a:t>univerzitet</a:t>
            </a:r>
            <a:r>
              <a:rPr lang="en-US" dirty="0">
                <a:solidFill>
                  <a:schemeClr val="tx1"/>
                </a:solidFill>
              </a:rPr>
              <a:t> </a:t>
            </a:r>
            <a:r>
              <a:rPr lang="en-US" dirty="0" err="1">
                <a:solidFill>
                  <a:schemeClr val="tx1"/>
                </a:solidFill>
              </a:rPr>
              <a:t>Irske</a:t>
            </a:r>
            <a:r>
              <a:rPr lang="en-US" dirty="0">
                <a:solidFill>
                  <a:schemeClr val="tx1"/>
                </a:solidFill>
              </a:rPr>
              <a:t> – </a:t>
            </a:r>
            <a:r>
              <a:rPr lang="en-US" dirty="0" err="1">
                <a:solidFill>
                  <a:schemeClr val="tx1"/>
                </a:solidFill>
              </a:rPr>
              <a:t>Kork</a:t>
            </a:r>
            <a:r>
              <a:rPr lang="en-US" dirty="0">
                <a:solidFill>
                  <a:schemeClr val="tx1"/>
                </a:solidFill>
              </a:rPr>
              <a:t>, </a:t>
            </a:r>
            <a:r>
              <a:rPr lang="en-US" dirty="0" err="1">
                <a:solidFill>
                  <a:schemeClr val="tx1"/>
                </a:solidFill>
              </a:rPr>
              <a:t>Irska</a:t>
            </a:r>
            <a:r>
              <a:rPr lang="en-US" dirty="0">
                <a:solidFill>
                  <a:schemeClr val="tx1"/>
                </a:solidFill>
              </a:rPr>
              <a:t>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Times New Roman" panose="02020603050405020304" pitchFamily="18" charset="0"/>
              </a:rPr>
              <a:t>Univerzitet </a:t>
            </a:r>
            <a:r>
              <a:rPr lang="en-US" dirty="0" err="1">
                <a:solidFill>
                  <a:schemeClr val="tx1"/>
                </a:solidFill>
                <a:cs typeface="Times New Roman" panose="02020603050405020304" pitchFamily="18" charset="0"/>
              </a:rPr>
              <a:t>za</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medicinu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farmaciju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nauku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i</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tehnologiju</a:t>
            </a:r>
            <a:r>
              <a:rPr lang="en-US" dirty="0">
                <a:solidFill>
                  <a:schemeClr val="tx1"/>
                </a:solidFill>
                <a:cs typeface="Times New Roman" panose="02020603050405020304" pitchFamily="18" charset="0"/>
              </a:rPr>
              <a:t> Georg</a:t>
            </a:r>
          </a:p>
          <a:p>
            <a:r>
              <a:rPr lang="en-US" dirty="0">
                <a:solidFill>
                  <a:schemeClr val="tx1"/>
                </a:solidFill>
                <a:cs typeface="Times New Roman" panose="02020603050405020304" pitchFamily="18" charset="0"/>
              </a:rPr>
              <a:t>Emil Palade u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Murešu</a:t>
            </a:r>
            <a:r>
              <a:rPr lang="en-US" dirty="0">
                <a:solidFill>
                  <a:schemeClr val="tx1"/>
                </a:solidFill>
                <a:cs typeface="Times New Roman" panose="02020603050405020304" pitchFamily="18" charset="0"/>
              </a:rPr>
              <a:t> –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Rumunija</a:t>
            </a:r>
            <a:endParaRPr lang="en-US" dirty="0">
              <a:solidFill>
                <a:schemeClr val="tx1"/>
              </a:solidFill>
              <a:cs typeface="Times New Roman" panose="02020603050405020304" pitchFamily="18" charset="0"/>
            </a:endParaRP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18410444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2BAAC-88C5-4FB5-98E3-B815B7844FE3}"/>
              </a:ext>
            </a:extLst>
          </p:cNvPr>
          <p:cNvSpPr>
            <a:spLocks noGrp="1"/>
          </p:cNvSpPr>
          <p:nvPr>
            <p:ph type="title"/>
          </p:nvPr>
        </p:nvSpPr>
        <p:spPr/>
        <p:txBody>
          <a:bodyPr rtlCol="0">
            <a:normAutofit fontScale="90000"/>
          </a:bodyPr>
          <a:lstStyle/>
          <a:p>
            <a:r>
              <a:rPr lang="en-US" b="1" dirty="0" err="1"/>
              <a:t>Ekstremne</a:t>
            </a:r>
            <a:r>
              <a:rPr lang="en-US" b="1" dirty="0"/>
              <a:t> temperature </a:t>
            </a:r>
            <a:r>
              <a:rPr lang="hu-HU" b="1" dirty="0" smtClean="0"/>
              <a:t>– </a:t>
            </a:r>
            <a:r>
              <a:rPr lang="en-US" b="1" dirty="0" err="1" smtClean="0"/>
              <a:t>Ključne</a:t>
            </a:r>
            <a:r>
              <a:rPr lang="en-US" b="1" dirty="0" smtClean="0"/>
              <a:t> </a:t>
            </a:r>
            <a:r>
              <a:rPr lang="en-US" b="1" dirty="0" err="1" smtClean="0"/>
              <a:t>tačke</a:t>
            </a:r>
            <a:endParaRPr lang="sr" b="1" dirty="0">
              <a:solidFill>
                <a:schemeClr val="tx1"/>
              </a:solidFill>
            </a:endParaRPr>
          </a:p>
        </p:txBody>
      </p:sp>
      <p:sp>
        <p:nvSpPr>
          <p:cNvPr id="3" name="Content Placeholder 2">
            <a:extLst>
              <a:ext uri="{FF2B5EF4-FFF2-40B4-BE49-F238E27FC236}">
                <a16:creationId xmlns:a16="http://schemas.microsoft.com/office/drawing/2014/main" id="{B206B211-161C-411A-B060-04AB9BFB522E}"/>
              </a:ext>
            </a:extLst>
          </p:cNvPr>
          <p:cNvSpPr>
            <a:spLocks noGrp="1"/>
          </p:cNvSpPr>
          <p:nvPr>
            <p:ph idx="1"/>
          </p:nvPr>
        </p:nvSpPr>
        <p:spPr>
          <a:xfrm>
            <a:off x="192505" y="1354347"/>
            <a:ext cx="11896825" cy="4951325"/>
          </a:xfrm>
        </p:spPr>
        <p:txBody>
          <a:bodyPr rtlCol="0">
            <a:normAutofit/>
          </a:bodyPr>
          <a:lstStyle/>
          <a:p>
            <a:r>
              <a:rPr lang="en-US" dirty="0" err="1" smtClean="0"/>
              <a:t>Klimatske</a:t>
            </a:r>
            <a:r>
              <a:rPr lang="en-US" dirty="0" smtClean="0"/>
              <a:t> </a:t>
            </a:r>
            <a:r>
              <a:rPr lang="en-US" dirty="0" err="1"/>
              <a:t>promene</a:t>
            </a:r>
            <a:r>
              <a:rPr lang="en-US" dirty="0"/>
              <a:t> </a:t>
            </a:r>
            <a:r>
              <a:rPr lang="en-US" dirty="0" err="1"/>
              <a:t>predstavljaju</a:t>
            </a:r>
            <a:r>
              <a:rPr lang="en-US" dirty="0"/>
              <a:t> </a:t>
            </a:r>
            <a:r>
              <a:rPr lang="en-US" dirty="0" err="1"/>
              <a:t>jedinstven</a:t>
            </a:r>
            <a:r>
              <a:rPr lang="en-US" dirty="0"/>
              <a:t> </a:t>
            </a:r>
            <a:r>
              <a:rPr lang="en-US" dirty="0" err="1"/>
              <a:t>rizik</a:t>
            </a:r>
            <a:r>
              <a:rPr lang="en-US" dirty="0"/>
              <a:t> </a:t>
            </a:r>
            <a:r>
              <a:rPr lang="en-US" dirty="0" err="1"/>
              <a:t>za</a:t>
            </a:r>
            <a:r>
              <a:rPr lang="en-US" dirty="0"/>
              <a:t> </a:t>
            </a:r>
            <a:r>
              <a:rPr lang="en-US" dirty="0" err="1"/>
              <a:t>brzorastuću</a:t>
            </a:r>
            <a:r>
              <a:rPr lang="en-US" dirty="0"/>
              <a:t> </a:t>
            </a:r>
            <a:r>
              <a:rPr lang="en-US" dirty="0" err="1"/>
              <a:t>populaciju</a:t>
            </a:r>
            <a:r>
              <a:rPr lang="en-US" dirty="0"/>
              <a:t> </a:t>
            </a:r>
            <a:r>
              <a:rPr lang="en-US" dirty="0" err="1"/>
              <a:t>starijih</a:t>
            </a:r>
            <a:r>
              <a:rPr lang="en-US" dirty="0"/>
              <a:t> </a:t>
            </a:r>
            <a:r>
              <a:rPr lang="en-US" dirty="0" err="1"/>
              <a:t>pacijenata</a:t>
            </a:r>
            <a:r>
              <a:rPr lang="en-US" dirty="0"/>
              <a:t>. </a:t>
            </a:r>
          </a:p>
          <a:p>
            <a:r>
              <a:rPr lang="en-US" dirty="0" err="1"/>
              <a:t>Kliničari</a:t>
            </a:r>
            <a:r>
              <a:rPr lang="en-US" dirty="0"/>
              <a:t>, </a:t>
            </a:r>
            <a:r>
              <a:rPr lang="en-US" dirty="0" err="1"/>
              <a:t>bolnice</a:t>
            </a:r>
            <a:r>
              <a:rPr lang="en-US" dirty="0"/>
              <a:t>, </a:t>
            </a:r>
            <a:r>
              <a:rPr lang="en-US" dirty="0" err="1"/>
              <a:t>kreatori</a:t>
            </a:r>
            <a:r>
              <a:rPr lang="en-US" dirty="0"/>
              <a:t> </a:t>
            </a:r>
            <a:r>
              <a:rPr lang="en-US" dirty="0" err="1"/>
              <a:t>politika</a:t>
            </a:r>
            <a:r>
              <a:rPr lang="en-US" dirty="0"/>
              <a:t> </a:t>
            </a:r>
            <a:r>
              <a:rPr lang="en-US" dirty="0" err="1"/>
              <a:t>i</a:t>
            </a:r>
            <a:r>
              <a:rPr lang="en-US" dirty="0"/>
              <a:t> </a:t>
            </a:r>
            <a:r>
              <a:rPr lang="en-US" dirty="0" err="1"/>
              <a:t>finansijski</a:t>
            </a:r>
            <a:r>
              <a:rPr lang="en-US" dirty="0"/>
              <a:t> </a:t>
            </a:r>
            <a:r>
              <a:rPr lang="en-US" dirty="0" err="1"/>
              <a:t>organizatori</a:t>
            </a:r>
            <a:r>
              <a:rPr lang="en-US" dirty="0"/>
              <a:t> </a:t>
            </a:r>
            <a:r>
              <a:rPr lang="en-US" dirty="0" err="1"/>
              <a:t>moraju</a:t>
            </a:r>
            <a:r>
              <a:rPr lang="en-US" dirty="0"/>
              <a:t> </a:t>
            </a:r>
            <a:r>
              <a:rPr lang="en-US" dirty="0" err="1"/>
              <a:t>biti</a:t>
            </a:r>
            <a:r>
              <a:rPr lang="en-US" dirty="0"/>
              <a:t> </a:t>
            </a:r>
            <a:r>
              <a:rPr lang="en-US" dirty="0" err="1"/>
              <a:t>pripremljeni</a:t>
            </a:r>
            <a:r>
              <a:rPr lang="en-US" dirty="0"/>
              <a:t> </a:t>
            </a:r>
            <a:r>
              <a:rPr lang="en-US" dirty="0" err="1"/>
              <a:t>za</a:t>
            </a:r>
            <a:r>
              <a:rPr lang="en-US" dirty="0"/>
              <a:t> </a:t>
            </a:r>
            <a:r>
              <a:rPr lang="en-US" dirty="0" err="1"/>
              <a:t>trenutne</a:t>
            </a:r>
            <a:r>
              <a:rPr lang="en-US" dirty="0"/>
              <a:t> </a:t>
            </a:r>
            <a:r>
              <a:rPr lang="en-US" dirty="0" err="1"/>
              <a:t>i</a:t>
            </a:r>
            <a:r>
              <a:rPr lang="en-US" dirty="0"/>
              <a:t> </a:t>
            </a:r>
            <a:r>
              <a:rPr lang="en-US" dirty="0" err="1"/>
              <a:t>buduće</a:t>
            </a:r>
            <a:r>
              <a:rPr lang="en-US" dirty="0"/>
              <a:t> </a:t>
            </a:r>
            <a:r>
              <a:rPr lang="en-US" dirty="0" err="1"/>
              <a:t>potrebe</a:t>
            </a:r>
            <a:r>
              <a:rPr lang="en-US" dirty="0"/>
              <a:t>.</a:t>
            </a:r>
          </a:p>
          <a:p>
            <a:r>
              <a:rPr lang="en-US" dirty="0" err="1"/>
              <a:t>Uključivanje</a:t>
            </a:r>
            <a:r>
              <a:rPr lang="en-US" dirty="0"/>
              <a:t> </a:t>
            </a:r>
            <a:r>
              <a:rPr lang="en-US" dirty="0" err="1"/>
              <a:t>vremenskog</a:t>
            </a:r>
            <a:r>
              <a:rPr lang="en-US" dirty="0"/>
              <a:t> </a:t>
            </a:r>
            <a:r>
              <a:rPr lang="en-US" dirty="0" err="1"/>
              <a:t>modeliranja</a:t>
            </a:r>
            <a:r>
              <a:rPr lang="en-US" dirty="0"/>
              <a:t> </a:t>
            </a:r>
            <a:r>
              <a:rPr lang="en-US" dirty="0" err="1"/>
              <a:t>i</a:t>
            </a:r>
            <a:r>
              <a:rPr lang="en-US" dirty="0"/>
              <a:t> </a:t>
            </a:r>
            <a:r>
              <a:rPr lang="en-US" dirty="0" err="1"/>
              <a:t>intervencija</a:t>
            </a:r>
            <a:r>
              <a:rPr lang="en-US" dirty="0"/>
              <a:t> u </a:t>
            </a:r>
            <a:r>
              <a:rPr lang="en-US" dirty="0" err="1"/>
              <a:t>okviru</a:t>
            </a:r>
            <a:r>
              <a:rPr lang="en-US" dirty="0"/>
              <a:t> </a:t>
            </a:r>
            <a:r>
              <a:rPr lang="en-US" dirty="0" err="1"/>
              <a:t>javnog</a:t>
            </a:r>
            <a:r>
              <a:rPr lang="en-US" dirty="0"/>
              <a:t> </a:t>
            </a:r>
            <a:r>
              <a:rPr lang="en-US" dirty="0" err="1"/>
              <a:t>zdravlja</a:t>
            </a:r>
            <a:r>
              <a:rPr lang="en-US" dirty="0"/>
              <a:t> u </a:t>
            </a:r>
            <a:r>
              <a:rPr lang="en-US" dirty="0" err="1"/>
              <a:t>radu</a:t>
            </a:r>
            <a:r>
              <a:rPr lang="en-US" dirty="0"/>
              <a:t> </a:t>
            </a:r>
            <a:r>
              <a:rPr lang="en-US" dirty="0" err="1"/>
              <a:t>sa</a:t>
            </a:r>
            <a:r>
              <a:rPr lang="en-US" dirty="0"/>
              <a:t> </a:t>
            </a:r>
            <a:r>
              <a:rPr lang="en-US" dirty="0" err="1"/>
              <a:t>ugroženim</a:t>
            </a:r>
            <a:r>
              <a:rPr lang="en-US" dirty="0"/>
              <a:t> </a:t>
            </a:r>
            <a:r>
              <a:rPr lang="en-US" dirty="0" err="1"/>
              <a:t>grupama</a:t>
            </a:r>
            <a:r>
              <a:rPr lang="en-US" dirty="0"/>
              <a:t> </a:t>
            </a:r>
            <a:r>
              <a:rPr lang="en-US" dirty="0" err="1"/>
              <a:t>stanovništva</a:t>
            </a:r>
            <a:r>
              <a:rPr lang="en-US" dirty="0"/>
              <a:t> </a:t>
            </a:r>
            <a:r>
              <a:rPr lang="en-US" dirty="0" err="1"/>
              <a:t>može</a:t>
            </a:r>
            <a:r>
              <a:rPr lang="en-US" dirty="0"/>
              <a:t> </a:t>
            </a:r>
            <a:r>
              <a:rPr lang="en-US" dirty="0" err="1"/>
              <a:t>smanjiti</a:t>
            </a:r>
            <a:r>
              <a:rPr lang="en-US" dirty="0"/>
              <a:t> </a:t>
            </a:r>
            <a:r>
              <a:rPr lang="en-US" dirty="0" err="1"/>
              <a:t>teret</a:t>
            </a:r>
            <a:r>
              <a:rPr lang="en-US" dirty="0"/>
              <a:t> </a:t>
            </a:r>
            <a:r>
              <a:rPr lang="en-US" dirty="0" err="1"/>
              <a:t>toplotnog</a:t>
            </a:r>
            <a:r>
              <a:rPr lang="en-US" dirty="0"/>
              <a:t> </a:t>
            </a:r>
            <a:r>
              <a:rPr lang="en-US" dirty="0" err="1"/>
              <a:t>stresa</a:t>
            </a:r>
            <a:r>
              <a:rPr lang="en-US" dirty="0"/>
              <a:t> </a:t>
            </a:r>
            <a:r>
              <a:rPr lang="en-US" dirty="0" err="1"/>
              <a:t>za</a:t>
            </a:r>
            <a:r>
              <a:rPr lang="en-US" dirty="0"/>
              <a:t> </a:t>
            </a:r>
            <a:r>
              <a:rPr lang="en-US" dirty="0" err="1"/>
              <a:t>pojedince</a:t>
            </a:r>
            <a:r>
              <a:rPr lang="en-US" dirty="0"/>
              <a:t> </a:t>
            </a:r>
            <a:r>
              <a:rPr lang="en-US" dirty="0" err="1"/>
              <a:t>i</a:t>
            </a:r>
            <a:r>
              <a:rPr lang="en-US" dirty="0"/>
              <a:t> </a:t>
            </a:r>
            <a:r>
              <a:rPr lang="en-US" dirty="0" err="1"/>
              <a:t>zdravstveni</a:t>
            </a:r>
            <a:r>
              <a:rPr lang="en-US" dirty="0"/>
              <a:t> </a:t>
            </a:r>
            <a:r>
              <a:rPr lang="en-US" dirty="0" err="1"/>
              <a:t>sistem</a:t>
            </a:r>
            <a:r>
              <a:rPr lang="en-US" dirty="0"/>
              <a:t>.</a:t>
            </a:r>
          </a:p>
        </p:txBody>
      </p:sp>
    </p:spTree>
    <p:extLst>
      <p:ext uri="{BB962C8B-B14F-4D97-AF65-F5344CB8AC3E}">
        <p14:creationId xmlns:p14="http://schemas.microsoft.com/office/powerpoint/2010/main" val="3770491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5" y="1518249"/>
            <a:ext cx="11896825" cy="4787423"/>
          </a:xfrm>
        </p:spPr>
        <p:txBody>
          <a:bodyPr rtlCol="0"/>
          <a:lstStyle/>
          <a:p>
            <a:r>
              <a:rPr lang="en-US" dirty="0" err="1"/>
              <a:t>Neophodni</a:t>
            </a:r>
            <a:r>
              <a:rPr lang="en-US" dirty="0"/>
              <a:t> </a:t>
            </a:r>
            <a:r>
              <a:rPr lang="en-US" dirty="0" err="1"/>
              <a:t>su</a:t>
            </a:r>
            <a:r>
              <a:rPr lang="en-US" dirty="0"/>
              <a:t> </a:t>
            </a:r>
            <a:r>
              <a:rPr lang="en-US" dirty="0" err="1"/>
              <a:t>resursi</a:t>
            </a:r>
            <a:r>
              <a:rPr lang="en-US" dirty="0"/>
              <a:t> </a:t>
            </a:r>
            <a:r>
              <a:rPr lang="en-US" dirty="0" err="1"/>
              <a:t>za</a:t>
            </a:r>
            <a:r>
              <a:rPr lang="en-US" dirty="0"/>
              <a:t> </a:t>
            </a:r>
            <a:r>
              <a:rPr lang="en-US" dirty="0" err="1"/>
              <a:t>obezbeđivanje</a:t>
            </a:r>
            <a:r>
              <a:rPr lang="en-US" dirty="0"/>
              <a:t> </a:t>
            </a:r>
            <a:r>
              <a:rPr lang="en-US" dirty="0" err="1"/>
              <a:t>zaštitnih</a:t>
            </a:r>
            <a:r>
              <a:rPr lang="en-US" dirty="0"/>
              <a:t> </a:t>
            </a:r>
            <a:r>
              <a:rPr lang="en-US" dirty="0" err="1"/>
              <a:t>mera</a:t>
            </a:r>
            <a:r>
              <a:rPr lang="en-US" dirty="0"/>
              <a:t> </a:t>
            </a:r>
            <a:r>
              <a:rPr lang="en-US" dirty="0" err="1"/>
              <a:t>protiv</a:t>
            </a:r>
            <a:r>
              <a:rPr lang="en-US" dirty="0"/>
              <a:t> </a:t>
            </a:r>
            <a:r>
              <a:rPr lang="en-US" dirty="0" err="1"/>
              <a:t>bolesti</a:t>
            </a:r>
            <a:r>
              <a:rPr lang="en-US" dirty="0"/>
              <a:t> </a:t>
            </a:r>
            <a:r>
              <a:rPr lang="en-US" dirty="0" err="1"/>
              <a:t>povezanih</a:t>
            </a:r>
            <a:r>
              <a:rPr lang="en-US" dirty="0"/>
              <a:t> </a:t>
            </a:r>
            <a:r>
              <a:rPr lang="en-US" dirty="0" err="1"/>
              <a:t>sa</a:t>
            </a:r>
            <a:r>
              <a:rPr lang="en-US" dirty="0"/>
              <a:t> </a:t>
            </a:r>
            <a:r>
              <a:rPr lang="en-US" dirty="0" err="1"/>
              <a:t>toplotom</a:t>
            </a:r>
            <a:r>
              <a:rPr lang="en-US" dirty="0"/>
              <a:t> u </a:t>
            </a:r>
            <a:r>
              <a:rPr lang="en-US" dirty="0" err="1"/>
              <a:t>gradskim</a:t>
            </a:r>
            <a:r>
              <a:rPr lang="en-US" dirty="0"/>
              <a:t> </a:t>
            </a:r>
            <a:r>
              <a:rPr lang="en-US" dirty="0" err="1"/>
              <a:t>jezgrima</a:t>
            </a:r>
            <a:r>
              <a:rPr lang="en-US" dirty="0"/>
              <a:t>.</a:t>
            </a:r>
          </a:p>
          <a:p>
            <a:r>
              <a:rPr lang="en-US" dirty="0" err="1"/>
              <a:t>Ubrzano</a:t>
            </a:r>
            <a:r>
              <a:rPr lang="en-US" dirty="0"/>
              <a:t> </a:t>
            </a:r>
            <a:r>
              <a:rPr lang="en-US" dirty="0" err="1"/>
              <a:t>zagrevanje</a:t>
            </a:r>
            <a:r>
              <a:rPr lang="en-US" dirty="0"/>
              <a:t> </a:t>
            </a:r>
            <a:r>
              <a:rPr lang="en-US" dirty="0" err="1"/>
              <a:t>prati</a:t>
            </a:r>
            <a:r>
              <a:rPr lang="en-US" dirty="0"/>
              <a:t> </a:t>
            </a:r>
            <a:r>
              <a:rPr lang="en-US" dirty="0" err="1"/>
              <a:t>brzi</a:t>
            </a:r>
            <a:r>
              <a:rPr lang="en-US" dirty="0"/>
              <a:t> </a:t>
            </a:r>
            <a:r>
              <a:rPr lang="en-US" dirty="0" err="1"/>
              <a:t>napredak</a:t>
            </a:r>
            <a:r>
              <a:rPr lang="en-US" dirty="0"/>
              <a:t> u </a:t>
            </a:r>
            <a:r>
              <a:rPr lang="en-US" dirty="0" err="1"/>
              <a:t>zemljama</a:t>
            </a:r>
            <a:r>
              <a:rPr lang="en-US" dirty="0"/>
              <a:t> u </a:t>
            </a:r>
            <a:r>
              <a:rPr lang="en-US" dirty="0" err="1"/>
              <a:t>razvoju</a:t>
            </a:r>
            <a:r>
              <a:rPr lang="en-US" dirty="0"/>
              <a:t>. Da bi se </a:t>
            </a:r>
            <a:r>
              <a:rPr lang="en-US" dirty="0" err="1"/>
              <a:t>stanovništvo</a:t>
            </a:r>
            <a:r>
              <a:rPr lang="en-US" dirty="0"/>
              <a:t> </a:t>
            </a:r>
            <a:r>
              <a:rPr lang="en-US" dirty="0" err="1"/>
              <a:t>zaštitilo</a:t>
            </a:r>
            <a:r>
              <a:rPr lang="en-US" dirty="0"/>
              <a:t> od </a:t>
            </a:r>
            <a:r>
              <a:rPr lang="en-US" dirty="0" err="1"/>
              <a:t>negativnih</a:t>
            </a:r>
            <a:r>
              <a:rPr lang="en-US" dirty="0"/>
              <a:t> </a:t>
            </a:r>
            <a:r>
              <a:rPr lang="en-US" dirty="0" err="1"/>
              <a:t>efekata</a:t>
            </a:r>
            <a:r>
              <a:rPr lang="en-US" dirty="0"/>
              <a:t> </a:t>
            </a:r>
            <a:r>
              <a:rPr lang="en-US" dirty="0" err="1"/>
              <a:t>ekstremnih</a:t>
            </a:r>
            <a:r>
              <a:rPr lang="en-US" dirty="0"/>
              <a:t> </a:t>
            </a:r>
            <a:r>
              <a:rPr lang="en-US" dirty="0" err="1"/>
              <a:t>temperatura</a:t>
            </a:r>
            <a:r>
              <a:rPr lang="en-US" dirty="0"/>
              <a:t>, </a:t>
            </a:r>
            <a:r>
              <a:rPr lang="en-US" dirty="0" err="1"/>
              <a:t>neophodna</a:t>
            </a:r>
            <a:r>
              <a:rPr lang="en-US" dirty="0"/>
              <a:t> </a:t>
            </a:r>
            <a:r>
              <a:rPr lang="en-US" dirty="0" err="1"/>
              <a:t>su</a:t>
            </a:r>
            <a:r>
              <a:rPr lang="en-US" dirty="0"/>
              <a:t> </a:t>
            </a:r>
            <a:r>
              <a:rPr lang="en-US" dirty="0" err="1"/>
              <a:t>inovativna</a:t>
            </a:r>
            <a:r>
              <a:rPr lang="en-US" dirty="0"/>
              <a:t> </a:t>
            </a:r>
            <a:r>
              <a:rPr lang="en-US" dirty="0" err="1"/>
              <a:t>rešenja</a:t>
            </a:r>
            <a:r>
              <a:rPr lang="en-US" dirty="0"/>
              <a:t> </a:t>
            </a:r>
            <a:r>
              <a:rPr lang="en-US" dirty="0" err="1"/>
              <a:t>za</a:t>
            </a:r>
            <a:r>
              <a:rPr lang="en-US" dirty="0"/>
              <a:t> </a:t>
            </a:r>
            <a:r>
              <a:rPr lang="en-US" dirty="0" err="1"/>
              <a:t>hlađenje</a:t>
            </a:r>
            <a:r>
              <a:rPr lang="en-US" dirty="0"/>
              <a:t>.</a:t>
            </a:r>
          </a:p>
          <a:p>
            <a:r>
              <a:rPr lang="en-US" dirty="0" err="1"/>
              <a:t>Starija</a:t>
            </a:r>
            <a:r>
              <a:rPr lang="en-US" dirty="0"/>
              <a:t> </a:t>
            </a:r>
            <a:r>
              <a:rPr lang="en-US" dirty="0" err="1"/>
              <a:t>populacija</a:t>
            </a:r>
            <a:r>
              <a:rPr lang="en-US" dirty="0"/>
              <a:t> je </a:t>
            </a:r>
            <a:r>
              <a:rPr lang="en-US" dirty="0" err="1"/>
              <a:t>posebno</a:t>
            </a:r>
            <a:r>
              <a:rPr lang="en-US" dirty="0"/>
              <a:t> </a:t>
            </a:r>
            <a:r>
              <a:rPr lang="en-US" dirty="0" err="1"/>
              <a:t>podložna</a:t>
            </a:r>
            <a:r>
              <a:rPr lang="en-US" dirty="0"/>
              <a:t> </a:t>
            </a:r>
            <a:r>
              <a:rPr lang="en-US" dirty="0" err="1"/>
              <a:t>toplotnom</a:t>
            </a:r>
            <a:r>
              <a:rPr lang="en-US" dirty="0"/>
              <a:t> </a:t>
            </a:r>
            <a:r>
              <a:rPr lang="en-US" dirty="0" err="1"/>
              <a:t>stresu</a:t>
            </a:r>
            <a:r>
              <a:rPr lang="en-US" dirty="0"/>
              <a:t>, </a:t>
            </a:r>
            <a:r>
              <a:rPr lang="en-US" dirty="0" err="1"/>
              <a:t>što</a:t>
            </a:r>
            <a:r>
              <a:rPr lang="en-US" dirty="0"/>
              <a:t> je </a:t>
            </a:r>
            <a:r>
              <a:rPr lang="en-US" dirty="0" err="1"/>
              <a:t>faktor</a:t>
            </a:r>
            <a:r>
              <a:rPr lang="en-US" dirty="0"/>
              <a:t> </a:t>
            </a:r>
            <a:r>
              <a:rPr lang="en-US" dirty="0" err="1"/>
              <a:t>koji</a:t>
            </a:r>
            <a:r>
              <a:rPr lang="en-US" dirty="0"/>
              <a:t> </a:t>
            </a:r>
            <a:r>
              <a:rPr lang="en-US" dirty="0" err="1"/>
              <a:t>treba</a:t>
            </a:r>
            <a:r>
              <a:rPr lang="en-US" dirty="0"/>
              <a:t> </a:t>
            </a:r>
            <a:r>
              <a:rPr lang="en-US" dirty="0" err="1"/>
              <a:t>uzeti</a:t>
            </a:r>
            <a:r>
              <a:rPr lang="en-US" dirty="0"/>
              <a:t> u </a:t>
            </a:r>
            <a:r>
              <a:rPr lang="en-US" dirty="0" err="1"/>
              <a:t>obzir</a:t>
            </a:r>
            <a:r>
              <a:rPr lang="en-US" dirty="0"/>
              <a:t> </a:t>
            </a:r>
            <a:r>
              <a:rPr lang="en-US" dirty="0" err="1"/>
              <a:t>prilikom</a:t>
            </a:r>
            <a:r>
              <a:rPr lang="en-US" dirty="0"/>
              <a:t> </a:t>
            </a:r>
            <a:r>
              <a:rPr lang="en-US" dirty="0" err="1"/>
              <a:t>planiranja</a:t>
            </a:r>
            <a:r>
              <a:rPr lang="en-US" dirty="0"/>
              <a:t> </a:t>
            </a:r>
            <a:r>
              <a:rPr lang="en-US" dirty="0" err="1"/>
              <a:t>rutinske</a:t>
            </a:r>
            <a:r>
              <a:rPr lang="en-US" dirty="0"/>
              <a:t> </a:t>
            </a:r>
            <a:r>
              <a:rPr lang="en-US" dirty="0" err="1"/>
              <a:t>nege</a:t>
            </a:r>
            <a:r>
              <a:rPr lang="en-US" dirty="0"/>
              <a:t>.</a:t>
            </a:r>
          </a:p>
        </p:txBody>
      </p:sp>
      <p:sp>
        <p:nvSpPr>
          <p:cNvPr id="6" name="Title 1">
            <a:extLst>
              <a:ext uri="{FF2B5EF4-FFF2-40B4-BE49-F238E27FC236}">
                <a16:creationId xmlns:a16="http://schemas.microsoft.com/office/drawing/2014/main" id="{3C52BAAC-88C5-4FB5-98E3-B815B7844FE3}"/>
              </a:ext>
            </a:extLst>
          </p:cNvPr>
          <p:cNvSpPr>
            <a:spLocks noGrp="1"/>
          </p:cNvSpPr>
          <p:nvPr>
            <p:ph type="title"/>
          </p:nvPr>
        </p:nvSpPr>
        <p:spPr>
          <a:xfrm>
            <a:off x="192505" y="153009"/>
            <a:ext cx="11896826" cy="549635"/>
          </a:xfrm>
        </p:spPr>
        <p:txBody>
          <a:bodyPr rtlCol="0">
            <a:normAutofit fontScale="90000"/>
          </a:bodyPr>
          <a:lstStyle/>
          <a:p>
            <a:r>
              <a:rPr lang="en-US" b="1" dirty="0" err="1"/>
              <a:t>Ekstremne</a:t>
            </a:r>
            <a:r>
              <a:rPr lang="en-US" b="1" dirty="0"/>
              <a:t> temperature </a:t>
            </a:r>
            <a:r>
              <a:rPr lang="hu-HU" b="1" dirty="0" smtClean="0"/>
              <a:t>– </a:t>
            </a:r>
            <a:r>
              <a:rPr lang="en-US" b="1" dirty="0" err="1" smtClean="0"/>
              <a:t>Ključne</a:t>
            </a:r>
            <a:r>
              <a:rPr lang="en-US" b="1" dirty="0" smtClean="0"/>
              <a:t> </a:t>
            </a:r>
            <a:r>
              <a:rPr lang="en-US" b="1" dirty="0" err="1" smtClean="0"/>
              <a:t>tačke</a:t>
            </a:r>
            <a:endParaRPr lang="sr" b="1" dirty="0">
              <a:solidFill>
                <a:schemeClr val="tx1"/>
              </a:solidFill>
            </a:endParaRPr>
          </a:p>
        </p:txBody>
      </p:sp>
    </p:spTree>
    <p:extLst>
      <p:ext uri="{BB962C8B-B14F-4D97-AF65-F5344CB8AC3E}">
        <p14:creationId xmlns:p14="http://schemas.microsoft.com/office/powerpoint/2010/main" val="2540472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p:cNvPicPr>
            <a:picLocks noChangeAspect="1"/>
          </p:cNvPicPr>
          <p:nvPr/>
        </p:nvPicPr>
        <p:blipFill>
          <a:blip r:embed="rId2"/>
          <a:stretch>
            <a:fillRect/>
          </a:stretch>
        </p:blipFill>
        <p:spPr>
          <a:xfrm>
            <a:off x="2001073" y="641471"/>
            <a:ext cx="8241174" cy="4387555"/>
          </a:xfrm>
          <a:prstGeom prst="rect">
            <a:avLst/>
          </a:prstGeom>
        </p:spPr>
      </p:pic>
      <p:pic>
        <p:nvPicPr>
          <p:cNvPr id="6" name="Kép 5"/>
          <p:cNvPicPr>
            <a:picLocks noChangeAspect="1"/>
          </p:cNvPicPr>
          <p:nvPr/>
        </p:nvPicPr>
        <p:blipFill>
          <a:blip r:embed="rId3"/>
          <a:stretch>
            <a:fillRect/>
          </a:stretch>
        </p:blipFill>
        <p:spPr>
          <a:xfrm>
            <a:off x="3868885" y="177475"/>
            <a:ext cx="4667901" cy="323895"/>
          </a:xfrm>
          <a:prstGeom prst="rect">
            <a:avLst/>
          </a:prstGeom>
        </p:spPr>
      </p:pic>
      <p:sp>
        <p:nvSpPr>
          <p:cNvPr id="7" name="Téglalap 6"/>
          <p:cNvSpPr/>
          <p:nvPr/>
        </p:nvSpPr>
        <p:spPr>
          <a:xfrm>
            <a:off x="298645" y="5029027"/>
            <a:ext cx="11301434" cy="1503617"/>
          </a:xfrm>
          <a:prstGeom prst="rect">
            <a:avLst/>
          </a:prstGeom>
        </p:spPr>
        <p:txBody>
          <a:bodyPr wrap="square" rtlCol="0">
            <a:spAutoFit/>
          </a:bodyPr>
          <a:lstStyle/>
          <a:p>
            <a:pPr algn="just">
              <a:lnSpc>
                <a:spcPct val="130000"/>
              </a:lnSpc>
            </a:pPr>
            <a:r>
              <a:rPr lang="en-US" dirty="0" err="1"/>
              <a:t>Kada</a:t>
            </a:r>
            <a:r>
              <a:rPr lang="en-US" dirty="0"/>
              <a:t> je </a:t>
            </a:r>
            <a:r>
              <a:rPr lang="en-US" dirty="0" err="1"/>
              <a:t>telo</a:t>
            </a:r>
            <a:r>
              <a:rPr lang="en-US" dirty="0"/>
              <a:t> pod </a:t>
            </a:r>
            <a:r>
              <a:rPr lang="en-US" dirty="0" err="1"/>
              <a:t>toplotnim</a:t>
            </a:r>
            <a:r>
              <a:rPr lang="en-US" dirty="0"/>
              <a:t> </a:t>
            </a:r>
            <a:r>
              <a:rPr lang="en-US" dirty="0" err="1"/>
              <a:t>stresom</a:t>
            </a:r>
            <a:r>
              <a:rPr lang="en-US" dirty="0"/>
              <a:t>, </a:t>
            </a:r>
            <a:r>
              <a:rPr lang="en-US" dirty="0" err="1"/>
              <a:t>toplotna</a:t>
            </a:r>
            <a:r>
              <a:rPr lang="en-US" dirty="0"/>
              <a:t> </a:t>
            </a:r>
            <a:r>
              <a:rPr lang="en-US" dirty="0" err="1"/>
              <a:t>homeostaza</a:t>
            </a:r>
            <a:r>
              <a:rPr lang="en-US" dirty="0"/>
              <a:t> se </a:t>
            </a:r>
            <a:r>
              <a:rPr lang="en-US" dirty="0" err="1"/>
              <a:t>održava</a:t>
            </a:r>
            <a:r>
              <a:rPr lang="en-US" dirty="0"/>
              <a:t> </a:t>
            </a:r>
            <a:r>
              <a:rPr lang="en-US" dirty="0" err="1"/>
              <a:t>kroz</a:t>
            </a:r>
            <a:r>
              <a:rPr lang="en-US" dirty="0"/>
              <a:t> </a:t>
            </a:r>
            <a:r>
              <a:rPr lang="en-US" dirty="0" err="1"/>
              <a:t>regulisani</a:t>
            </a:r>
            <a:r>
              <a:rPr lang="en-US" dirty="0"/>
              <a:t> </a:t>
            </a:r>
            <a:r>
              <a:rPr lang="en-US" dirty="0" err="1"/>
              <a:t>balans</a:t>
            </a:r>
            <a:r>
              <a:rPr lang="en-US" dirty="0"/>
              <a:t> (</a:t>
            </a:r>
            <a:r>
              <a:rPr lang="en-US" dirty="0" err="1"/>
              <a:t>odmah</a:t>
            </a:r>
            <a:r>
              <a:rPr lang="en-US" dirty="0"/>
              <a:t> </a:t>
            </a:r>
            <a:r>
              <a:rPr lang="en-US" dirty="0" err="1"/>
              <a:t>kroz</a:t>
            </a:r>
            <a:r>
              <a:rPr lang="en-US" dirty="0"/>
              <a:t> </a:t>
            </a:r>
            <a:r>
              <a:rPr lang="en-US" dirty="0" err="1"/>
              <a:t>regulatorni</a:t>
            </a:r>
            <a:r>
              <a:rPr lang="en-US" dirty="0"/>
              <a:t> </a:t>
            </a:r>
            <a:r>
              <a:rPr lang="en-US" dirty="0" err="1"/>
              <a:t>sistem</a:t>
            </a:r>
            <a:r>
              <a:rPr lang="en-US" dirty="0"/>
              <a:t> </a:t>
            </a:r>
            <a:r>
              <a:rPr lang="en-US" dirty="0" err="1"/>
              <a:t>i</a:t>
            </a:r>
            <a:r>
              <a:rPr lang="en-US" dirty="0"/>
              <a:t> </a:t>
            </a:r>
            <a:r>
              <a:rPr lang="en-US" dirty="0" err="1"/>
              <a:t>posle</a:t>
            </a:r>
            <a:r>
              <a:rPr lang="en-US" dirty="0"/>
              <a:t> 7-10 dana </a:t>
            </a:r>
            <a:r>
              <a:rPr lang="en-US" dirty="0" err="1"/>
              <a:t>kroz</a:t>
            </a:r>
            <a:r>
              <a:rPr lang="en-US" dirty="0"/>
              <a:t> </a:t>
            </a:r>
            <a:r>
              <a:rPr lang="en-US" dirty="0" err="1"/>
              <a:t>proces</a:t>
            </a:r>
            <a:r>
              <a:rPr lang="en-US" dirty="0"/>
              <a:t> </a:t>
            </a:r>
            <a:r>
              <a:rPr lang="en-US" dirty="0" err="1"/>
              <a:t>aklimatizacije</a:t>
            </a:r>
            <a:r>
              <a:rPr lang="en-US" dirty="0"/>
              <a:t>) </a:t>
            </a:r>
            <a:r>
              <a:rPr lang="en-US" dirty="0" err="1"/>
              <a:t>između</a:t>
            </a:r>
            <a:r>
              <a:rPr lang="en-US" dirty="0"/>
              <a:t> </a:t>
            </a:r>
            <a:r>
              <a:rPr lang="en-US" dirty="0" err="1"/>
              <a:t>faktora</a:t>
            </a:r>
            <a:r>
              <a:rPr lang="en-US" dirty="0"/>
              <a:t> </a:t>
            </a:r>
            <a:r>
              <a:rPr lang="en-US" dirty="0" err="1"/>
              <a:t>koji</a:t>
            </a:r>
            <a:r>
              <a:rPr lang="en-US" dirty="0"/>
              <a:t> </a:t>
            </a:r>
            <a:r>
              <a:rPr lang="en-US" dirty="0" err="1"/>
              <a:t>proizvode</a:t>
            </a:r>
            <a:r>
              <a:rPr lang="en-US" dirty="0"/>
              <a:t> </a:t>
            </a:r>
            <a:r>
              <a:rPr lang="en-US" dirty="0" err="1"/>
              <a:t>toplotu</a:t>
            </a:r>
            <a:r>
              <a:rPr lang="en-US" dirty="0"/>
              <a:t> (</a:t>
            </a:r>
            <a:r>
              <a:rPr lang="en-US" dirty="0" err="1"/>
              <a:t>crveni</a:t>
            </a:r>
            <a:r>
              <a:rPr lang="en-US" dirty="0"/>
              <a:t> </a:t>
            </a:r>
            <a:r>
              <a:rPr lang="en-US" dirty="0" err="1"/>
              <a:t>kvadrat</a:t>
            </a:r>
            <a:r>
              <a:rPr lang="en-US" dirty="0"/>
              <a:t>) </a:t>
            </a:r>
            <a:r>
              <a:rPr lang="en-US" dirty="0" err="1"/>
              <a:t>i</a:t>
            </a:r>
            <a:r>
              <a:rPr lang="en-US" dirty="0"/>
              <a:t> </a:t>
            </a:r>
            <a:r>
              <a:rPr lang="en-US" dirty="0" err="1"/>
              <a:t>rasipaju</a:t>
            </a:r>
            <a:r>
              <a:rPr lang="en-US" dirty="0"/>
              <a:t> </a:t>
            </a:r>
            <a:r>
              <a:rPr lang="en-US" dirty="0" err="1"/>
              <a:t>toplotu</a:t>
            </a:r>
            <a:r>
              <a:rPr lang="en-US" dirty="0"/>
              <a:t> (</a:t>
            </a:r>
            <a:r>
              <a:rPr lang="en-US" dirty="0" err="1"/>
              <a:t>plavi</a:t>
            </a:r>
            <a:r>
              <a:rPr lang="en-US" dirty="0"/>
              <a:t> </a:t>
            </a:r>
            <a:r>
              <a:rPr lang="en-US" dirty="0" err="1"/>
              <a:t>kvadrat</a:t>
            </a:r>
            <a:r>
              <a:rPr lang="en-US" dirty="0"/>
              <a:t>) . </a:t>
            </a:r>
            <a:r>
              <a:rPr lang="en-US" dirty="0" err="1"/>
              <a:t>Međutim</a:t>
            </a:r>
            <a:r>
              <a:rPr lang="en-US" dirty="0"/>
              <a:t>, </a:t>
            </a:r>
            <a:r>
              <a:rPr lang="en-US" dirty="0" err="1"/>
              <a:t>faktori</a:t>
            </a:r>
            <a:r>
              <a:rPr lang="en-US" dirty="0"/>
              <a:t> </a:t>
            </a:r>
            <a:r>
              <a:rPr lang="en-US" dirty="0" err="1"/>
              <a:t>rizika</a:t>
            </a:r>
            <a:r>
              <a:rPr lang="en-US" dirty="0"/>
              <a:t>, od </a:t>
            </a:r>
            <a:r>
              <a:rPr lang="en-US" dirty="0" err="1"/>
              <a:t>kojih</a:t>
            </a:r>
            <a:r>
              <a:rPr lang="en-US" dirty="0"/>
              <a:t> je </a:t>
            </a:r>
            <a:r>
              <a:rPr lang="en-US" dirty="0" err="1"/>
              <a:t>na</a:t>
            </a:r>
            <a:r>
              <a:rPr lang="en-US" dirty="0"/>
              <a:t> </a:t>
            </a:r>
            <a:r>
              <a:rPr lang="en-US" dirty="0" err="1"/>
              <a:t>neke</a:t>
            </a:r>
            <a:r>
              <a:rPr lang="en-US" dirty="0"/>
              <a:t> </a:t>
            </a:r>
            <a:r>
              <a:rPr lang="en-US" dirty="0" err="1"/>
              <a:t>moguće</a:t>
            </a:r>
            <a:r>
              <a:rPr lang="en-US" dirty="0"/>
              <a:t> </a:t>
            </a:r>
            <a:r>
              <a:rPr lang="en-US" dirty="0" err="1"/>
              <a:t>uticati</a:t>
            </a:r>
            <a:r>
              <a:rPr lang="en-US" dirty="0"/>
              <a:t>, </a:t>
            </a:r>
            <a:r>
              <a:rPr lang="en-US" dirty="0" err="1"/>
              <a:t>dok</a:t>
            </a:r>
            <a:r>
              <a:rPr lang="en-US" dirty="0"/>
              <a:t> </a:t>
            </a:r>
            <a:r>
              <a:rPr lang="en-US" dirty="0" err="1"/>
              <a:t>na</a:t>
            </a:r>
            <a:r>
              <a:rPr lang="en-US" dirty="0"/>
              <a:t> </a:t>
            </a:r>
            <a:r>
              <a:rPr lang="en-US" dirty="0" err="1"/>
              <a:t>druge</a:t>
            </a:r>
            <a:r>
              <a:rPr lang="en-US" dirty="0"/>
              <a:t> </a:t>
            </a:r>
            <a:r>
              <a:rPr lang="en-US" dirty="0" err="1"/>
              <a:t>nije</a:t>
            </a:r>
            <a:r>
              <a:rPr lang="en-US" dirty="0"/>
              <a:t>, </a:t>
            </a:r>
            <a:r>
              <a:rPr lang="en-US" dirty="0" err="1"/>
              <a:t>mogu</a:t>
            </a:r>
            <a:r>
              <a:rPr lang="en-US" dirty="0"/>
              <a:t> da </a:t>
            </a:r>
            <a:r>
              <a:rPr lang="en-US" dirty="0" err="1"/>
              <a:t>ugroze</a:t>
            </a:r>
            <a:r>
              <a:rPr lang="en-US" dirty="0"/>
              <a:t> </a:t>
            </a:r>
            <a:r>
              <a:rPr lang="en-US" dirty="0" err="1"/>
              <a:t>i</a:t>
            </a:r>
            <a:r>
              <a:rPr lang="en-US" dirty="0"/>
              <a:t> </a:t>
            </a:r>
            <a:r>
              <a:rPr lang="en-US" dirty="0" err="1"/>
              <a:t>sisteme</a:t>
            </a:r>
            <a:r>
              <a:rPr lang="en-US" dirty="0"/>
              <a:t> </a:t>
            </a:r>
            <a:r>
              <a:rPr lang="en-US" dirty="0" err="1"/>
              <a:t>regulacije</a:t>
            </a:r>
            <a:r>
              <a:rPr lang="en-US" dirty="0"/>
              <a:t> </a:t>
            </a:r>
            <a:r>
              <a:rPr lang="en-US" dirty="0" err="1"/>
              <a:t>i</a:t>
            </a:r>
            <a:r>
              <a:rPr lang="en-US" dirty="0"/>
              <a:t> </a:t>
            </a:r>
            <a:r>
              <a:rPr lang="en-US" dirty="0" err="1"/>
              <a:t>aklimatizacije</a:t>
            </a:r>
            <a:r>
              <a:rPr lang="en-US" dirty="0"/>
              <a:t> </a:t>
            </a:r>
            <a:r>
              <a:rPr lang="en-US" dirty="0" err="1"/>
              <a:t>i</a:t>
            </a:r>
            <a:r>
              <a:rPr lang="en-US" dirty="0"/>
              <a:t> </a:t>
            </a:r>
            <a:r>
              <a:rPr lang="en-US" dirty="0" err="1"/>
              <a:t>faktore</a:t>
            </a:r>
            <a:r>
              <a:rPr lang="en-US" dirty="0"/>
              <a:t> </a:t>
            </a:r>
            <a:r>
              <a:rPr lang="en-US" dirty="0" err="1"/>
              <a:t>koji</a:t>
            </a:r>
            <a:r>
              <a:rPr lang="en-US" dirty="0"/>
              <a:t> </a:t>
            </a:r>
            <a:r>
              <a:rPr lang="en-US" dirty="0" err="1"/>
              <a:t>mogu</a:t>
            </a:r>
            <a:r>
              <a:rPr lang="en-US" dirty="0"/>
              <a:t> da </a:t>
            </a:r>
            <a:r>
              <a:rPr lang="en-US" dirty="0" err="1"/>
              <a:t>proizvode</a:t>
            </a:r>
            <a:r>
              <a:rPr lang="en-US" dirty="0"/>
              <a:t> </a:t>
            </a:r>
            <a:r>
              <a:rPr lang="en-US" dirty="0" err="1"/>
              <a:t>ili</a:t>
            </a:r>
            <a:r>
              <a:rPr lang="en-US" dirty="0"/>
              <a:t> </a:t>
            </a:r>
            <a:r>
              <a:rPr lang="en-US" dirty="0" err="1"/>
              <a:t>rasipaju</a:t>
            </a:r>
            <a:r>
              <a:rPr lang="en-US" dirty="0"/>
              <a:t> </a:t>
            </a:r>
            <a:r>
              <a:rPr lang="en-US" dirty="0" err="1"/>
              <a:t>toplotu</a:t>
            </a:r>
            <a:r>
              <a:rPr lang="en-US" dirty="0"/>
              <a:t>.</a:t>
            </a:r>
          </a:p>
        </p:txBody>
      </p:sp>
      <p:sp>
        <p:nvSpPr>
          <p:cNvPr id="8" name="Téglalap 7"/>
          <p:cNvSpPr/>
          <p:nvPr/>
        </p:nvSpPr>
        <p:spPr>
          <a:xfrm>
            <a:off x="617237" y="6495825"/>
            <a:ext cx="6240763" cy="276999"/>
          </a:xfrm>
          <a:prstGeom prst="rect">
            <a:avLst/>
          </a:prstGeom>
        </p:spPr>
        <p:txBody>
          <a:bodyPr wrap="square" rtlCol="0">
            <a:spAutoFit/>
          </a:bodyPr>
          <a:lstStyle/>
          <a:p>
            <a:r>
              <a:rPr lang="en-US" sz="1200" i="1" dirty="0" err="1"/>
              <a:t>Izvor</a:t>
            </a:r>
            <a:r>
              <a:rPr lang="en-US" sz="1200" i="1" dirty="0"/>
              <a:t> </a:t>
            </a:r>
            <a:r>
              <a:rPr lang="sr" sz="1200" i="1" dirty="0" smtClean="0"/>
              <a:t>: </a:t>
            </a:r>
            <a:r>
              <a:rPr lang="hu-HU" sz="1200" i="1" dirty="0"/>
              <a:t>doi: </a:t>
            </a:r>
            <a:r>
              <a:rPr lang="hu-HU" sz="1200" i="1" dirty="0">
                <a:hlinkClick r:id="rId4"/>
              </a:rPr>
              <a:t>10.3390/biomedicines10102542</a:t>
            </a:r>
            <a:endParaRPr lang="hu-HU" sz="1200" i="1" dirty="0"/>
          </a:p>
        </p:txBody>
      </p:sp>
    </p:spTree>
    <p:extLst>
      <p:ext uri="{BB962C8B-B14F-4D97-AF65-F5344CB8AC3E}">
        <p14:creationId xmlns:p14="http://schemas.microsoft.com/office/powerpoint/2010/main" val="19687758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18470-3051-431A-98F4-3E2F44F6D47A}"/>
              </a:ext>
            </a:extLst>
          </p:cNvPr>
          <p:cNvSpPr>
            <a:spLocks noGrp="1"/>
          </p:cNvSpPr>
          <p:nvPr>
            <p:ph type="title"/>
          </p:nvPr>
        </p:nvSpPr>
        <p:spPr/>
        <p:txBody>
          <a:bodyPr rtlCol="0">
            <a:normAutofit fontScale="90000"/>
          </a:bodyPr>
          <a:lstStyle/>
          <a:p>
            <a:r>
              <a:rPr lang="en-US" b="1" dirty="0" err="1">
                <a:latin typeface="+mn-lt"/>
              </a:rPr>
              <a:t>Rizične</a:t>
            </a:r>
            <a:r>
              <a:rPr lang="en-US" b="1" dirty="0">
                <a:latin typeface="+mn-lt"/>
              </a:rPr>
              <a:t> </a:t>
            </a:r>
            <a:r>
              <a:rPr lang="en-US" b="1" dirty="0" err="1">
                <a:latin typeface="+mn-lt"/>
              </a:rPr>
              <a:t>grupe</a:t>
            </a:r>
            <a:endParaRPr lang="en-GB" b="1" dirty="0">
              <a:solidFill>
                <a:schemeClr val="tx1"/>
              </a:solidFill>
              <a:latin typeface="+mn-lt"/>
            </a:endParaRPr>
          </a:p>
        </p:txBody>
      </p:sp>
      <p:sp>
        <p:nvSpPr>
          <p:cNvPr id="3" name="Content Placeholder 2">
            <a:extLst>
              <a:ext uri="{FF2B5EF4-FFF2-40B4-BE49-F238E27FC236}">
                <a16:creationId xmlns:a16="http://schemas.microsoft.com/office/drawing/2014/main" id="{B6DB0264-78E8-4B87-A68C-5C929FD2D571}"/>
              </a:ext>
            </a:extLst>
          </p:cNvPr>
          <p:cNvSpPr>
            <a:spLocks noGrp="1"/>
          </p:cNvSpPr>
          <p:nvPr>
            <p:ph idx="1"/>
          </p:nvPr>
        </p:nvSpPr>
        <p:spPr>
          <a:xfrm>
            <a:off x="578989" y="879898"/>
            <a:ext cx="11256453" cy="5218981"/>
          </a:xfrm>
        </p:spPr>
        <p:txBody>
          <a:bodyPr rtlCol="0">
            <a:normAutofit lnSpcReduction="10000"/>
          </a:bodyPr>
          <a:lstStyle/>
          <a:p>
            <a:pPr marL="0" lvl="0" indent="0">
              <a:lnSpc>
                <a:spcPct val="130000"/>
              </a:lnSpc>
              <a:spcBef>
                <a:spcPts val="600"/>
              </a:spcBef>
              <a:spcAft>
                <a:spcPts val="600"/>
              </a:spcAft>
              <a:buNone/>
            </a:pPr>
            <a:r>
              <a:rPr lang="en-US" dirty="0" err="1"/>
              <a:t>Visoke</a:t>
            </a:r>
            <a:r>
              <a:rPr lang="en-US" dirty="0"/>
              <a:t> temperature </a:t>
            </a:r>
            <a:r>
              <a:rPr lang="en-US" dirty="0" err="1"/>
              <a:t>mogu</a:t>
            </a:r>
            <a:r>
              <a:rPr lang="en-US" dirty="0"/>
              <a:t> </a:t>
            </a:r>
            <a:r>
              <a:rPr lang="en-US" dirty="0" err="1"/>
              <a:t>uticati</a:t>
            </a:r>
            <a:r>
              <a:rPr lang="en-US" dirty="0"/>
              <a:t> </a:t>
            </a:r>
            <a:r>
              <a:rPr lang="en-US" dirty="0" err="1"/>
              <a:t>na</a:t>
            </a:r>
            <a:r>
              <a:rPr lang="en-US" dirty="0"/>
              <a:t> SVAKOG , </a:t>
            </a:r>
            <a:r>
              <a:rPr lang="en-US" dirty="0" err="1"/>
              <a:t>ali</a:t>
            </a:r>
            <a:r>
              <a:rPr lang="en-US" dirty="0"/>
              <a:t> </a:t>
            </a:r>
            <a:r>
              <a:rPr lang="en-US" dirty="0" err="1"/>
              <a:t>postoje</a:t>
            </a:r>
            <a:r>
              <a:rPr lang="en-US" dirty="0"/>
              <a:t> </a:t>
            </a:r>
            <a:r>
              <a:rPr lang="en-US" dirty="0" err="1"/>
              <a:t>određeni</a:t>
            </a:r>
            <a:r>
              <a:rPr lang="en-US" dirty="0"/>
              <a:t> </a:t>
            </a:r>
            <a:r>
              <a:rPr lang="en-US" dirty="0" err="1"/>
              <a:t>faktori</a:t>
            </a:r>
            <a:r>
              <a:rPr lang="en-US" dirty="0"/>
              <a:t> </a:t>
            </a:r>
            <a:r>
              <a:rPr lang="en-US" dirty="0" err="1"/>
              <a:t>koji</a:t>
            </a:r>
            <a:r>
              <a:rPr lang="en-US" dirty="0"/>
              <a:t> </a:t>
            </a:r>
            <a:r>
              <a:rPr lang="en-US" dirty="0" err="1"/>
              <a:t>povećavaju</a:t>
            </a:r>
            <a:r>
              <a:rPr lang="en-US" dirty="0"/>
              <a:t> </a:t>
            </a:r>
            <a:r>
              <a:rPr lang="en-US" dirty="0" err="1"/>
              <a:t>rizik</a:t>
            </a:r>
            <a:r>
              <a:rPr lang="en-US" dirty="0"/>
              <a:t> </a:t>
            </a:r>
            <a:r>
              <a:rPr lang="en-US" dirty="0" err="1"/>
              <a:t>pojedinca</a:t>
            </a:r>
            <a:r>
              <a:rPr lang="en-US" dirty="0"/>
              <a:t> </a:t>
            </a:r>
            <a:r>
              <a:rPr lang="en-US" dirty="0" err="1"/>
              <a:t>tokom</a:t>
            </a:r>
            <a:r>
              <a:rPr lang="en-US" dirty="0"/>
              <a:t> </a:t>
            </a:r>
            <a:r>
              <a:rPr lang="en-US" dirty="0" err="1"/>
              <a:t>toplotnog</a:t>
            </a:r>
            <a:r>
              <a:rPr lang="en-US" dirty="0"/>
              <a:t> </a:t>
            </a:r>
            <a:r>
              <a:rPr lang="en-US" dirty="0" err="1"/>
              <a:t>talasa</a:t>
            </a:r>
            <a:r>
              <a:rPr lang="en-US" dirty="0"/>
              <a:t>. Oni </a:t>
            </a:r>
            <a:r>
              <a:rPr lang="en-US" dirty="0" err="1"/>
              <a:t>uključuju</a:t>
            </a:r>
            <a:r>
              <a:rPr lang="en-US" dirty="0"/>
              <a:t>: </a:t>
            </a:r>
          </a:p>
          <a:p>
            <a:pPr>
              <a:lnSpc>
                <a:spcPct val="130000"/>
              </a:lnSpc>
              <a:spcBef>
                <a:spcPts val="600"/>
              </a:spcBef>
              <a:spcAft>
                <a:spcPts val="600"/>
              </a:spcAft>
            </a:pPr>
            <a:r>
              <a:rPr lang="en-US" b="1" dirty="0" err="1"/>
              <a:t>starost</a:t>
            </a:r>
            <a:r>
              <a:rPr lang="en-US" dirty="0"/>
              <a:t>: </a:t>
            </a:r>
            <a:r>
              <a:rPr lang="en-US" dirty="0" err="1"/>
              <a:t>posebno</a:t>
            </a:r>
            <a:r>
              <a:rPr lang="en-US" dirty="0"/>
              <a:t> </a:t>
            </a:r>
            <a:r>
              <a:rPr lang="en-US" dirty="0" err="1"/>
              <a:t>stariji</a:t>
            </a:r>
            <a:r>
              <a:rPr lang="en-US" dirty="0"/>
              <a:t> od 75 </a:t>
            </a:r>
            <a:r>
              <a:rPr lang="en-US" dirty="0" err="1"/>
              <a:t>godina</a:t>
            </a:r>
            <a:r>
              <a:rPr lang="en-US" dirty="0"/>
              <a:t>, </a:t>
            </a:r>
            <a:r>
              <a:rPr lang="en-US" dirty="0" err="1"/>
              <a:t>oni</a:t>
            </a:r>
            <a:r>
              <a:rPr lang="en-US" dirty="0"/>
              <a:t> </a:t>
            </a:r>
            <a:r>
              <a:rPr lang="en-US" dirty="0" err="1"/>
              <a:t>koji</a:t>
            </a:r>
            <a:r>
              <a:rPr lang="en-US" dirty="0"/>
              <a:t> </a:t>
            </a:r>
            <a:r>
              <a:rPr lang="en-US" dirty="0" err="1"/>
              <a:t>žive</a:t>
            </a:r>
            <a:r>
              <a:rPr lang="en-US" dirty="0"/>
              <a:t> </a:t>
            </a:r>
            <a:r>
              <a:rPr lang="en-US" dirty="0" err="1"/>
              <a:t>sami</a:t>
            </a:r>
            <a:r>
              <a:rPr lang="en-US" dirty="0"/>
              <a:t> </a:t>
            </a:r>
            <a:r>
              <a:rPr lang="en-US" dirty="0" err="1"/>
              <a:t>i</a:t>
            </a:r>
            <a:r>
              <a:rPr lang="en-US" dirty="0"/>
              <a:t> </a:t>
            </a:r>
            <a:r>
              <a:rPr lang="en-US" dirty="0" err="1"/>
              <a:t>koji</a:t>
            </a:r>
            <a:r>
              <a:rPr lang="en-US" dirty="0"/>
              <a:t> </a:t>
            </a:r>
            <a:r>
              <a:rPr lang="en-US" dirty="0" err="1"/>
              <a:t>su</a:t>
            </a:r>
            <a:r>
              <a:rPr lang="en-US" dirty="0"/>
              <a:t> </a:t>
            </a:r>
            <a:r>
              <a:rPr lang="en-US" dirty="0" err="1"/>
              <a:t>socijalno</a:t>
            </a:r>
            <a:r>
              <a:rPr lang="en-US" dirty="0"/>
              <a:t> </a:t>
            </a:r>
            <a:r>
              <a:rPr lang="en-US" dirty="0" err="1"/>
              <a:t>izolovani</a:t>
            </a:r>
            <a:r>
              <a:rPr lang="en-US" dirty="0"/>
              <a:t> </a:t>
            </a:r>
            <a:r>
              <a:rPr lang="en-US" dirty="0" err="1"/>
              <a:t>ili</a:t>
            </a:r>
            <a:r>
              <a:rPr lang="en-US" dirty="0"/>
              <a:t> </a:t>
            </a:r>
            <a:r>
              <a:rPr lang="en-US" dirty="0" err="1"/>
              <a:t>oni</a:t>
            </a:r>
            <a:r>
              <a:rPr lang="en-US" dirty="0"/>
              <a:t> </a:t>
            </a:r>
            <a:r>
              <a:rPr lang="en-US" dirty="0" err="1"/>
              <a:t>koji</a:t>
            </a:r>
            <a:r>
              <a:rPr lang="en-US" dirty="0"/>
              <a:t> </a:t>
            </a:r>
            <a:r>
              <a:rPr lang="en-US" dirty="0" err="1"/>
              <a:t>žive</a:t>
            </a:r>
            <a:r>
              <a:rPr lang="en-US" dirty="0"/>
              <a:t> u </a:t>
            </a:r>
            <a:r>
              <a:rPr lang="en-US" dirty="0" err="1"/>
              <a:t>staračkom</a:t>
            </a:r>
            <a:r>
              <a:rPr lang="en-US" dirty="0"/>
              <a:t> </a:t>
            </a:r>
            <a:r>
              <a:rPr lang="en-US" dirty="0" err="1"/>
              <a:t>domu</a:t>
            </a:r>
            <a:r>
              <a:rPr lang="en-US" dirty="0"/>
              <a:t> </a:t>
            </a:r>
          </a:p>
          <a:p>
            <a:pPr>
              <a:lnSpc>
                <a:spcPct val="130000"/>
              </a:lnSpc>
              <a:spcBef>
                <a:spcPts val="600"/>
              </a:spcBef>
              <a:spcAft>
                <a:spcPts val="600"/>
              </a:spcAft>
            </a:pPr>
            <a:r>
              <a:rPr lang="en-US" b="1" dirty="0" err="1"/>
              <a:t>hronične</a:t>
            </a:r>
            <a:r>
              <a:rPr lang="en-US" b="1" dirty="0"/>
              <a:t> </a:t>
            </a:r>
            <a:r>
              <a:rPr lang="en-US" b="1" dirty="0" err="1"/>
              <a:t>i</a:t>
            </a:r>
            <a:r>
              <a:rPr lang="en-US" b="1" dirty="0"/>
              <a:t> </a:t>
            </a:r>
            <a:r>
              <a:rPr lang="en-US" b="1" dirty="0" err="1"/>
              <a:t>teške</a:t>
            </a:r>
            <a:r>
              <a:rPr lang="en-US" b="1" dirty="0"/>
              <a:t> </a:t>
            </a:r>
            <a:r>
              <a:rPr lang="en-US" b="1" dirty="0" err="1"/>
              <a:t>bolesti</a:t>
            </a:r>
            <a:r>
              <a:rPr lang="en-US" dirty="0"/>
              <a:t>: </a:t>
            </a:r>
            <a:r>
              <a:rPr lang="en-US" dirty="0" err="1"/>
              <a:t>uključujući</a:t>
            </a:r>
            <a:r>
              <a:rPr lang="en-US" dirty="0"/>
              <a:t> </a:t>
            </a:r>
            <a:r>
              <a:rPr lang="en-US" dirty="0" err="1"/>
              <a:t>bolesti</a:t>
            </a:r>
            <a:r>
              <a:rPr lang="en-US" dirty="0"/>
              <a:t> </a:t>
            </a:r>
            <a:r>
              <a:rPr lang="en-US" dirty="0" err="1"/>
              <a:t>srca</a:t>
            </a:r>
            <a:r>
              <a:rPr lang="en-US" dirty="0"/>
              <a:t> </a:t>
            </a:r>
            <a:r>
              <a:rPr lang="en-US" dirty="0" err="1"/>
              <a:t>ili</a:t>
            </a:r>
            <a:r>
              <a:rPr lang="en-US" dirty="0"/>
              <a:t> </a:t>
            </a:r>
            <a:r>
              <a:rPr lang="en-US" dirty="0" err="1"/>
              <a:t>pluća</a:t>
            </a:r>
            <a:r>
              <a:rPr lang="en-US" dirty="0"/>
              <a:t>, </a:t>
            </a:r>
            <a:r>
              <a:rPr lang="en-US" dirty="0" err="1"/>
              <a:t>dijabetes</a:t>
            </a:r>
            <a:r>
              <a:rPr lang="en-US" dirty="0"/>
              <a:t>, </a:t>
            </a:r>
            <a:r>
              <a:rPr lang="en-US" dirty="0" err="1"/>
              <a:t>bubrežnu</a:t>
            </a:r>
            <a:r>
              <a:rPr lang="en-US" dirty="0"/>
              <a:t> </a:t>
            </a:r>
            <a:r>
              <a:rPr lang="en-US" dirty="0" err="1"/>
              <a:t>insuficijenciju</a:t>
            </a:r>
            <a:r>
              <a:rPr lang="en-US" dirty="0"/>
              <a:t>, </a:t>
            </a:r>
            <a:r>
              <a:rPr lang="en-US" dirty="0" err="1"/>
              <a:t>Parkinsonovu</a:t>
            </a:r>
            <a:r>
              <a:rPr lang="en-US" dirty="0"/>
              <a:t> </a:t>
            </a:r>
            <a:r>
              <a:rPr lang="en-US" dirty="0" err="1"/>
              <a:t>bolest</a:t>
            </a:r>
            <a:r>
              <a:rPr lang="en-US" dirty="0"/>
              <a:t> </a:t>
            </a:r>
            <a:r>
              <a:rPr lang="en-US" dirty="0" err="1"/>
              <a:t>i</a:t>
            </a:r>
            <a:r>
              <a:rPr lang="en-US" dirty="0"/>
              <a:t> </a:t>
            </a:r>
            <a:r>
              <a:rPr lang="en-US" dirty="0" err="1"/>
              <a:t>teške</a:t>
            </a:r>
            <a:r>
              <a:rPr lang="en-US" dirty="0"/>
              <a:t> </a:t>
            </a:r>
            <a:r>
              <a:rPr lang="en-US" dirty="0" err="1"/>
              <a:t>mentalne</a:t>
            </a:r>
            <a:r>
              <a:rPr lang="en-US" dirty="0"/>
              <a:t> </a:t>
            </a:r>
            <a:r>
              <a:rPr lang="en-US" dirty="0" err="1"/>
              <a:t>bolesti</a:t>
            </a:r>
            <a:r>
              <a:rPr lang="en-US" dirty="0"/>
              <a:t> </a:t>
            </a:r>
          </a:p>
          <a:p>
            <a:pPr>
              <a:lnSpc>
                <a:spcPct val="130000"/>
              </a:lnSpc>
              <a:spcBef>
                <a:spcPts val="600"/>
              </a:spcBef>
              <a:spcAft>
                <a:spcPts val="600"/>
              </a:spcAft>
            </a:pPr>
            <a:r>
              <a:rPr lang="en-US" b="1" dirty="0" err="1"/>
              <a:t>nemogućnost</a:t>
            </a:r>
            <a:r>
              <a:rPr lang="en-US" b="1" dirty="0"/>
              <a:t> </a:t>
            </a:r>
            <a:r>
              <a:rPr lang="en-US" b="1" dirty="0" err="1"/>
              <a:t>prilagođavanja</a:t>
            </a:r>
            <a:r>
              <a:rPr lang="en-US" dirty="0"/>
              <a:t>: </a:t>
            </a:r>
            <a:r>
              <a:rPr lang="en-US" dirty="0" err="1"/>
              <a:t>bebe</a:t>
            </a:r>
            <a:r>
              <a:rPr lang="en-US" dirty="0"/>
              <a:t> </a:t>
            </a:r>
            <a:r>
              <a:rPr lang="en-US" dirty="0" err="1"/>
              <a:t>i</a:t>
            </a:r>
            <a:r>
              <a:rPr lang="en-US" dirty="0"/>
              <a:t> </a:t>
            </a:r>
            <a:r>
              <a:rPr lang="en-US" dirty="0" err="1"/>
              <a:t>veoma</a:t>
            </a:r>
            <a:r>
              <a:rPr lang="en-US" dirty="0"/>
              <a:t> </a:t>
            </a:r>
            <a:r>
              <a:rPr lang="en-US" dirty="0" err="1"/>
              <a:t>mladi</a:t>
            </a:r>
            <a:r>
              <a:rPr lang="en-US" dirty="0"/>
              <a:t>, </a:t>
            </a:r>
            <a:r>
              <a:rPr lang="en-US" dirty="0" err="1"/>
              <a:t>osobe</a:t>
            </a:r>
            <a:r>
              <a:rPr lang="en-US" dirty="0"/>
              <a:t> </a:t>
            </a:r>
            <a:r>
              <a:rPr lang="en-US" dirty="0" err="1"/>
              <a:t>sa</a:t>
            </a:r>
            <a:r>
              <a:rPr lang="en-US" dirty="0"/>
              <a:t> </a:t>
            </a:r>
            <a:r>
              <a:rPr lang="en-US" dirty="0" err="1"/>
              <a:t>invaliditetom</a:t>
            </a:r>
            <a:r>
              <a:rPr lang="en-US" dirty="0"/>
              <a:t>, </a:t>
            </a:r>
            <a:r>
              <a:rPr lang="en-US" dirty="0" err="1"/>
              <a:t>ležeći</a:t>
            </a:r>
            <a:r>
              <a:rPr lang="en-US" dirty="0"/>
              <a:t> </a:t>
            </a:r>
            <a:r>
              <a:rPr lang="en-US" dirty="0" err="1"/>
              <a:t>pacijenti</a:t>
            </a:r>
            <a:r>
              <a:rPr lang="en-US" dirty="0"/>
              <a:t>, </a:t>
            </a:r>
            <a:r>
              <a:rPr lang="en-US" dirty="0" err="1"/>
              <a:t>oni</a:t>
            </a:r>
            <a:r>
              <a:rPr lang="en-US" dirty="0"/>
              <a:t> </a:t>
            </a:r>
            <a:r>
              <a:rPr lang="en-US" dirty="0" err="1"/>
              <a:t>koji</a:t>
            </a:r>
            <a:r>
              <a:rPr lang="en-US" dirty="0"/>
              <a:t> </a:t>
            </a:r>
            <a:r>
              <a:rPr lang="en-US" dirty="0" err="1"/>
              <a:t>unose</a:t>
            </a:r>
            <a:r>
              <a:rPr lang="en-US" dirty="0"/>
              <a:t> </a:t>
            </a:r>
            <a:r>
              <a:rPr lang="en-US" dirty="0" err="1"/>
              <a:t>velike</a:t>
            </a:r>
            <a:r>
              <a:rPr lang="en-US" dirty="0"/>
              <a:t> </a:t>
            </a:r>
            <a:r>
              <a:rPr lang="en-US" dirty="0" err="1"/>
              <a:t>količine</a:t>
            </a:r>
            <a:r>
              <a:rPr lang="en-US" dirty="0"/>
              <a:t> </a:t>
            </a:r>
            <a:r>
              <a:rPr lang="en-US" dirty="0" err="1"/>
              <a:t>alkohola</a:t>
            </a:r>
            <a:r>
              <a:rPr lang="en-US" dirty="0"/>
              <a:t>, </a:t>
            </a:r>
            <a:r>
              <a:rPr lang="en-US" dirty="0" err="1"/>
              <a:t>oboleli</a:t>
            </a:r>
            <a:r>
              <a:rPr lang="en-US" dirty="0"/>
              <a:t> od </a:t>
            </a:r>
            <a:r>
              <a:rPr lang="en-US" dirty="0" err="1"/>
              <a:t>Alchajmera</a:t>
            </a:r>
            <a:endParaRPr lang="en-US" dirty="0"/>
          </a:p>
          <a:p>
            <a:pPr>
              <a:lnSpc>
                <a:spcPct val="130000"/>
              </a:lnSpc>
              <a:spcBef>
                <a:spcPts val="600"/>
              </a:spcBef>
              <a:spcAft>
                <a:spcPts val="600"/>
              </a:spcAft>
            </a:pPr>
            <a:r>
              <a:rPr lang="en-US" b="1" dirty="0" err="1"/>
              <a:t>faktori</a:t>
            </a:r>
            <a:r>
              <a:rPr lang="en-US" b="1" dirty="0"/>
              <a:t> </a:t>
            </a:r>
            <a:r>
              <a:rPr lang="en-US" b="1" dirty="0" err="1"/>
              <a:t>životne</a:t>
            </a:r>
            <a:r>
              <a:rPr lang="en-US" b="1" dirty="0"/>
              <a:t> </a:t>
            </a:r>
            <a:r>
              <a:rPr lang="en-US" b="1" dirty="0" err="1"/>
              <a:t>sredine</a:t>
            </a:r>
            <a:r>
              <a:rPr lang="en-US" b="1" dirty="0"/>
              <a:t> </a:t>
            </a:r>
            <a:r>
              <a:rPr lang="en-US" b="1" dirty="0" err="1"/>
              <a:t>i</a:t>
            </a:r>
            <a:r>
              <a:rPr lang="en-US" b="1" dirty="0"/>
              <a:t> </a:t>
            </a:r>
            <a:r>
              <a:rPr lang="en-US" b="1" dirty="0" err="1"/>
              <a:t>prekomerna</a:t>
            </a:r>
            <a:r>
              <a:rPr lang="en-US" b="1" dirty="0"/>
              <a:t> </a:t>
            </a:r>
            <a:r>
              <a:rPr lang="en-US" b="1" dirty="0" err="1"/>
              <a:t>izloženost</a:t>
            </a:r>
            <a:r>
              <a:rPr lang="en-US" dirty="0"/>
              <a:t>: </a:t>
            </a:r>
            <a:r>
              <a:rPr lang="en-US" dirty="0" err="1"/>
              <a:t>život</a:t>
            </a:r>
            <a:r>
              <a:rPr lang="en-US" dirty="0"/>
              <a:t> u </a:t>
            </a:r>
            <a:r>
              <a:rPr lang="en-US" dirty="0" err="1"/>
              <a:t>stanu</a:t>
            </a:r>
            <a:r>
              <a:rPr lang="en-US" dirty="0"/>
              <a:t> </a:t>
            </a:r>
            <a:r>
              <a:rPr lang="en-US" dirty="0" err="1"/>
              <a:t>na</a:t>
            </a:r>
            <a:r>
              <a:rPr lang="en-US" dirty="0"/>
              <a:t> </a:t>
            </a:r>
            <a:r>
              <a:rPr lang="en-US" dirty="0" err="1"/>
              <a:t>poslednjem</a:t>
            </a:r>
            <a:r>
              <a:rPr lang="en-US" dirty="0"/>
              <a:t> </a:t>
            </a:r>
            <a:r>
              <a:rPr lang="en-US" dirty="0" err="1"/>
              <a:t>spratu</a:t>
            </a:r>
            <a:r>
              <a:rPr lang="en-US" dirty="0"/>
              <a:t>, </a:t>
            </a:r>
            <a:r>
              <a:rPr lang="en-US" dirty="0" err="1"/>
              <a:t>beskućnici</a:t>
            </a:r>
            <a:r>
              <a:rPr lang="en-US" dirty="0"/>
              <a:t>, </a:t>
            </a:r>
            <a:r>
              <a:rPr lang="en-US" dirty="0" err="1"/>
              <a:t>oni</a:t>
            </a:r>
            <a:r>
              <a:rPr lang="en-US" dirty="0"/>
              <a:t> </a:t>
            </a:r>
            <a:r>
              <a:rPr lang="en-US" dirty="0" err="1"/>
              <a:t>koji</a:t>
            </a:r>
            <a:r>
              <a:rPr lang="en-US" dirty="0"/>
              <a:t> </a:t>
            </a:r>
            <a:r>
              <a:rPr lang="en-US" dirty="0" err="1"/>
              <a:t>obavljaju</a:t>
            </a:r>
            <a:r>
              <a:rPr lang="en-US" dirty="0"/>
              <a:t> </a:t>
            </a:r>
            <a:r>
              <a:rPr lang="en-US" dirty="0" err="1"/>
              <a:t>aktivnosti</a:t>
            </a:r>
            <a:r>
              <a:rPr lang="en-US" dirty="0"/>
              <a:t> </a:t>
            </a:r>
            <a:r>
              <a:rPr lang="en-US" dirty="0" err="1"/>
              <a:t>ili</a:t>
            </a:r>
            <a:r>
              <a:rPr lang="en-US" dirty="0"/>
              <a:t> </a:t>
            </a:r>
            <a:r>
              <a:rPr lang="en-US" dirty="0" err="1"/>
              <a:t>poslove</a:t>
            </a:r>
            <a:r>
              <a:rPr lang="en-US" dirty="0"/>
              <a:t> </a:t>
            </a:r>
            <a:r>
              <a:rPr lang="en-US" dirty="0" err="1"/>
              <a:t>na</a:t>
            </a:r>
            <a:r>
              <a:rPr lang="en-US" dirty="0"/>
              <a:t> </a:t>
            </a:r>
            <a:r>
              <a:rPr lang="en-US" dirty="0" err="1"/>
              <a:t>velikim</a:t>
            </a:r>
            <a:r>
              <a:rPr lang="en-US" dirty="0"/>
              <a:t> </a:t>
            </a:r>
            <a:r>
              <a:rPr lang="en-US" dirty="0" err="1"/>
              <a:t>vrućima</a:t>
            </a:r>
            <a:r>
              <a:rPr lang="en-US" dirty="0"/>
              <a:t> </a:t>
            </a:r>
            <a:r>
              <a:rPr lang="en-US" dirty="0" err="1"/>
              <a:t>ili</a:t>
            </a:r>
            <a:r>
              <a:rPr lang="en-US" dirty="0"/>
              <a:t> </a:t>
            </a:r>
            <a:r>
              <a:rPr lang="en-US" dirty="0" err="1"/>
              <a:t>na</a:t>
            </a:r>
            <a:r>
              <a:rPr lang="en-US" dirty="0"/>
              <a:t> </a:t>
            </a:r>
            <a:r>
              <a:rPr lang="en-US" dirty="0" err="1"/>
              <a:t>otvorenom</a:t>
            </a:r>
            <a:r>
              <a:rPr lang="en-US" dirty="0"/>
              <a:t>, </a:t>
            </a:r>
            <a:r>
              <a:rPr lang="en-US" dirty="0" err="1"/>
              <a:t>kao</a:t>
            </a:r>
            <a:r>
              <a:rPr lang="en-US" dirty="0"/>
              <a:t> </a:t>
            </a:r>
            <a:r>
              <a:rPr lang="en-US" dirty="0" err="1"/>
              <a:t>i</a:t>
            </a:r>
            <a:r>
              <a:rPr lang="en-US" dirty="0"/>
              <a:t> </a:t>
            </a:r>
            <a:r>
              <a:rPr lang="en-US" dirty="0" err="1"/>
              <a:t>poslove</a:t>
            </a:r>
            <a:r>
              <a:rPr lang="en-US" dirty="0"/>
              <a:t> </a:t>
            </a:r>
            <a:r>
              <a:rPr lang="en-US" dirty="0" err="1"/>
              <a:t>koji</a:t>
            </a:r>
            <a:r>
              <a:rPr lang="en-US" dirty="0"/>
              <a:t> </a:t>
            </a:r>
            <a:r>
              <a:rPr lang="en-US" dirty="0" err="1"/>
              <a:t>uključuju</a:t>
            </a:r>
            <a:r>
              <a:rPr lang="en-US" dirty="0"/>
              <a:t> </a:t>
            </a:r>
            <a:r>
              <a:rPr lang="en-US" dirty="0" err="1"/>
              <a:t>visok</a:t>
            </a:r>
            <a:r>
              <a:rPr lang="en-US" dirty="0"/>
              <a:t> </a:t>
            </a:r>
            <a:r>
              <a:rPr lang="en-US" dirty="0" err="1"/>
              <a:t>nivo</a:t>
            </a:r>
            <a:r>
              <a:rPr lang="en-US" dirty="0"/>
              <a:t> </a:t>
            </a:r>
            <a:r>
              <a:rPr lang="en-US" dirty="0" err="1"/>
              <a:t>fizičkog</a:t>
            </a:r>
            <a:r>
              <a:rPr lang="en-US" dirty="0"/>
              <a:t> </a:t>
            </a:r>
            <a:r>
              <a:rPr lang="en-US" dirty="0" err="1"/>
              <a:t>napora</a:t>
            </a:r>
            <a:endParaRPr lang="en-US" dirty="0"/>
          </a:p>
          <a:p>
            <a:pPr rtl="0"/>
            <a:endParaRPr lang="en-GB" dirty="0"/>
          </a:p>
        </p:txBody>
      </p:sp>
      <p:sp>
        <p:nvSpPr>
          <p:cNvPr id="4" name="Footer Placeholder 3">
            <a:extLst>
              <a:ext uri="{FF2B5EF4-FFF2-40B4-BE49-F238E27FC236}">
                <a16:creationId xmlns:a16="http://schemas.microsoft.com/office/drawing/2014/main" id="{9B50B70E-9B76-4316-9E6A-BB76B21F7528}"/>
              </a:ext>
              <a:ext uri="{C183D7F6-B498-43B3-948B-1728B52AA6E4}">
                <adec:decorative xmlns:adec="http://schemas.microsoft.com/office/drawing/2017/decorative" xmlns="" val="1"/>
              </a:ext>
            </a:extLst>
          </p:cNvPr>
          <p:cNvSpPr>
            <a:spLocks noGrp="1"/>
          </p:cNvSpPr>
          <p:nvPr>
            <p:ph type="ftr" sz="quarter" idx="4294967295"/>
          </p:nvPr>
        </p:nvSpPr>
        <p:spPr>
          <a:xfrm>
            <a:off x="5915622" y="5997268"/>
            <a:ext cx="6173709" cy="365125"/>
          </a:xfrm>
        </p:spPr>
        <p:txBody>
          <a:bodyPr rtlCol="0"/>
          <a:lstStyle/>
          <a:p>
            <a:pPr algn="r"/>
            <a:r>
              <a:rPr lang="en-US" i="1" dirty="0" err="1"/>
              <a:t>Izvor</a:t>
            </a:r>
            <a:r>
              <a:rPr lang="en-US" i="1" dirty="0"/>
              <a:t> </a:t>
            </a:r>
            <a:r>
              <a:rPr lang="sr" i="1" dirty="0" smtClean="0"/>
              <a:t>: </a:t>
            </a:r>
            <a:r>
              <a:rPr lang="en-GB" i="1" dirty="0"/>
              <a:t>The health impacts of hot weather and the Heatwave Plan for England</a:t>
            </a:r>
            <a:r>
              <a:rPr lang="hu-HU" i="1" dirty="0"/>
              <a:t> </a:t>
            </a:r>
            <a:r>
              <a:rPr lang="hu-HU" i="1" dirty="0">
                <a:solidFill>
                  <a:schemeClr val="tx1"/>
                </a:solidFill>
                <a:hlinkClick r:id="rId3"/>
              </a:rPr>
              <a:t>https://www.ipcc.ch/report/ar6/wg2/downloads/report/IPCC_AR6_WGII_TechnicalSummary.pdf</a:t>
            </a:r>
            <a:endParaRPr lang="en-US" i="1" dirty="0"/>
          </a:p>
        </p:txBody>
      </p:sp>
      <p:sp>
        <p:nvSpPr>
          <p:cNvPr id="5" name="Slide Number Placeholder 4">
            <a:extLst>
              <a:ext uri="{FF2B5EF4-FFF2-40B4-BE49-F238E27FC236}">
                <a16:creationId xmlns:a16="http://schemas.microsoft.com/office/drawing/2014/main" id="{BFDDBFA4-22CB-4280-8DD3-6E5899B6277B}"/>
              </a:ext>
              <a:ext uri="{C183D7F6-B498-43B3-948B-1728B52AA6E4}">
                <adec:decorative xmlns:adec="http://schemas.microsoft.com/office/drawing/2017/decorative" xmlns="" val="1"/>
              </a:ext>
            </a:extLst>
          </p:cNvPr>
          <p:cNvSpPr>
            <a:spLocks noGrp="1"/>
          </p:cNvSpPr>
          <p:nvPr>
            <p:ph type="sldNum" sz="quarter" idx="4294967295"/>
          </p:nvPr>
        </p:nvSpPr>
        <p:spPr/>
        <p:txBody>
          <a:bodyPr rtlCol="0"/>
          <a:lstStyle/>
          <a:p>
            <a:pPr rtl="0"/>
            <a:fld id="{344369E4-5DE7-46E5-874E-4FD437973785}" type="slidenum">
              <a:rPr lang="en-GB" smtClean="0"/>
              <a:pPr rtl="0"/>
              <a:t>7</a:t>
            </a:fld>
            <a:endParaRPr lang="en-GB" sz="1400" dirty="0"/>
          </a:p>
        </p:txBody>
      </p:sp>
    </p:spTree>
    <p:extLst>
      <p:ext uri="{BB962C8B-B14F-4D97-AF65-F5344CB8AC3E}">
        <p14:creationId xmlns:p14="http://schemas.microsoft.com/office/powerpoint/2010/main" val="21079710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3050" y="15875"/>
            <a:ext cx="11918950" cy="681326"/>
          </a:xfrm>
        </p:spPr>
        <p:txBody>
          <a:bodyPr rtlCol="0">
            <a:normAutofit/>
          </a:bodyPr>
          <a:lstStyle/>
          <a:p>
            <a:r>
              <a:rPr lang="en-US" sz="3200" b="1" dirty="0" err="1"/>
              <a:t>Zdravstveni</a:t>
            </a:r>
            <a:r>
              <a:rPr lang="en-US" sz="3200" b="1" dirty="0"/>
              <a:t> </a:t>
            </a:r>
            <a:r>
              <a:rPr lang="en-US" sz="3200" b="1" dirty="0" err="1"/>
              <a:t>radnici</a:t>
            </a:r>
            <a:r>
              <a:rPr lang="en-US" sz="3200" b="1" dirty="0"/>
              <a:t> </a:t>
            </a:r>
            <a:r>
              <a:rPr lang="en-US" sz="3200" b="1" dirty="0" err="1"/>
              <a:t>treba</a:t>
            </a:r>
            <a:r>
              <a:rPr lang="en-US" sz="3200" b="1" dirty="0"/>
              <a:t> da </a:t>
            </a:r>
            <a:r>
              <a:rPr lang="en-US" sz="3200" b="1" dirty="0" err="1"/>
              <a:t>razumeju</a:t>
            </a:r>
            <a:r>
              <a:rPr lang="en-US" sz="3200" b="1" dirty="0"/>
              <a:t> </a:t>
            </a:r>
            <a:r>
              <a:rPr lang="en-US" sz="3200" b="1" dirty="0" err="1"/>
              <a:t>zašto</a:t>
            </a:r>
            <a:r>
              <a:rPr lang="en-US" sz="3200" b="1" dirty="0"/>
              <a:t> se </a:t>
            </a:r>
            <a:r>
              <a:rPr lang="en-US" sz="3200" b="1" dirty="0" err="1"/>
              <a:t>rizik</a:t>
            </a:r>
            <a:r>
              <a:rPr lang="en-US" sz="3200" b="1" dirty="0"/>
              <a:t> </a:t>
            </a:r>
            <a:r>
              <a:rPr lang="en-US" sz="3200" b="1" dirty="0" err="1"/>
              <a:t>povećava</a:t>
            </a:r>
            <a:endParaRPr lang="en-US" sz="3200" b="1" dirty="0"/>
          </a:p>
        </p:txBody>
      </p:sp>
      <p:sp>
        <p:nvSpPr>
          <p:cNvPr id="3" name="Content Placeholder 2"/>
          <p:cNvSpPr>
            <a:spLocks noGrp="1"/>
          </p:cNvSpPr>
          <p:nvPr>
            <p:ph idx="1"/>
          </p:nvPr>
        </p:nvSpPr>
        <p:spPr>
          <a:xfrm>
            <a:off x="273050" y="645445"/>
            <a:ext cx="11309350" cy="6067281"/>
          </a:xfrm>
        </p:spPr>
        <p:txBody>
          <a:bodyPr rtlCol="0"/>
          <a:lstStyle/>
          <a:p>
            <a:pPr marL="0" indent="0">
              <a:spcAft>
                <a:spcPts val="500"/>
              </a:spcAft>
              <a:buNone/>
            </a:pPr>
            <a:r>
              <a:rPr lang="en-US" sz="2400" dirty="0" err="1"/>
              <a:t>Grupe</a:t>
            </a:r>
            <a:r>
              <a:rPr lang="en-US" sz="2400" dirty="0"/>
              <a:t> </a:t>
            </a:r>
            <a:r>
              <a:rPr lang="en-US" sz="2400" dirty="0" err="1"/>
              <a:t>sa</a:t>
            </a:r>
            <a:r>
              <a:rPr lang="en-US" sz="2400" dirty="0"/>
              <a:t> </a:t>
            </a:r>
            <a:r>
              <a:rPr lang="en-US" sz="2400" dirty="0" err="1"/>
              <a:t>povećanim</a:t>
            </a:r>
            <a:r>
              <a:rPr lang="en-US" sz="2400" dirty="0"/>
              <a:t> </a:t>
            </a:r>
            <a:r>
              <a:rPr lang="en-US" sz="2400" dirty="0" err="1" smtClean="0"/>
              <a:t>rizikom</a:t>
            </a:r>
            <a:r>
              <a:rPr lang="sr" sz="2400" dirty="0" smtClean="0">
                <a:solidFill>
                  <a:schemeClr val="tx1"/>
                </a:solidFill>
              </a:rPr>
              <a:t>:  </a:t>
            </a:r>
          </a:p>
          <a:p>
            <a:pPr lvl="2">
              <a:spcAft>
                <a:spcPts val="500"/>
              </a:spcAft>
            </a:pPr>
            <a:r>
              <a:rPr lang="en-US" sz="2200" dirty="0" err="1"/>
              <a:t>Starije</a:t>
            </a:r>
            <a:r>
              <a:rPr lang="en-US" sz="2200" dirty="0"/>
              <a:t> </a:t>
            </a:r>
            <a:r>
              <a:rPr lang="en-US" sz="2200" dirty="0" err="1"/>
              <a:t>osobe</a:t>
            </a:r>
            <a:r>
              <a:rPr lang="en-US" sz="2200" dirty="0"/>
              <a:t> </a:t>
            </a:r>
          </a:p>
          <a:p>
            <a:pPr lvl="3">
              <a:spcAft>
                <a:spcPts val="500"/>
              </a:spcAft>
            </a:pPr>
            <a:r>
              <a:rPr lang="en-US" sz="2200" dirty="0" err="1" smtClean="0"/>
              <a:t>smanjeno</a:t>
            </a:r>
            <a:r>
              <a:rPr lang="en-US" sz="2200" dirty="0" smtClean="0"/>
              <a:t> </a:t>
            </a:r>
            <a:r>
              <a:rPr lang="en-US" sz="2200" dirty="0" err="1"/>
              <a:t>znojenje</a:t>
            </a:r>
            <a:r>
              <a:rPr lang="en-US" sz="2200" dirty="0"/>
              <a:t>, </a:t>
            </a:r>
            <a:r>
              <a:rPr lang="en-US" sz="2200" dirty="0" err="1"/>
              <a:t>umanjen</a:t>
            </a:r>
            <a:r>
              <a:rPr lang="en-US" sz="2200" dirty="0"/>
              <a:t> </a:t>
            </a:r>
            <a:r>
              <a:rPr lang="en-US" sz="2200" dirty="0" err="1"/>
              <a:t>osećaj</a:t>
            </a:r>
            <a:r>
              <a:rPr lang="en-US" sz="2200" dirty="0"/>
              <a:t> </a:t>
            </a:r>
            <a:r>
              <a:rPr lang="en-US" sz="2200" dirty="0" err="1"/>
              <a:t>žeđi</a:t>
            </a:r>
            <a:endParaRPr lang="en-US" sz="2200" dirty="0"/>
          </a:p>
          <a:p>
            <a:pPr lvl="2" rtl="0">
              <a:spcAft>
                <a:spcPts val="500"/>
              </a:spcAft>
            </a:pPr>
            <a:r>
              <a:rPr lang="sr-Cyrl-RS" sz="2200" dirty="0" smtClean="0"/>
              <a:t>Особе које не захтевају амбулантне интервенције</a:t>
            </a:r>
            <a:endParaRPr lang="sr" sz="2200" dirty="0" smtClean="0">
              <a:solidFill>
                <a:schemeClr val="tx1"/>
              </a:solidFill>
            </a:endParaRPr>
          </a:p>
          <a:p>
            <a:pPr lvl="3">
              <a:spcAft>
                <a:spcPts val="500"/>
              </a:spcAft>
            </a:pPr>
            <a:r>
              <a:rPr lang="pl-PL" sz="2200" dirty="0"/>
              <a:t>ne traže hladnije lokacije ili ne paze na hidrataciju</a:t>
            </a:r>
          </a:p>
          <a:p>
            <a:pPr lvl="2">
              <a:spcAft>
                <a:spcPts val="500"/>
              </a:spcAft>
            </a:pPr>
            <a:r>
              <a:rPr lang="en-US" sz="2200" dirty="0" err="1"/>
              <a:t>Osobe</a:t>
            </a:r>
            <a:r>
              <a:rPr lang="en-US" sz="2200" dirty="0"/>
              <a:t> </a:t>
            </a:r>
            <a:r>
              <a:rPr lang="en-US" sz="2200" dirty="0" err="1"/>
              <a:t>sa</a:t>
            </a:r>
            <a:r>
              <a:rPr lang="en-US" sz="2200" dirty="0"/>
              <a:t> </a:t>
            </a:r>
            <a:r>
              <a:rPr lang="en-US" sz="2200" dirty="0" err="1"/>
              <a:t>kardiopulmonalnim</a:t>
            </a:r>
            <a:r>
              <a:rPr lang="en-US" sz="2200" dirty="0"/>
              <a:t> </a:t>
            </a:r>
            <a:r>
              <a:rPr lang="en-US" sz="2200" dirty="0" err="1"/>
              <a:t>i</a:t>
            </a:r>
            <a:r>
              <a:rPr lang="en-US" sz="2200" dirty="0"/>
              <a:t> </a:t>
            </a:r>
            <a:r>
              <a:rPr lang="en-US" sz="2200" dirty="0" err="1"/>
              <a:t>bubrežnim</a:t>
            </a:r>
            <a:r>
              <a:rPr lang="en-US" sz="2200" dirty="0"/>
              <a:t> </a:t>
            </a:r>
            <a:r>
              <a:rPr lang="en-US" sz="2200" dirty="0" err="1"/>
              <a:t>stanjima</a:t>
            </a:r>
            <a:r>
              <a:rPr lang="en-US" sz="2200" dirty="0"/>
              <a:t> </a:t>
            </a:r>
          </a:p>
          <a:p>
            <a:pPr lvl="3">
              <a:spcAft>
                <a:spcPts val="500"/>
              </a:spcAft>
            </a:pPr>
            <a:r>
              <a:rPr lang="en-US" sz="2200" dirty="0" err="1" smtClean="0"/>
              <a:t>Opterećenje</a:t>
            </a:r>
            <a:r>
              <a:rPr lang="en-US" sz="2200" dirty="0" smtClean="0"/>
              <a:t> </a:t>
            </a:r>
            <a:r>
              <a:rPr lang="en-US" sz="2200" dirty="0" err="1"/>
              <a:t>cirkulacije</a:t>
            </a:r>
            <a:r>
              <a:rPr lang="en-US" sz="2200" dirty="0"/>
              <a:t> </a:t>
            </a:r>
            <a:r>
              <a:rPr lang="en-US" sz="2200" dirty="0" err="1"/>
              <a:t>i</a:t>
            </a:r>
            <a:r>
              <a:rPr lang="en-US" sz="2200" dirty="0"/>
              <a:t> </a:t>
            </a:r>
            <a:r>
              <a:rPr lang="en-US" sz="2200" dirty="0" err="1"/>
              <a:t>dehidracija</a:t>
            </a:r>
            <a:endParaRPr lang="en-US" sz="2200" dirty="0"/>
          </a:p>
          <a:p>
            <a:pPr lvl="2">
              <a:spcAft>
                <a:spcPts val="500"/>
              </a:spcAft>
            </a:pPr>
            <a:r>
              <a:rPr lang="pl-PL" sz="2200" dirty="0"/>
              <a:t>Osobe koje uzimaju lekove za mentalno zdravlje </a:t>
            </a:r>
          </a:p>
          <a:p>
            <a:pPr lvl="3">
              <a:spcAft>
                <a:spcPts val="500"/>
              </a:spcAft>
            </a:pPr>
            <a:r>
              <a:rPr lang="en-US" sz="2200" dirty="0" err="1" smtClean="0"/>
              <a:t>termoregulacija</a:t>
            </a:r>
            <a:endParaRPr lang="en-US" sz="2200" dirty="0"/>
          </a:p>
          <a:p>
            <a:pPr lvl="2">
              <a:spcAft>
                <a:spcPts val="500"/>
              </a:spcAft>
            </a:pPr>
            <a:r>
              <a:rPr lang="en-US" sz="2200" dirty="0" err="1"/>
              <a:t>Deca</a:t>
            </a:r>
            <a:r>
              <a:rPr lang="en-US" sz="2200" dirty="0"/>
              <a:t> (0-4) </a:t>
            </a:r>
            <a:r>
              <a:rPr lang="en-US" sz="2200" dirty="0" err="1"/>
              <a:t>i</a:t>
            </a:r>
            <a:r>
              <a:rPr lang="en-US" sz="2200" dirty="0"/>
              <a:t> </a:t>
            </a:r>
            <a:r>
              <a:rPr lang="en-US" sz="2200" dirty="0" err="1"/>
              <a:t>starija</a:t>
            </a:r>
            <a:r>
              <a:rPr lang="en-US" sz="2200" dirty="0"/>
              <a:t> </a:t>
            </a:r>
            <a:r>
              <a:rPr lang="en-US" sz="2200" dirty="0" err="1"/>
              <a:t>deca</a:t>
            </a:r>
            <a:r>
              <a:rPr lang="en-US" sz="2200" dirty="0"/>
              <a:t> – </a:t>
            </a:r>
            <a:r>
              <a:rPr lang="en-US" sz="2200" dirty="0" err="1"/>
              <a:t>termoregulatorna</a:t>
            </a:r>
            <a:r>
              <a:rPr lang="en-US" sz="2200" dirty="0"/>
              <a:t> </a:t>
            </a:r>
            <a:r>
              <a:rPr lang="en-US" sz="2200" dirty="0" err="1"/>
              <a:t>pitanja</a:t>
            </a:r>
            <a:r>
              <a:rPr lang="en-US" sz="2200" dirty="0"/>
              <a:t> </a:t>
            </a:r>
            <a:r>
              <a:rPr lang="en-US" sz="2200" dirty="0" err="1"/>
              <a:t>i</a:t>
            </a:r>
            <a:r>
              <a:rPr lang="en-US" sz="2200" dirty="0"/>
              <a:t> </a:t>
            </a:r>
            <a:r>
              <a:rPr lang="en-US" sz="2200" dirty="0" err="1"/>
              <a:t>aktivnosti</a:t>
            </a:r>
            <a:endParaRPr lang="en-US" sz="2200" dirty="0"/>
          </a:p>
          <a:p>
            <a:pPr lvl="2">
              <a:spcAft>
                <a:spcPts val="500"/>
              </a:spcAft>
            </a:pPr>
            <a:r>
              <a:rPr lang="en-US" sz="2200" dirty="0" err="1"/>
              <a:t>Sportski</a:t>
            </a:r>
            <a:r>
              <a:rPr lang="en-US" sz="2200" dirty="0"/>
              <a:t> </a:t>
            </a:r>
            <a:r>
              <a:rPr lang="en-US" sz="2200" dirty="0" err="1"/>
              <a:t>entuzijasti</a:t>
            </a:r>
            <a:r>
              <a:rPr lang="en-US" sz="2200" dirty="0"/>
              <a:t> – </a:t>
            </a:r>
            <a:r>
              <a:rPr lang="en-US" sz="2200" dirty="0" err="1"/>
              <a:t>mogu</a:t>
            </a:r>
            <a:r>
              <a:rPr lang="en-US" sz="2200" dirty="0"/>
              <a:t> </a:t>
            </a:r>
            <a:r>
              <a:rPr lang="en-US" sz="2200" dirty="0" err="1"/>
              <a:t>preterati</a:t>
            </a:r>
            <a:endParaRPr lang="en-US" sz="2200" dirty="0"/>
          </a:p>
          <a:p>
            <a:pPr lvl="2">
              <a:spcAft>
                <a:spcPts val="500"/>
              </a:spcAft>
            </a:pPr>
            <a:r>
              <a:rPr lang="en-US" sz="2200" dirty="0" err="1"/>
              <a:t>Radnici</a:t>
            </a:r>
            <a:r>
              <a:rPr lang="en-US" sz="2200" dirty="0"/>
              <a:t> – </a:t>
            </a:r>
            <a:r>
              <a:rPr lang="en-US" sz="2200" dirty="0" err="1"/>
              <a:t>mogu</a:t>
            </a:r>
            <a:r>
              <a:rPr lang="en-US" sz="2200" dirty="0"/>
              <a:t> </a:t>
            </a:r>
            <a:r>
              <a:rPr lang="en-US" sz="2200" dirty="0" err="1"/>
              <a:t>biti</a:t>
            </a:r>
            <a:r>
              <a:rPr lang="en-US" sz="2200" dirty="0"/>
              <a:t> </a:t>
            </a:r>
            <a:r>
              <a:rPr lang="en-US" sz="2200" dirty="0" err="1"/>
              <a:t>izloženi</a:t>
            </a:r>
            <a:r>
              <a:rPr lang="en-US" sz="2200" dirty="0"/>
              <a:t> </a:t>
            </a:r>
            <a:r>
              <a:rPr lang="en-US" sz="2200" dirty="0" err="1"/>
              <a:t>većem</a:t>
            </a:r>
            <a:r>
              <a:rPr lang="en-US" sz="2200" dirty="0"/>
              <a:t> </a:t>
            </a:r>
            <a:r>
              <a:rPr lang="en-US" sz="2200" dirty="0" err="1"/>
              <a:t>riziku</a:t>
            </a:r>
            <a:endParaRPr lang="en-US" sz="2200" dirty="0"/>
          </a:p>
          <a:p>
            <a:pPr lvl="2">
              <a:spcAft>
                <a:spcPts val="500"/>
              </a:spcAft>
            </a:pPr>
            <a:r>
              <a:rPr lang="en-US" sz="2200" dirty="0" err="1"/>
              <a:t>Beskućnici</a:t>
            </a:r>
            <a:r>
              <a:rPr lang="en-US" sz="2200" dirty="0"/>
              <a:t> – </a:t>
            </a:r>
            <a:r>
              <a:rPr lang="en-US" sz="2200" dirty="0" err="1"/>
              <a:t>možda</a:t>
            </a:r>
            <a:r>
              <a:rPr lang="en-US" sz="2200" dirty="0"/>
              <a:t> ne </a:t>
            </a:r>
            <a:r>
              <a:rPr lang="en-US" sz="2200" dirty="0" err="1"/>
              <a:t>prepoznaju</a:t>
            </a:r>
            <a:r>
              <a:rPr lang="en-US" sz="2200" dirty="0"/>
              <a:t> </a:t>
            </a:r>
            <a:r>
              <a:rPr lang="en-US" sz="2200" dirty="0" err="1"/>
              <a:t>opasnost</a:t>
            </a:r>
            <a:r>
              <a:rPr lang="en-US" sz="2200" dirty="0"/>
              <a:t> </a:t>
            </a:r>
            <a:r>
              <a:rPr lang="en-US" sz="2200" dirty="0" err="1"/>
              <a:t>ili</a:t>
            </a:r>
            <a:r>
              <a:rPr lang="en-US" sz="2200" dirty="0"/>
              <a:t> </a:t>
            </a:r>
            <a:r>
              <a:rPr lang="en-US" sz="2200" dirty="0" err="1"/>
              <a:t>nemaju</a:t>
            </a:r>
            <a:r>
              <a:rPr lang="en-US" sz="2200" dirty="0"/>
              <a:t> </a:t>
            </a:r>
            <a:r>
              <a:rPr lang="en-US" sz="2200" dirty="0" err="1"/>
              <a:t>resurse</a:t>
            </a:r>
            <a:r>
              <a:rPr lang="en-US" sz="2200" dirty="0"/>
              <a:t> da je </a:t>
            </a:r>
            <a:r>
              <a:rPr lang="en-US" sz="2200" dirty="0" err="1"/>
              <a:t>izdrže</a:t>
            </a:r>
            <a:endParaRPr lang="en-US" sz="2200" dirty="0"/>
          </a:p>
        </p:txBody>
      </p:sp>
      <p:sp>
        <p:nvSpPr>
          <p:cNvPr id="4" name="AutoShape 2" descr="Image result for counseling patients with chronic illness"/>
          <p:cNvSpPr>
            <a:spLocks noChangeAspect="1" noChangeArrowheads="1"/>
          </p:cNvSpPr>
          <p:nvPr/>
        </p:nvSpPr>
        <p:spPr bwMode="auto">
          <a:xfrm>
            <a:off x="-3175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rtlCol="0" anchor="t" anchorCtr="0" compatLnSpc="1">
            <a:prstTxWarp prst="textNoShape">
              <a:avLst/>
            </a:prstTxWarp>
          </a:bodyPr>
          <a:lstStyle/>
          <a:p>
            <a:pPr rtl="0"/>
            <a:endParaRPr lang="en-US"/>
          </a:p>
        </p:txBody>
      </p:sp>
    </p:spTree>
    <p:extLst>
      <p:ext uri="{BB962C8B-B14F-4D97-AF65-F5344CB8AC3E}">
        <p14:creationId xmlns:p14="http://schemas.microsoft.com/office/powerpoint/2010/main" val="26714078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fontScale="90000"/>
          </a:bodyPr>
          <a:lstStyle/>
          <a:p>
            <a:r>
              <a:rPr lang="pl-PL" b="1" dirty="0"/>
              <a:t>Temperatura tela i efekti na zdravlje</a:t>
            </a:r>
            <a:endParaRPr lang="hu-HU" b="1" dirty="0">
              <a:solidFill>
                <a:schemeClr val="tx1"/>
              </a:solidFill>
            </a:endParaRP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6612" y="624226"/>
            <a:ext cx="5769080" cy="56724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56148"/>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E48B3F-3AF2-4B36-B16D-8E564F69FC1F}">
  <ds:schemaRefs>
    <ds:schemaRef ds:uri="http://purl.org/dc/dcmitype/"/>
    <ds:schemaRef ds:uri="http://schemas.microsoft.com/office/infopath/2007/PartnerControls"/>
    <ds:schemaRef ds:uri="http://schemas.openxmlformats.org/package/2006/metadata/core-properties"/>
    <ds:schemaRef ds:uri="7041af30-ae09-480b-a38a-622eca9a1506"/>
    <ds:schemaRef ds:uri="http://purl.org/dc/terms/"/>
    <ds:schemaRef ds:uri="http://schemas.microsoft.com/office/2006/documentManagement/types"/>
    <ds:schemaRef ds:uri="http://www.w3.org/XML/1998/namespace"/>
    <ds:schemaRef ds:uri="603c054e-d324-4a4b-bfdc-a44c27811fd1"/>
    <ds:schemaRef ds:uri="http://schemas.microsoft.com/office/2006/metadata/properties"/>
    <ds:schemaRef ds:uri="http://purl.org/dc/elements/1.1/"/>
  </ds:schemaRefs>
</ds:datastoreItem>
</file>

<file path=customXml/itemProps2.xml><?xml version="1.0" encoding="utf-8"?>
<ds:datastoreItem xmlns:ds="http://schemas.openxmlformats.org/officeDocument/2006/customXml" ds:itemID="{23628E1A-96AD-49CB-B61C-6099F84FED01}"/>
</file>

<file path=customXml/itemProps3.xml><?xml version="1.0" encoding="utf-8"?>
<ds:datastoreItem xmlns:ds="http://schemas.openxmlformats.org/officeDocument/2006/customXml" ds:itemID="{619BFBC2-BBC7-4596-BF49-EB76C28A0AB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794</TotalTime>
  <Words>3286</Words>
  <Application>Microsoft Office PowerPoint</Application>
  <PresentationFormat>Szélesvásznú</PresentationFormat>
  <Paragraphs>367</Paragraphs>
  <Slides>35</Slides>
  <Notes>7</Notes>
  <HiddenSlides>0</HiddenSlides>
  <MMClips>0</MMClips>
  <ScaleCrop>false</ScaleCrop>
  <HeadingPairs>
    <vt:vector size="6" baseType="variant">
      <vt:variant>
        <vt:lpstr>Használt betűtípusok</vt:lpstr>
      </vt:variant>
      <vt:variant>
        <vt:i4>7</vt:i4>
      </vt:variant>
      <vt:variant>
        <vt:lpstr>Téma</vt:lpstr>
      </vt:variant>
      <vt:variant>
        <vt:i4>1</vt:i4>
      </vt:variant>
      <vt:variant>
        <vt:lpstr>Diacímek</vt:lpstr>
      </vt:variant>
      <vt:variant>
        <vt:i4>35</vt:i4>
      </vt:variant>
    </vt:vector>
  </HeadingPairs>
  <TitlesOfParts>
    <vt:vector size="43" baseType="lpstr">
      <vt:lpstr>Arial</vt:lpstr>
      <vt:lpstr>Calibri</vt:lpstr>
      <vt:lpstr>Garamond</vt:lpstr>
      <vt:lpstr>GillSansMTPro-Medium</vt:lpstr>
      <vt:lpstr>Times New Roman</vt:lpstr>
      <vt:lpstr>WP MathA</vt:lpstr>
      <vt:lpstr>ヒラギノ角ゴ Pro W3</vt:lpstr>
      <vt:lpstr>Office-téma</vt:lpstr>
      <vt:lpstr>Developing new curriculum outlines and learning materials on climate change's health impacts for medical schools 2021-2-HU01-KA220-HED-000050972</vt:lpstr>
      <vt:lpstr>Termoregulacija, toplotni efekti, toplotni udar</vt:lpstr>
      <vt:lpstr>Ishodi učenja</vt:lpstr>
      <vt:lpstr>Ekstremne temperature – Ključne tačke</vt:lpstr>
      <vt:lpstr>Ekstremne temperature – Ključne tačke</vt:lpstr>
      <vt:lpstr>PowerPoint-bemutató</vt:lpstr>
      <vt:lpstr>Rizične grupe</vt:lpstr>
      <vt:lpstr>Zdravstveni radnici treba da razumeju zašto se rizik povećava</vt:lpstr>
      <vt:lpstr>Temperatura tela i efekti na zdravlje</vt:lpstr>
      <vt:lpstr>Šta je termoregulacija?</vt:lpstr>
      <vt:lpstr>Termoregulacija – načini razmene toplote – Definicije</vt:lpstr>
      <vt:lpstr>Fiziologija kontrole temperature</vt:lpstr>
      <vt:lpstr>Fiziologija kontrole temperature</vt:lpstr>
      <vt:lpstr>Fiziologija kontrole temperature</vt:lpstr>
      <vt:lpstr>PowerPoint-bemutató</vt:lpstr>
      <vt:lpstr>Kontrola starenja i termoregulacije</vt:lpstr>
      <vt:lpstr>PowerPoint-bemutató</vt:lpstr>
      <vt:lpstr>PowerPoint-bemutató</vt:lpstr>
      <vt:lpstr>Ključne poruke - termoregulacija</vt:lpstr>
      <vt:lpstr>PowerPoint-bemutató</vt:lpstr>
      <vt:lpstr>PowerPoint-bemutató</vt:lpstr>
      <vt:lpstr>PowerPoint-bemutató</vt:lpstr>
      <vt:lpstr>PowerPoint-bemutató</vt:lpstr>
      <vt:lpstr>PowerPoint-bemutató</vt:lpstr>
      <vt:lpstr>PowerPoint-bemutató</vt:lpstr>
      <vt:lpstr>Poređenje visoke telesne temperature i akutne infekcije</vt:lpstr>
      <vt:lpstr>Poređenje toplotne iscrpljenosti i toplotnog udara</vt:lpstr>
      <vt:lpstr>Blaga i umerena toplotna oboljenja i njihovo lečenje </vt:lpstr>
      <vt:lpstr>Blaga i umerena toplotna oboljenja i njihovo lečenje </vt:lpstr>
      <vt:lpstr>Lečenje toplotnog udara opasnog po život</vt:lpstr>
      <vt:lpstr>Lečenje u bolnici</vt:lpstr>
      <vt:lpstr>Ključne poruke</vt:lpstr>
      <vt:lpstr>Testirajte svoje znanje</vt:lpstr>
      <vt:lpstr>Preporučeno čitanje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Thermoregulation, effects of heat, heat stroke</dc:title>
  <dc:creator>Márovics Gergely Péter</dc:creator>
  <cp:lastModifiedBy>User</cp:lastModifiedBy>
  <cp:revision>56</cp:revision>
  <dcterms:created xsi:type="dcterms:W3CDTF">2023-07-11T12:19:31Z</dcterms:created>
  <dcterms:modified xsi:type="dcterms:W3CDTF">2025-04-22T13:07:57Z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y fmtid="{D5CDD505-2E9C-101B-9397-08002B2CF9AE}" pid="3" name="MediaServiceImageTags">
    <vt:lpwstr/>
  </property>
</Properties>
</file>