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684" r:id="rId5"/>
    <p:sldId id="262" r:id="rId6"/>
    <p:sldId id="681" r:id="rId7"/>
    <p:sldId id="644" r:id="rId8"/>
    <p:sldId id="645" r:id="rId9"/>
    <p:sldId id="265" r:id="rId10"/>
    <p:sldId id="671" r:id="rId11"/>
    <p:sldId id="271" r:id="rId12"/>
    <p:sldId id="270" r:id="rId13"/>
    <p:sldId id="669" r:id="rId14"/>
    <p:sldId id="672" r:id="rId15"/>
    <p:sldId id="673" r:id="rId16"/>
    <p:sldId id="674" r:id="rId17"/>
    <p:sldId id="641" r:id="rId18"/>
    <p:sldId id="651" r:id="rId19"/>
    <p:sldId id="676" r:id="rId20"/>
    <p:sldId id="662" r:id="rId21"/>
    <p:sldId id="660" r:id="rId22"/>
    <p:sldId id="661" r:id="rId23"/>
    <p:sldId id="663" r:id="rId24"/>
    <p:sldId id="664" r:id="rId25"/>
    <p:sldId id="665" r:id="rId26"/>
    <p:sldId id="652" r:id="rId27"/>
    <p:sldId id="653" r:id="rId28"/>
    <p:sldId id="658" r:id="rId29"/>
    <p:sldId id="666" r:id="rId30"/>
    <p:sldId id="668" r:id="rId31"/>
    <p:sldId id="638" r:id="rId32"/>
    <p:sldId id="639" r:id="rId33"/>
    <p:sldId id="268" r:id="rId34"/>
    <p:sldId id="269" r:id="rId35"/>
    <p:sldId id="636" r:id="rId36"/>
    <p:sldId id="677" r:id="rId37"/>
    <p:sldId id="683" r:id="rId38"/>
    <p:sldId id="682" r:id="rId39"/>
    <p:sldId id="685" r:id="rId40"/>
  </p:sldIdLst>
  <p:sldSz cx="12192000" cy="6858000"/>
  <p:notesSz cx="6858000" cy="9144000"/>
  <p:defaultTextStyle>
    <a:defPPr rtl="0">
      <a:defRPr lang="sr-Cyrl-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93"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61"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s>
</file>

<file path=ppt/diagrams/_rels/data5.xml.rels><?xml version="1.0" encoding="UTF-8" standalone="yes"?>
<Relationships xmlns="http://schemas.openxmlformats.org/package/2006/relationships"><Relationship Id="rId3" Type="http://schemas.openxmlformats.org/officeDocument/2006/relationships/image" Target="../media/image29.jpg"/><Relationship Id="rId7" Type="http://schemas.openxmlformats.org/officeDocument/2006/relationships/image" Target="../media/image33.jpg"/><Relationship Id="rId2" Type="http://schemas.openxmlformats.org/officeDocument/2006/relationships/image" Target="../media/image28.jpeg"/><Relationship Id="rId1" Type="http://schemas.openxmlformats.org/officeDocument/2006/relationships/image" Target="../media/image27.jpeg"/><Relationship Id="rId6" Type="http://schemas.openxmlformats.org/officeDocument/2006/relationships/image" Target="../media/image32.jpeg"/><Relationship Id="rId5" Type="http://schemas.openxmlformats.org/officeDocument/2006/relationships/image" Target="../media/image31.jpg"/><Relationship Id="rId4" Type="http://schemas.openxmlformats.org/officeDocument/2006/relationships/image" Target="../media/image30.jpeg"/></Relationships>
</file>

<file path=ppt/diagrams/_rels/data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g"/><Relationship Id="rId1" Type="http://schemas.openxmlformats.org/officeDocument/2006/relationships/image" Target="../media/image35.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29.jpg"/><Relationship Id="rId7" Type="http://schemas.openxmlformats.org/officeDocument/2006/relationships/image" Target="../media/image33.jpg"/><Relationship Id="rId2" Type="http://schemas.openxmlformats.org/officeDocument/2006/relationships/image" Target="../media/image28.jpeg"/><Relationship Id="rId1" Type="http://schemas.openxmlformats.org/officeDocument/2006/relationships/image" Target="../media/image27.jpeg"/><Relationship Id="rId6" Type="http://schemas.openxmlformats.org/officeDocument/2006/relationships/image" Target="../media/image32.jpeg"/><Relationship Id="rId5" Type="http://schemas.openxmlformats.org/officeDocument/2006/relationships/image" Target="../media/image31.jpg"/><Relationship Id="rId4" Type="http://schemas.openxmlformats.org/officeDocument/2006/relationships/image" Target="../media/image30.jpeg"/></Relationships>
</file>

<file path=ppt/diagrams/_rels/drawing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g"/><Relationship Id="rId1" Type="http://schemas.openxmlformats.org/officeDocument/2006/relationships/image" Target="../media/image35.jpeg"/></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BA3738-087C-40D2-80B4-8B284D7847D6}" type="doc">
      <dgm:prSet loTypeId="urn:microsoft.com/office/officeart/2005/8/layout/hList6" loCatId="list" qsTypeId="urn:microsoft.com/office/officeart/2005/8/quickstyle/simple1" qsCatId="simple" csTypeId="urn:microsoft.com/office/officeart/2005/8/colors/accent0_3" csCatId="mainScheme" phldr="1"/>
      <dgm:spPr/>
      <dgm:t>
        <a:bodyPr rtlCol="0"/>
        <a:lstStyle/>
        <a:p>
          <a:pPr rtl="0"/>
          <a:endParaRPr lang="en-GB"/>
        </a:p>
      </dgm:t>
    </dgm:pt>
    <dgm:pt modelId="{0B0C8BF0-727A-43A8-8844-BAE9C2A9B401}">
      <dgm:prSet phldrT="[Szöveg]"/>
      <dgm:spPr/>
      <dgm:t>
        <a:bodyPr rtlCol="0"/>
        <a:lstStyle/>
        <a:p>
          <a:pPr algn="l" rtl="0"/>
          <a:r>
            <a:rPr lang="en-US" b="1" dirty="0" smtClean="0"/>
            <a:t>DIREKTNO</a:t>
          </a:r>
        </a:p>
        <a:p>
          <a:pPr algn="l"/>
          <a:r>
            <a:rPr lang="en-US" b="1" dirty="0" err="1" smtClean="0"/>
            <a:t>Prirodno</a:t>
          </a:r>
          <a:r>
            <a:rPr lang="en-US" b="1" dirty="0" smtClean="0"/>
            <a:t> </a:t>
          </a:r>
          <a:r>
            <a:rPr lang="en-US" b="1" dirty="0" err="1" smtClean="0"/>
            <a:t>okruženje</a:t>
          </a:r>
          <a:endParaRPr lang="en-US" b="1" dirty="0" smtClean="0"/>
        </a:p>
        <a:p>
          <a:pPr algn="l"/>
          <a:r>
            <a:rPr lang="en-US" b="1" dirty="0" err="1" smtClean="0"/>
            <a:t>Požar</a:t>
          </a:r>
          <a:endParaRPr lang="en-US" b="1" dirty="0" smtClean="0"/>
        </a:p>
        <a:p>
          <a:pPr algn="l"/>
          <a:r>
            <a:rPr lang="en-US" b="1" dirty="0" err="1" smtClean="0"/>
            <a:t>Ekstremne</a:t>
          </a:r>
          <a:r>
            <a:rPr lang="en-US" b="1" dirty="0" smtClean="0"/>
            <a:t> </a:t>
          </a:r>
          <a:r>
            <a:rPr lang="en-US" b="1" dirty="0" err="1" smtClean="0"/>
            <a:t>toplote</a:t>
          </a:r>
          <a:endParaRPr lang="en-US" b="1" dirty="0" smtClean="0"/>
        </a:p>
        <a:p>
          <a:pPr algn="l"/>
          <a:r>
            <a:rPr lang="en-US" b="1" dirty="0" err="1" smtClean="0"/>
            <a:t>Uragan</a:t>
          </a:r>
          <a:r>
            <a:rPr lang="en-US" b="1" dirty="0" smtClean="0"/>
            <a:t>, </a:t>
          </a:r>
          <a:r>
            <a:rPr lang="en-US" b="1" dirty="0" err="1" smtClean="0"/>
            <a:t>poplava</a:t>
          </a:r>
          <a:endParaRPr lang="en-US" b="1" dirty="0" smtClean="0"/>
        </a:p>
        <a:p>
          <a:pPr algn="l"/>
          <a:r>
            <a:rPr lang="en-US" b="1" dirty="0" err="1" smtClean="0"/>
            <a:t>Suša</a:t>
          </a:r>
          <a:r>
            <a:rPr lang="en-US" b="1" dirty="0" smtClean="0"/>
            <a:t> </a:t>
          </a:r>
          <a:endParaRPr lang="en-GB" b="1" dirty="0"/>
        </a:p>
      </dgm:t>
    </dgm:pt>
    <dgm:pt modelId="{0A8FA2AD-CFB5-497A-8AB6-8ABB92CA6D8C}" type="parTrans" cxnId="{2A6AF917-C7E7-452F-B103-15D5294204F2}">
      <dgm:prSet/>
      <dgm:spPr/>
      <dgm:t>
        <a:bodyPr rtlCol="0"/>
        <a:lstStyle/>
        <a:p>
          <a:pPr rtl="0"/>
          <a:endParaRPr lang="en-GB"/>
        </a:p>
      </dgm:t>
    </dgm:pt>
    <dgm:pt modelId="{A44FBA8D-5C4E-4EAE-BC88-83A001CE292F}" type="sibTrans" cxnId="{2A6AF917-C7E7-452F-B103-15D5294204F2}">
      <dgm:prSet/>
      <dgm:spPr/>
      <dgm:t>
        <a:bodyPr rtlCol="0"/>
        <a:lstStyle/>
        <a:p>
          <a:pPr rtl="0"/>
          <a:endParaRPr lang="en-GB"/>
        </a:p>
      </dgm:t>
    </dgm:pt>
    <dgm:pt modelId="{A72FD507-8811-4633-9C1D-36FFA5FCEB64}">
      <dgm:prSet phldrT="[Szöveg]"/>
      <dgm:spPr/>
      <dgm:t>
        <a:bodyPr rtlCol="0"/>
        <a:lstStyle/>
        <a:p>
          <a:pPr algn="l" rtl="0"/>
          <a:r>
            <a:rPr lang="en-US" b="1" dirty="0" smtClean="0"/>
            <a:t>INDIREKTNO</a:t>
          </a:r>
        </a:p>
        <a:p>
          <a:pPr algn="l"/>
          <a:r>
            <a:rPr lang="en-US" b="1" dirty="0" err="1" smtClean="0"/>
            <a:t>Prirodno</a:t>
          </a:r>
          <a:r>
            <a:rPr lang="en-US" b="1" dirty="0" smtClean="0"/>
            <a:t> </a:t>
          </a:r>
          <a:r>
            <a:rPr lang="en-US" b="1" dirty="0" err="1" smtClean="0"/>
            <a:t>okruženje</a:t>
          </a:r>
          <a:endParaRPr lang="en-US" b="1" dirty="0" smtClean="0"/>
        </a:p>
        <a:p>
          <a:pPr algn="l"/>
          <a:r>
            <a:rPr lang="en-US" b="1" dirty="0" err="1" smtClean="0"/>
            <a:t>Kvalitet</a:t>
          </a:r>
          <a:r>
            <a:rPr lang="en-US" b="1" dirty="0" smtClean="0"/>
            <a:t> </a:t>
          </a:r>
          <a:r>
            <a:rPr lang="en-US" b="1" dirty="0" err="1" smtClean="0"/>
            <a:t>vazduha</a:t>
          </a:r>
          <a:endParaRPr lang="en-US" b="1" dirty="0" smtClean="0"/>
        </a:p>
        <a:p>
          <a:pPr algn="l"/>
          <a:r>
            <a:rPr lang="nn-NO" b="1" dirty="0" smtClean="0"/>
            <a:t>Kvalitet hrane i vode, dostupnost</a:t>
          </a:r>
          <a:endParaRPr lang="en-US" b="1" dirty="0" smtClean="0"/>
        </a:p>
        <a:p>
          <a:pPr algn="l"/>
          <a:r>
            <a:rPr lang="en-US" b="1" dirty="0" err="1" smtClean="0"/>
            <a:t>Vektor</a:t>
          </a:r>
          <a:r>
            <a:rPr lang="en-US" b="1" dirty="0" smtClean="0"/>
            <a:t>, </a:t>
          </a:r>
          <a:r>
            <a:rPr lang="en-US" b="1" dirty="0" err="1" smtClean="0"/>
            <a:t>distribucija</a:t>
          </a:r>
          <a:r>
            <a:rPr lang="en-US" b="1" dirty="0" smtClean="0"/>
            <a:t> </a:t>
          </a:r>
          <a:r>
            <a:rPr lang="en-US" b="1" dirty="0" err="1" smtClean="0"/>
            <a:t>patogena</a:t>
          </a:r>
          <a:endParaRPr lang="en-US" b="1" dirty="0" smtClean="0"/>
        </a:p>
        <a:p>
          <a:pPr algn="l"/>
          <a:r>
            <a:rPr lang="en-US" b="1" dirty="0" err="1" smtClean="0"/>
            <a:t>Socijalno</a:t>
          </a:r>
          <a:r>
            <a:rPr lang="en-US" b="1" dirty="0" smtClean="0"/>
            <a:t> </a:t>
          </a:r>
          <a:r>
            <a:rPr lang="en-US" b="1" dirty="0" err="1" smtClean="0"/>
            <a:t>okruženje</a:t>
          </a:r>
          <a:endParaRPr lang="en-US" b="1" dirty="0" smtClean="0"/>
        </a:p>
        <a:p>
          <a:pPr algn="l"/>
          <a:r>
            <a:rPr lang="en-US" b="1" dirty="0" err="1" smtClean="0"/>
            <a:t>Prisilna</a:t>
          </a:r>
          <a:r>
            <a:rPr lang="en-US" b="1" dirty="0" smtClean="0"/>
            <a:t> </a:t>
          </a:r>
          <a:r>
            <a:rPr lang="en-US" b="1" dirty="0" err="1" smtClean="0"/>
            <a:t>migracija</a:t>
          </a:r>
          <a:r>
            <a:rPr lang="en-US" b="1" dirty="0" smtClean="0"/>
            <a:t> (</a:t>
          </a:r>
          <a:r>
            <a:rPr lang="en-US" b="1" dirty="0" err="1" smtClean="0"/>
            <a:t>manje</a:t>
          </a:r>
          <a:r>
            <a:rPr lang="en-US" b="1" dirty="0" smtClean="0"/>
            <a:t> je </a:t>
          </a:r>
          <a:r>
            <a:rPr lang="en-US" b="1" dirty="0" err="1" smtClean="0"/>
            <a:t>verovatno</a:t>
          </a:r>
          <a:r>
            <a:rPr lang="en-US" b="1" dirty="0" smtClean="0"/>
            <a:t> da </a:t>
          </a:r>
          <a:r>
            <a:rPr lang="en-US" b="1" dirty="0" err="1" smtClean="0"/>
            <a:t>će</a:t>
          </a:r>
          <a:r>
            <a:rPr lang="en-US" b="1" dirty="0" smtClean="0"/>
            <a:t> </a:t>
          </a:r>
          <a:r>
            <a:rPr lang="en-US" b="1" dirty="0" err="1" smtClean="0"/>
            <a:t>trudnice</a:t>
          </a:r>
          <a:r>
            <a:rPr lang="en-US" b="1" dirty="0" smtClean="0"/>
            <a:t> </a:t>
          </a:r>
          <a:r>
            <a:rPr lang="en-US" b="1" dirty="0" err="1" smtClean="0"/>
            <a:t>tražiti</a:t>
          </a:r>
          <a:r>
            <a:rPr lang="en-US" b="1" dirty="0" smtClean="0"/>
            <a:t> </a:t>
          </a:r>
          <a:r>
            <a:rPr lang="en-US" b="1" dirty="0" err="1" smtClean="0"/>
            <a:t>prenatalnu</a:t>
          </a:r>
          <a:r>
            <a:rPr lang="en-US" b="1" dirty="0" smtClean="0"/>
            <a:t> </a:t>
          </a:r>
          <a:r>
            <a:rPr lang="en-US" b="1" dirty="0" err="1" smtClean="0"/>
            <a:t>negu</a:t>
          </a:r>
          <a:r>
            <a:rPr lang="en-US" b="1" dirty="0" smtClean="0"/>
            <a:t>, </a:t>
          </a:r>
          <a:r>
            <a:rPr lang="en-US" b="1" dirty="0" err="1" smtClean="0"/>
            <a:t>komplikacije</a:t>
          </a:r>
          <a:r>
            <a:rPr lang="en-US" b="1" dirty="0" smtClean="0"/>
            <a:t>)</a:t>
          </a:r>
        </a:p>
        <a:p>
          <a:pPr algn="ctr" rtl="0"/>
          <a:endParaRPr lang="en-GB" b="1" dirty="0"/>
        </a:p>
      </dgm:t>
    </dgm:pt>
    <dgm:pt modelId="{BDBE2036-A512-4B30-8CE4-B0C707C684D6}" type="parTrans" cxnId="{22976F4D-AEC5-4ECD-9787-BC6DB429DAE3}">
      <dgm:prSet/>
      <dgm:spPr/>
      <dgm:t>
        <a:bodyPr rtlCol="0"/>
        <a:lstStyle/>
        <a:p>
          <a:pPr rtl="0"/>
          <a:endParaRPr lang="en-GB"/>
        </a:p>
      </dgm:t>
    </dgm:pt>
    <dgm:pt modelId="{637278DC-5486-4FC3-B75B-1CC209A559DD}" type="sibTrans" cxnId="{22976F4D-AEC5-4ECD-9787-BC6DB429DAE3}">
      <dgm:prSet/>
      <dgm:spPr/>
      <dgm:t>
        <a:bodyPr rtlCol="0"/>
        <a:lstStyle/>
        <a:p>
          <a:pPr rtl="0"/>
          <a:endParaRPr lang="en-GB"/>
        </a:p>
      </dgm:t>
    </dgm:pt>
    <dgm:pt modelId="{398DC771-46D9-4DE4-82B2-71A823F109E9}" type="pres">
      <dgm:prSet presAssocID="{13BA3738-087C-40D2-80B4-8B284D7847D6}" presName="Name0" presStyleCnt="0">
        <dgm:presLayoutVars>
          <dgm:dir/>
          <dgm:resizeHandles val="exact"/>
        </dgm:presLayoutVars>
      </dgm:prSet>
      <dgm:spPr/>
      <dgm:t>
        <a:bodyPr/>
        <a:lstStyle/>
        <a:p>
          <a:endParaRPr lang="en-US"/>
        </a:p>
      </dgm:t>
    </dgm:pt>
    <dgm:pt modelId="{B0311B3F-DCE8-41BD-B0D7-E6AEAC18E647}" type="pres">
      <dgm:prSet presAssocID="{0B0C8BF0-727A-43A8-8844-BAE9C2A9B401}" presName="node" presStyleLbl="node1" presStyleIdx="0" presStyleCnt="2" custLinFactNeighborX="-9722">
        <dgm:presLayoutVars>
          <dgm:bulletEnabled val="1"/>
        </dgm:presLayoutVars>
      </dgm:prSet>
      <dgm:spPr/>
      <dgm:t>
        <a:bodyPr/>
        <a:lstStyle/>
        <a:p>
          <a:endParaRPr lang="en-US"/>
        </a:p>
      </dgm:t>
    </dgm:pt>
    <dgm:pt modelId="{D548BCF5-50E3-47AD-AD35-1EE6B7DF996B}" type="pres">
      <dgm:prSet presAssocID="{A44FBA8D-5C4E-4EAE-BC88-83A001CE292F}" presName="sibTrans" presStyleCnt="0"/>
      <dgm:spPr/>
    </dgm:pt>
    <dgm:pt modelId="{6E4D7605-3F5E-479F-ADEC-AA1DF6001D44}" type="pres">
      <dgm:prSet presAssocID="{A72FD507-8811-4633-9C1D-36FFA5FCEB64}" presName="node" presStyleLbl="node1" presStyleIdx="1" presStyleCnt="2">
        <dgm:presLayoutVars>
          <dgm:bulletEnabled val="1"/>
        </dgm:presLayoutVars>
      </dgm:prSet>
      <dgm:spPr/>
      <dgm:t>
        <a:bodyPr/>
        <a:lstStyle/>
        <a:p>
          <a:endParaRPr lang="en-US"/>
        </a:p>
      </dgm:t>
    </dgm:pt>
  </dgm:ptLst>
  <dgm:cxnLst>
    <dgm:cxn modelId="{C5F3F026-98FF-497B-A07D-404FC39B3AE2}" type="presOf" srcId="{A72FD507-8811-4633-9C1D-36FFA5FCEB64}" destId="{6E4D7605-3F5E-479F-ADEC-AA1DF6001D44}" srcOrd="0" destOrd="0" presId="urn:microsoft.com/office/officeart/2005/8/layout/hList6"/>
    <dgm:cxn modelId="{22976F4D-AEC5-4ECD-9787-BC6DB429DAE3}" srcId="{13BA3738-087C-40D2-80B4-8B284D7847D6}" destId="{A72FD507-8811-4633-9C1D-36FFA5FCEB64}" srcOrd="1" destOrd="0" parTransId="{BDBE2036-A512-4B30-8CE4-B0C707C684D6}" sibTransId="{637278DC-5486-4FC3-B75B-1CC209A559DD}"/>
    <dgm:cxn modelId="{EC199BAF-35CE-4736-B26F-211A0B87D363}" type="presOf" srcId="{0B0C8BF0-727A-43A8-8844-BAE9C2A9B401}" destId="{B0311B3F-DCE8-41BD-B0D7-E6AEAC18E647}" srcOrd="0" destOrd="0" presId="urn:microsoft.com/office/officeart/2005/8/layout/hList6"/>
    <dgm:cxn modelId="{850FD8A2-BE20-4BA8-B05A-478A7BDD2F98}" type="presOf" srcId="{13BA3738-087C-40D2-80B4-8B284D7847D6}" destId="{398DC771-46D9-4DE4-82B2-71A823F109E9}" srcOrd="0" destOrd="0" presId="urn:microsoft.com/office/officeart/2005/8/layout/hList6"/>
    <dgm:cxn modelId="{2A6AF917-C7E7-452F-B103-15D5294204F2}" srcId="{13BA3738-087C-40D2-80B4-8B284D7847D6}" destId="{0B0C8BF0-727A-43A8-8844-BAE9C2A9B401}" srcOrd="0" destOrd="0" parTransId="{0A8FA2AD-CFB5-497A-8AB6-8ABB92CA6D8C}" sibTransId="{A44FBA8D-5C4E-4EAE-BC88-83A001CE292F}"/>
    <dgm:cxn modelId="{4AE2145B-A110-4E4B-B7B3-8E3B27B24522}" type="presParOf" srcId="{398DC771-46D9-4DE4-82B2-71A823F109E9}" destId="{B0311B3F-DCE8-41BD-B0D7-E6AEAC18E647}" srcOrd="0" destOrd="0" presId="urn:microsoft.com/office/officeart/2005/8/layout/hList6"/>
    <dgm:cxn modelId="{EF141904-E56F-430E-9F93-C732B0993767}" type="presParOf" srcId="{398DC771-46D9-4DE4-82B2-71A823F109E9}" destId="{D548BCF5-50E3-47AD-AD35-1EE6B7DF996B}" srcOrd="1" destOrd="0" presId="urn:microsoft.com/office/officeart/2005/8/layout/hList6"/>
    <dgm:cxn modelId="{1EDB6689-7E48-4734-BA72-1FF40848E661}" type="presParOf" srcId="{398DC771-46D9-4DE4-82B2-71A823F109E9}" destId="{6E4D7605-3F5E-479F-ADEC-AA1DF6001D4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741406-E856-4CA3-96E0-5CC220F99F55}" type="doc">
      <dgm:prSet loTypeId="urn:microsoft.com/office/officeart/2005/8/layout/default" loCatId="list" qsTypeId="urn:microsoft.com/office/officeart/2005/8/quickstyle/simple1" qsCatId="simple" csTypeId="urn:microsoft.com/office/officeart/2005/8/colors/colorful5" csCatId="colorful" phldr="1"/>
      <dgm:spPr/>
      <dgm:t>
        <a:bodyPr rtlCol="0"/>
        <a:lstStyle/>
        <a:p>
          <a:pPr rtl="0"/>
          <a:endParaRPr lang="en-GB"/>
        </a:p>
      </dgm:t>
    </dgm:pt>
    <dgm:pt modelId="{9610532F-CCC6-4AA3-B48C-9F0D5D0DEF0E}">
      <dgm:prSet phldrT="[Szöveg]"/>
      <dgm:spPr/>
      <dgm:t>
        <a:bodyPr rtlCol="0"/>
        <a:lstStyle/>
        <a:p>
          <a:pPr rtl="0"/>
          <a:r>
            <a:rPr lang="en-US" dirty="0" err="1" smtClean="0"/>
            <a:t>Termoregulacija</a:t>
          </a:r>
          <a:r>
            <a:rPr lang="en-US" dirty="0" smtClean="0"/>
            <a:t> u </a:t>
          </a:r>
          <a:r>
            <a:rPr lang="en-US" dirty="0" err="1" smtClean="0"/>
            <a:t>trudnoći</a:t>
          </a:r>
          <a:endParaRPr lang="en-US" dirty="0" smtClean="0"/>
        </a:p>
      </dgm:t>
    </dgm:pt>
    <dgm:pt modelId="{14A4E020-2387-46E6-9E96-0FDCB568DB1B}" type="parTrans" cxnId="{D2D0605B-72E0-4FCF-874D-21F10CD0DC89}">
      <dgm:prSet/>
      <dgm:spPr/>
      <dgm:t>
        <a:bodyPr rtlCol="0"/>
        <a:lstStyle/>
        <a:p>
          <a:pPr rtl="0"/>
          <a:endParaRPr lang="en-GB"/>
        </a:p>
      </dgm:t>
    </dgm:pt>
    <dgm:pt modelId="{B1CB0816-39BF-4835-A702-04936C23DDEF}" type="sibTrans" cxnId="{D2D0605B-72E0-4FCF-874D-21F10CD0DC89}">
      <dgm:prSet/>
      <dgm:spPr/>
      <dgm:t>
        <a:bodyPr rtlCol="0"/>
        <a:lstStyle/>
        <a:p>
          <a:pPr rtl="0"/>
          <a:endParaRPr lang="en-GB"/>
        </a:p>
      </dgm:t>
    </dgm:pt>
    <dgm:pt modelId="{31F6BF7A-6D6E-45A4-ABEF-99A150D4FEB8}">
      <dgm:prSet phldrT="[Szöveg]"/>
      <dgm:spPr/>
      <dgm:t>
        <a:bodyPr rtlCol="0"/>
        <a:lstStyle/>
        <a:p>
          <a:pPr rtl="0"/>
          <a:r>
            <a:rPr lang="en-US" dirty="0" err="1" smtClean="0"/>
            <a:t>Visoka</a:t>
          </a:r>
          <a:r>
            <a:rPr lang="en-US" dirty="0" smtClean="0"/>
            <a:t> </a:t>
          </a:r>
          <a:r>
            <a:rPr lang="en-US" dirty="0" err="1" smtClean="0"/>
            <a:t>temperatura</a:t>
          </a:r>
          <a:r>
            <a:rPr lang="en-US" dirty="0" smtClean="0"/>
            <a:t> </a:t>
          </a:r>
          <a:r>
            <a:rPr lang="en-US" dirty="0" err="1" smtClean="0"/>
            <a:t>okoline</a:t>
          </a:r>
          <a:r>
            <a:rPr lang="en-US" dirty="0" smtClean="0"/>
            <a:t> </a:t>
          </a:r>
          <a:r>
            <a:rPr lang="en-US" dirty="0" err="1" smtClean="0"/>
            <a:t>i</a:t>
          </a:r>
          <a:r>
            <a:rPr lang="en-US" dirty="0" smtClean="0"/>
            <a:t> </a:t>
          </a:r>
          <a:r>
            <a:rPr lang="en-US" dirty="0" err="1" smtClean="0"/>
            <a:t>intrapartalna</a:t>
          </a:r>
          <a:r>
            <a:rPr lang="en-US" dirty="0" smtClean="0"/>
            <a:t> </a:t>
          </a:r>
          <a:r>
            <a:rPr lang="en-US" dirty="0" err="1" smtClean="0"/>
            <a:t>groznica</a:t>
          </a:r>
          <a:r>
            <a:rPr lang="en-US" dirty="0" smtClean="0"/>
            <a:t> </a:t>
          </a:r>
          <a:r>
            <a:rPr lang="en-US" dirty="0" err="1" smtClean="0"/>
            <a:t>majke</a:t>
          </a:r>
          <a:endParaRPr lang="en-US" dirty="0" smtClean="0"/>
        </a:p>
      </dgm:t>
    </dgm:pt>
    <dgm:pt modelId="{A319324A-B149-4B8E-8232-D27754772443}" type="parTrans" cxnId="{25D0FA84-6460-430B-91EA-237F0FD3E5A6}">
      <dgm:prSet/>
      <dgm:spPr/>
      <dgm:t>
        <a:bodyPr rtlCol="0"/>
        <a:lstStyle/>
        <a:p>
          <a:pPr rtl="0"/>
          <a:endParaRPr lang="en-GB"/>
        </a:p>
      </dgm:t>
    </dgm:pt>
    <dgm:pt modelId="{E7D8D091-D9B1-4926-ADD4-138638918089}" type="sibTrans" cxnId="{25D0FA84-6460-430B-91EA-237F0FD3E5A6}">
      <dgm:prSet/>
      <dgm:spPr/>
      <dgm:t>
        <a:bodyPr rtlCol="0"/>
        <a:lstStyle/>
        <a:p>
          <a:pPr rtl="0"/>
          <a:endParaRPr lang="en-GB"/>
        </a:p>
      </dgm:t>
    </dgm:pt>
    <dgm:pt modelId="{46B03765-F7D2-491A-A90B-5F65195EA8C0}">
      <dgm:prSet phldrT="[Szöveg]"/>
      <dgm:spPr/>
      <dgm:t>
        <a:bodyPr rtlCol="0"/>
        <a:lstStyle/>
        <a:p>
          <a:pPr rtl="0"/>
          <a:r>
            <a:rPr lang="en-US" dirty="0" err="1" smtClean="0"/>
            <a:t>Izlaganje</a:t>
          </a:r>
          <a:r>
            <a:rPr lang="en-US" dirty="0" smtClean="0"/>
            <a:t> </a:t>
          </a:r>
          <a:r>
            <a:rPr lang="en-US" dirty="0" err="1" smtClean="0"/>
            <a:t>toploti</a:t>
          </a:r>
          <a:r>
            <a:rPr lang="en-US" dirty="0" smtClean="0"/>
            <a:t> </a:t>
          </a:r>
          <a:r>
            <a:rPr lang="en-US" dirty="0" err="1" smtClean="0"/>
            <a:t>i</a:t>
          </a:r>
          <a:r>
            <a:rPr lang="en-US" dirty="0" smtClean="0"/>
            <a:t> </a:t>
          </a:r>
          <a:r>
            <a:rPr lang="en-US" dirty="0" err="1" smtClean="0"/>
            <a:t>smanjen</a:t>
          </a:r>
          <a:r>
            <a:rPr lang="en-US" dirty="0" smtClean="0"/>
            <a:t> </a:t>
          </a:r>
          <a:r>
            <a:rPr lang="en-US" dirty="0" err="1" smtClean="0"/>
            <a:t>protok</a:t>
          </a:r>
          <a:r>
            <a:rPr lang="en-US" dirty="0" smtClean="0"/>
            <a:t> </a:t>
          </a:r>
          <a:r>
            <a:rPr lang="en-US" dirty="0" err="1" smtClean="0"/>
            <a:t>krvi</a:t>
          </a:r>
          <a:r>
            <a:rPr lang="en-US" dirty="0" smtClean="0"/>
            <a:t> u </a:t>
          </a:r>
          <a:r>
            <a:rPr lang="en-US" dirty="0" err="1" smtClean="0"/>
            <a:t>placenti</a:t>
          </a:r>
          <a:endParaRPr lang="en-GB" dirty="0"/>
        </a:p>
      </dgm:t>
    </dgm:pt>
    <dgm:pt modelId="{AF257691-7BFD-41F9-939C-F21ABDC866BB}" type="parTrans" cxnId="{303D5C63-A325-436C-8B50-F8CE9C723A57}">
      <dgm:prSet/>
      <dgm:spPr/>
      <dgm:t>
        <a:bodyPr rtlCol="0"/>
        <a:lstStyle/>
        <a:p>
          <a:pPr rtl="0"/>
          <a:endParaRPr lang="en-GB"/>
        </a:p>
      </dgm:t>
    </dgm:pt>
    <dgm:pt modelId="{82A16797-52BF-4D46-A9FA-672C916FCD6B}" type="sibTrans" cxnId="{303D5C63-A325-436C-8B50-F8CE9C723A57}">
      <dgm:prSet/>
      <dgm:spPr/>
      <dgm:t>
        <a:bodyPr rtlCol="0"/>
        <a:lstStyle/>
        <a:p>
          <a:pPr rtl="0"/>
          <a:endParaRPr lang="en-GB"/>
        </a:p>
      </dgm:t>
    </dgm:pt>
    <dgm:pt modelId="{1A2D3AB2-BE62-469F-BF6E-1FEB7BEC00CF}" type="pres">
      <dgm:prSet presAssocID="{25741406-E856-4CA3-96E0-5CC220F99F55}" presName="diagram" presStyleCnt="0">
        <dgm:presLayoutVars>
          <dgm:dir/>
          <dgm:resizeHandles val="exact"/>
        </dgm:presLayoutVars>
      </dgm:prSet>
      <dgm:spPr/>
      <dgm:t>
        <a:bodyPr/>
        <a:lstStyle/>
        <a:p>
          <a:endParaRPr lang="en-US"/>
        </a:p>
      </dgm:t>
    </dgm:pt>
    <dgm:pt modelId="{E73DF272-6A5C-4986-9B2F-A7FCFE255ED9}" type="pres">
      <dgm:prSet presAssocID="{9610532F-CCC6-4AA3-B48C-9F0D5D0DEF0E}" presName="node" presStyleLbl="node1" presStyleIdx="0" presStyleCnt="3">
        <dgm:presLayoutVars>
          <dgm:bulletEnabled val="1"/>
        </dgm:presLayoutVars>
      </dgm:prSet>
      <dgm:spPr/>
      <dgm:t>
        <a:bodyPr/>
        <a:lstStyle/>
        <a:p>
          <a:endParaRPr lang="en-US"/>
        </a:p>
      </dgm:t>
    </dgm:pt>
    <dgm:pt modelId="{51873790-848B-4B6D-AFC1-437FD8B81D81}" type="pres">
      <dgm:prSet presAssocID="{B1CB0816-39BF-4835-A702-04936C23DDEF}" presName="sibTrans" presStyleCnt="0"/>
      <dgm:spPr/>
    </dgm:pt>
    <dgm:pt modelId="{B8A88201-B726-49A0-A837-2BE26D13424A}" type="pres">
      <dgm:prSet presAssocID="{31F6BF7A-6D6E-45A4-ABEF-99A150D4FEB8}" presName="node" presStyleLbl="node1" presStyleIdx="1" presStyleCnt="3">
        <dgm:presLayoutVars>
          <dgm:bulletEnabled val="1"/>
        </dgm:presLayoutVars>
      </dgm:prSet>
      <dgm:spPr/>
      <dgm:t>
        <a:bodyPr/>
        <a:lstStyle/>
        <a:p>
          <a:endParaRPr lang="en-US"/>
        </a:p>
      </dgm:t>
    </dgm:pt>
    <dgm:pt modelId="{F86A436D-903C-448E-A8BD-921D798D9E87}" type="pres">
      <dgm:prSet presAssocID="{E7D8D091-D9B1-4926-ADD4-138638918089}" presName="sibTrans" presStyleCnt="0"/>
      <dgm:spPr/>
    </dgm:pt>
    <dgm:pt modelId="{15A0EBC0-EA6D-49F3-8A80-B7D0B0AE96A1}" type="pres">
      <dgm:prSet presAssocID="{46B03765-F7D2-491A-A90B-5F65195EA8C0}" presName="node" presStyleLbl="node1" presStyleIdx="2" presStyleCnt="3">
        <dgm:presLayoutVars>
          <dgm:bulletEnabled val="1"/>
        </dgm:presLayoutVars>
      </dgm:prSet>
      <dgm:spPr/>
      <dgm:t>
        <a:bodyPr/>
        <a:lstStyle/>
        <a:p>
          <a:endParaRPr lang="en-US"/>
        </a:p>
      </dgm:t>
    </dgm:pt>
  </dgm:ptLst>
  <dgm:cxnLst>
    <dgm:cxn modelId="{A986DD02-CF59-4E7B-B7C2-B95D1EF0D4C7}" type="presOf" srcId="{9610532F-CCC6-4AA3-B48C-9F0D5D0DEF0E}" destId="{E73DF272-6A5C-4986-9B2F-A7FCFE255ED9}" srcOrd="0" destOrd="0" presId="urn:microsoft.com/office/officeart/2005/8/layout/default"/>
    <dgm:cxn modelId="{303D5C63-A325-436C-8B50-F8CE9C723A57}" srcId="{25741406-E856-4CA3-96E0-5CC220F99F55}" destId="{46B03765-F7D2-491A-A90B-5F65195EA8C0}" srcOrd="2" destOrd="0" parTransId="{AF257691-7BFD-41F9-939C-F21ABDC866BB}" sibTransId="{82A16797-52BF-4D46-A9FA-672C916FCD6B}"/>
    <dgm:cxn modelId="{25D0FA84-6460-430B-91EA-237F0FD3E5A6}" srcId="{25741406-E856-4CA3-96E0-5CC220F99F55}" destId="{31F6BF7A-6D6E-45A4-ABEF-99A150D4FEB8}" srcOrd="1" destOrd="0" parTransId="{A319324A-B149-4B8E-8232-D27754772443}" sibTransId="{E7D8D091-D9B1-4926-ADD4-138638918089}"/>
    <dgm:cxn modelId="{69555A7C-E0F0-4A80-A664-E86E8DA8DBAA}" type="presOf" srcId="{25741406-E856-4CA3-96E0-5CC220F99F55}" destId="{1A2D3AB2-BE62-469F-BF6E-1FEB7BEC00CF}" srcOrd="0" destOrd="0" presId="urn:microsoft.com/office/officeart/2005/8/layout/default"/>
    <dgm:cxn modelId="{BBD56301-B065-4542-B873-D94DAA3C9BD0}" type="presOf" srcId="{46B03765-F7D2-491A-A90B-5F65195EA8C0}" destId="{15A0EBC0-EA6D-49F3-8A80-B7D0B0AE96A1}" srcOrd="0" destOrd="0" presId="urn:microsoft.com/office/officeart/2005/8/layout/default"/>
    <dgm:cxn modelId="{D2D0605B-72E0-4FCF-874D-21F10CD0DC89}" srcId="{25741406-E856-4CA3-96E0-5CC220F99F55}" destId="{9610532F-CCC6-4AA3-B48C-9F0D5D0DEF0E}" srcOrd="0" destOrd="0" parTransId="{14A4E020-2387-46E6-9E96-0FDCB568DB1B}" sibTransId="{B1CB0816-39BF-4835-A702-04936C23DDEF}"/>
    <dgm:cxn modelId="{6FEA9CD8-C8FD-4272-9262-AF52E85755B0}" type="presOf" srcId="{31F6BF7A-6D6E-45A4-ABEF-99A150D4FEB8}" destId="{B8A88201-B726-49A0-A837-2BE26D13424A}" srcOrd="0" destOrd="0" presId="urn:microsoft.com/office/officeart/2005/8/layout/default"/>
    <dgm:cxn modelId="{57276436-0AA6-4567-9A07-C3165919FB05}" type="presParOf" srcId="{1A2D3AB2-BE62-469F-BF6E-1FEB7BEC00CF}" destId="{E73DF272-6A5C-4986-9B2F-A7FCFE255ED9}" srcOrd="0" destOrd="0" presId="urn:microsoft.com/office/officeart/2005/8/layout/default"/>
    <dgm:cxn modelId="{E7AC95D5-2F7B-415C-8DF1-5FADEE02EE27}" type="presParOf" srcId="{1A2D3AB2-BE62-469F-BF6E-1FEB7BEC00CF}" destId="{51873790-848B-4B6D-AFC1-437FD8B81D81}" srcOrd="1" destOrd="0" presId="urn:microsoft.com/office/officeart/2005/8/layout/default"/>
    <dgm:cxn modelId="{E87955A3-8977-4AE4-B681-FD13F22DF79F}" type="presParOf" srcId="{1A2D3AB2-BE62-469F-BF6E-1FEB7BEC00CF}" destId="{B8A88201-B726-49A0-A837-2BE26D13424A}" srcOrd="2" destOrd="0" presId="urn:microsoft.com/office/officeart/2005/8/layout/default"/>
    <dgm:cxn modelId="{F9F4159A-3CDB-4214-98DB-B4F8B9AB1C5D}" type="presParOf" srcId="{1A2D3AB2-BE62-469F-BF6E-1FEB7BEC00CF}" destId="{F86A436D-903C-448E-A8BD-921D798D9E87}" srcOrd="3" destOrd="0" presId="urn:microsoft.com/office/officeart/2005/8/layout/default"/>
    <dgm:cxn modelId="{E7152E0D-3D85-459E-9C7D-9061CF76E92D}" type="presParOf" srcId="{1A2D3AB2-BE62-469F-BF6E-1FEB7BEC00CF}" destId="{15A0EBC0-EA6D-49F3-8A80-B7D0B0AE96A1}"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414D89A-C5DE-4C22-936A-0AB8B7FF8C34}" type="doc">
      <dgm:prSet loTypeId="urn:microsoft.com/office/officeart/2005/8/layout/vList2" loCatId="list" qsTypeId="urn:microsoft.com/office/officeart/2005/8/quickstyle/simple1" qsCatId="simple" csTypeId="urn:microsoft.com/office/officeart/2005/8/colors/accent1_4" csCatId="accent1" phldr="1"/>
      <dgm:spPr/>
      <dgm:t>
        <a:bodyPr rtlCol="0"/>
        <a:lstStyle/>
        <a:p>
          <a:pPr rtl="0"/>
          <a:endParaRPr lang="en-GB"/>
        </a:p>
      </dgm:t>
    </dgm:pt>
    <dgm:pt modelId="{683072E1-8FCA-42E6-9171-FA95EB78EF2B}">
      <dgm:prSet phldrT="[Szöveg]" custT="1"/>
      <dgm:spPr>
        <a:solidFill>
          <a:schemeClr val="accent2"/>
        </a:solidFill>
      </dgm:spPr>
      <dgm:t>
        <a:bodyPr rtlCol="0"/>
        <a:lstStyle/>
        <a:p>
          <a:pPr rtl="0"/>
          <a:r>
            <a:rPr lang="sr-Latn-RS" sz="2000" b="1" dirty="0" smtClean="0"/>
            <a:t>Prevremeni porođaj (PVP)</a:t>
          </a:r>
          <a:endParaRPr lang="en-GB" sz="2000" b="1" dirty="0"/>
        </a:p>
      </dgm:t>
    </dgm:pt>
    <dgm:pt modelId="{2017A9BD-C74C-4735-B7A5-E646F435E8A3}" type="parTrans" cxnId="{86AB9B7E-F74D-42B1-9929-EF57C6415E70}">
      <dgm:prSet/>
      <dgm:spPr/>
      <dgm:t>
        <a:bodyPr rtlCol="0"/>
        <a:lstStyle/>
        <a:p>
          <a:pPr rtl="0"/>
          <a:endParaRPr lang="en-GB" sz="1400" b="1"/>
        </a:p>
      </dgm:t>
    </dgm:pt>
    <dgm:pt modelId="{A96C74A5-F54E-4128-A610-4BA538E33437}" type="sibTrans" cxnId="{86AB9B7E-F74D-42B1-9929-EF57C6415E70}">
      <dgm:prSet/>
      <dgm:spPr/>
      <dgm:t>
        <a:bodyPr rtlCol="0"/>
        <a:lstStyle/>
        <a:p>
          <a:pPr rtl="0"/>
          <a:endParaRPr lang="en-GB" sz="1400" b="1"/>
        </a:p>
      </dgm:t>
    </dgm:pt>
    <dgm:pt modelId="{01C359A4-EF77-4276-B630-158F1E307F8D}">
      <dgm:prSet phldrT="[Szöveg]" custT="1"/>
      <dgm:spPr>
        <a:solidFill>
          <a:schemeClr val="accent2">
            <a:lumMod val="60000"/>
            <a:lumOff val="40000"/>
          </a:schemeClr>
        </a:solidFill>
      </dgm:spPr>
      <dgm:t>
        <a:bodyPr rtlCol="0"/>
        <a:lstStyle/>
        <a:p>
          <a:pPr rtl="0"/>
          <a:r>
            <a:rPr lang="sr-Latn-RS" sz="2000" b="1" dirty="0" smtClean="0"/>
            <a:t>Mala porođajna težina (MPT</a:t>
          </a:r>
          <a:r>
            <a:rPr lang="sr" sz="2000" b="1" dirty="0" smtClean="0"/>
            <a:t>)</a:t>
          </a:r>
          <a:endParaRPr lang="en-GB" sz="2000" b="1" dirty="0"/>
        </a:p>
      </dgm:t>
    </dgm:pt>
    <dgm:pt modelId="{39085D14-478B-4F32-9BC9-05C9E54A58D2}" type="parTrans" cxnId="{82EF102C-E1C6-4A5C-88C2-82B2EB49E440}">
      <dgm:prSet/>
      <dgm:spPr/>
      <dgm:t>
        <a:bodyPr rtlCol="0"/>
        <a:lstStyle/>
        <a:p>
          <a:pPr rtl="0"/>
          <a:endParaRPr lang="en-GB" sz="1400" b="1"/>
        </a:p>
      </dgm:t>
    </dgm:pt>
    <dgm:pt modelId="{75F7AE67-329B-4007-B9BE-78E3B203BACE}" type="sibTrans" cxnId="{82EF102C-E1C6-4A5C-88C2-82B2EB49E440}">
      <dgm:prSet/>
      <dgm:spPr/>
      <dgm:t>
        <a:bodyPr rtlCol="0"/>
        <a:lstStyle/>
        <a:p>
          <a:pPr rtl="0"/>
          <a:endParaRPr lang="en-GB" sz="1400" b="1"/>
        </a:p>
      </dgm:t>
    </dgm:pt>
    <dgm:pt modelId="{6EBA2F65-CAC9-47DC-87EF-B35C92B5DDD6}">
      <dgm:prSet phldrT="[Szöveg]" custT="1"/>
      <dgm:spPr>
        <a:solidFill>
          <a:schemeClr val="accent2">
            <a:lumMod val="75000"/>
          </a:schemeClr>
        </a:solidFill>
      </dgm:spPr>
      <dgm:t>
        <a:bodyPr rtlCol="0"/>
        <a:lstStyle/>
        <a:p>
          <a:pPr rtl="0"/>
          <a:r>
            <a:rPr lang="sr-Latn-RS" sz="2000" b="1" dirty="0" smtClean="0"/>
            <a:t>Mrtvorođenje</a:t>
          </a:r>
          <a:endParaRPr lang="en-GB" sz="2000" b="1" dirty="0"/>
        </a:p>
      </dgm:t>
    </dgm:pt>
    <dgm:pt modelId="{BAD36CE6-6A36-4230-AC06-13FA031B1ACD}" type="parTrans" cxnId="{63729F2F-3771-4B74-9ACB-38C3F0159749}">
      <dgm:prSet/>
      <dgm:spPr/>
      <dgm:t>
        <a:bodyPr rtlCol="0"/>
        <a:lstStyle/>
        <a:p>
          <a:pPr rtl="0"/>
          <a:endParaRPr lang="en-GB" sz="1400" b="1"/>
        </a:p>
      </dgm:t>
    </dgm:pt>
    <dgm:pt modelId="{4218FA6B-DD68-4178-B7AF-AC6E28F81001}" type="sibTrans" cxnId="{63729F2F-3771-4B74-9ACB-38C3F0159749}">
      <dgm:prSet/>
      <dgm:spPr/>
      <dgm:t>
        <a:bodyPr rtlCol="0"/>
        <a:lstStyle/>
        <a:p>
          <a:pPr rtl="0"/>
          <a:endParaRPr lang="en-GB" sz="1400" b="1"/>
        </a:p>
      </dgm:t>
    </dgm:pt>
    <dgm:pt modelId="{9D846BC6-E4EE-411C-B2B2-D8FBBBC327B4}">
      <dgm:prSet phldrT="[Szöveg]" custT="1"/>
      <dgm:spPr/>
      <dgm:t>
        <a:bodyPr rtlCol="0"/>
        <a:lstStyle/>
        <a:p>
          <a:pPr rtl="0"/>
          <a:r>
            <a:rPr lang="sr" sz="2000" b="1" dirty="0" smtClean="0"/>
            <a:t>Neonatalni mortalitet</a:t>
          </a:r>
          <a:endParaRPr lang="en-GB" sz="2000" b="1" dirty="0"/>
        </a:p>
      </dgm:t>
    </dgm:pt>
    <dgm:pt modelId="{2DA2FD70-2368-495E-AEB8-68F17D831AA7}" type="parTrans" cxnId="{785CCC29-0B82-4E19-977E-A5733F74EDF3}">
      <dgm:prSet/>
      <dgm:spPr/>
      <dgm:t>
        <a:bodyPr rtlCol="0"/>
        <a:lstStyle/>
        <a:p>
          <a:pPr rtl="0"/>
          <a:endParaRPr lang="en-GB" sz="1400" b="1"/>
        </a:p>
      </dgm:t>
    </dgm:pt>
    <dgm:pt modelId="{296B0868-4F31-49ED-B515-D1EF34999F10}" type="sibTrans" cxnId="{785CCC29-0B82-4E19-977E-A5733F74EDF3}">
      <dgm:prSet/>
      <dgm:spPr/>
      <dgm:t>
        <a:bodyPr rtlCol="0"/>
        <a:lstStyle/>
        <a:p>
          <a:pPr rtl="0"/>
          <a:endParaRPr lang="en-GB" sz="1400" b="1"/>
        </a:p>
      </dgm:t>
    </dgm:pt>
    <dgm:pt modelId="{D9E36B4A-7EE3-4510-A780-38621CEB3402}">
      <dgm:prSet phldrT="[Szöveg]" custT="1"/>
      <dgm:spPr/>
      <dgm:t>
        <a:bodyPr rtlCol="0"/>
        <a:lstStyle/>
        <a:p>
          <a:pPr rtl="0"/>
          <a:r>
            <a:rPr lang="sr" sz="2000" b="1" dirty="0" smtClean="0"/>
            <a:t>Neonatalni morbiditet</a:t>
          </a:r>
          <a:endParaRPr lang="hu-HU" sz="2000" b="1" dirty="0"/>
        </a:p>
      </dgm:t>
    </dgm:pt>
    <dgm:pt modelId="{50478D73-61CB-4F66-BC19-C3E6C9B67DA4}" type="parTrans" cxnId="{B02A8A61-388C-4721-A744-13986BCB53D3}">
      <dgm:prSet/>
      <dgm:spPr/>
      <dgm:t>
        <a:bodyPr rtlCol="0"/>
        <a:lstStyle/>
        <a:p>
          <a:pPr rtl="0"/>
          <a:endParaRPr lang="en-GB" sz="1400" b="1"/>
        </a:p>
      </dgm:t>
    </dgm:pt>
    <dgm:pt modelId="{660A0685-DB3A-46EC-AD72-2EBD5446DF30}" type="sibTrans" cxnId="{B02A8A61-388C-4721-A744-13986BCB53D3}">
      <dgm:prSet/>
      <dgm:spPr/>
      <dgm:t>
        <a:bodyPr rtlCol="0"/>
        <a:lstStyle/>
        <a:p>
          <a:pPr rtl="0"/>
          <a:endParaRPr lang="en-GB" sz="1400" b="1"/>
        </a:p>
      </dgm:t>
    </dgm:pt>
    <dgm:pt modelId="{6F35623E-B9C8-4252-9BC3-F4F8F3FD134D}">
      <dgm:prSet phldrT="[Szöveg]" custT="1"/>
      <dgm:spPr/>
      <dgm:t>
        <a:bodyPr rtlCol="0"/>
        <a:lstStyle/>
        <a:p>
          <a:pPr rtl="0"/>
          <a:r>
            <a:rPr lang="sr-Latn-RS" sz="2000" b="1" dirty="0" smtClean="0"/>
            <a:t>Malo za gestacijsko doba (MGD)</a:t>
          </a:r>
          <a:endParaRPr lang="sr" sz="2000" b="1" dirty="0"/>
        </a:p>
      </dgm:t>
    </dgm:pt>
    <dgm:pt modelId="{B13A77A6-301C-43A1-A68C-AE74B1AC9631}" type="parTrans" cxnId="{B5D1D2C8-E580-48BB-AEAB-B3EE53107F17}">
      <dgm:prSet/>
      <dgm:spPr/>
      <dgm:t>
        <a:bodyPr rtlCol="0"/>
        <a:lstStyle/>
        <a:p>
          <a:pPr rtl="0"/>
          <a:endParaRPr lang="en-GB" sz="1400" b="1"/>
        </a:p>
      </dgm:t>
    </dgm:pt>
    <dgm:pt modelId="{7C2797C0-D816-4A65-A2A0-12A3C7291317}" type="sibTrans" cxnId="{B5D1D2C8-E580-48BB-AEAB-B3EE53107F17}">
      <dgm:prSet/>
      <dgm:spPr/>
      <dgm:t>
        <a:bodyPr rtlCol="0"/>
        <a:lstStyle/>
        <a:p>
          <a:pPr rtl="0"/>
          <a:endParaRPr lang="en-GB" sz="1400" b="1"/>
        </a:p>
      </dgm:t>
    </dgm:pt>
    <dgm:pt modelId="{7DA8BE75-B985-4162-8DBF-6E3413512CE4}">
      <dgm:prSet phldrT="[Szöveg]" custT="1"/>
      <dgm:spPr/>
      <dgm:t>
        <a:bodyPr rtlCol="0"/>
        <a:lstStyle/>
        <a:p>
          <a:pPr rtl="0"/>
          <a:r>
            <a:rPr lang="sr" sz="2000" b="1" dirty="0" smtClean="0"/>
            <a:t>Međunarodni normalizovani odnos (</a:t>
          </a:r>
          <a:r>
            <a:rPr lang="sr-Latn-RS" sz="2000" b="1" dirty="0" smtClean="0"/>
            <a:t>MNO) </a:t>
          </a:r>
          <a:r>
            <a:rPr lang="sr" sz="2000" b="1" dirty="0" smtClean="0"/>
            <a:t>novorođenčadi</a:t>
          </a:r>
          <a:endParaRPr lang="hu-HU" sz="2000" b="1" dirty="0"/>
        </a:p>
      </dgm:t>
    </dgm:pt>
    <dgm:pt modelId="{AD422D22-40E6-4477-8AF8-CB444CD49217}" type="parTrans" cxnId="{67CBDEB1-B843-4EEE-B824-7D0C9EC47587}">
      <dgm:prSet/>
      <dgm:spPr/>
      <dgm:t>
        <a:bodyPr rtlCol="0"/>
        <a:lstStyle/>
        <a:p>
          <a:pPr rtl="0"/>
          <a:endParaRPr lang="en-GB" sz="1400" b="1"/>
        </a:p>
      </dgm:t>
    </dgm:pt>
    <dgm:pt modelId="{92BE0658-F3F4-442A-ABC9-14F313CDCAA9}" type="sibTrans" cxnId="{67CBDEB1-B843-4EEE-B824-7D0C9EC47587}">
      <dgm:prSet/>
      <dgm:spPr/>
      <dgm:t>
        <a:bodyPr rtlCol="0"/>
        <a:lstStyle/>
        <a:p>
          <a:pPr rtl="0"/>
          <a:endParaRPr lang="en-GB" sz="1400" b="1"/>
        </a:p>
      </dgm:t>
    </dgm:pt>
    <dgm:pt modelId="{DC3670E2-52AA-4BFB-8C35-0B986986ACA0}">
      <dgm:prSet phldrT="[Szöveg]" custT="1"/>
      <dgm:spPr/>
      <dgm:t>
        <a:bodyPr rtlCol="0"/>
        <a:lstStyle/>
        <a:p>
          <a:pPr rtl="0"/>
          <a:r>
            <a:rPr lang="sr" sz="2000" b="1" dirty="0" smtClean="0"/>
            <a:t>Dužina telomera novorođenčadi</a:t>
          </a:r>
          <a:endParaRPr lang="hu-HU" sz="2000" b="1" dirty="0"/>
        </a:p>
      </dgm:t>
    </dgm:pt>
    <dgm:pt modelId="{188FFB6B-F0F5-4E65-AFBE-5640FCA7F488}" type="parTrans" cxnId="{39F31BDE-5ABF-4CA6-8049-38062E4CB99F}">
      <dgm:prSet/>
      <dgm:spPr/>
      <dgm:t>
        <a:bodyPr rtlCol="0"/>
        <a:lstStyle/>
        <a:p>
          <a:pPr rtl="0"/>
          <a:endParaRPr lang="en-GB" sz="1400" b="1"/>
        </a:p>
      </dgm:t>
    </dgm:pt>
    <dgm:pt modelId="{82FA8040-ACE7-4523-BF20-E4D0F22E259A}" type="sibTrans" cxnId="{39F31BDE-5ABF-4CA6-8049-38062E4CB99F}">
      <dgm:prSet/>
      <dgm:spPr/>
      <dgm:t>
        <a:bodyPr rtlCol="0"/>
        <a:lstStyle/>
        <a:p>
          <a:pPr rtl="0"/>
          <a:endParaRPr lang="en-GB" sz="1400" b="1"/>
        </a:p>
      </dgm:t>
    </dgm:pt>
    <dgm:pt modelId="{89A7D3FE-0350-4F94-9891-7B5AB4741B0A}" type="pres">
      <dgm:prSet presAssocID="{9414D89A-C5DE-4C22-936A-0AB8B7FF8C34}" presName="linear" presStyleCnt="0">
        <dgm:presLayoutVars>
          <dgm:animLvl val="lvl"/>
          <dgm:resizeHandles val="exact"/>
        </dgm:presLayoutVars>
      </dgm:prSet>
      <dgm:spPr/>
      <dgm:t>
        <a:bodyPr/>
        <a:lstStyle/>
        <a:p>
          <a:endParaRPr lang="en-US"/>
        </a:p>
      </dgm:t>
    </dgm:pt>
    <dgm:pt modelId="{A7DC6866-4DCB-4302-B7F8-CEE74EFBD806}" type="pres">
      <dgm:prSet presAssocID="{683072E1-8FCA-42E6-9171-FA95EB78EF2B}" presName="parentText" presStyleLbl="node1" presStyleIdx="0" presStyleCnt="8">
        <dgm:presLayoutVars>
          <dgm:chMax val="0"/>
          <dgm:bulletEnabled val="1"/>
        </dgm:presLayoutVars>
      </dgm:prSet>
      <dgm:spPr/>
      <dgm:t>
        <a:bodyPr/>
        <a:lstStyle/>
        <a:p>
          <a:endParaRPr lang="en-US"/>
        </a:p>
      </dgm:t>
    </dgm:pt>
    <dgm:pt modelId="{7FFDBBEE-E600-4C53-BA65-1D221EEEF9D9}" type="pres">
      <dgm:prSet presAssocID="{A96C74A5-F54E-4128-A610-4BA538E33437}" presName="spacer" presStyleCnt="0"/>
      <dgm:spPr/>
    </dgm:pt>
    <dgm:pt modelId="{6CAA620E-0BBE-47AC-A00D-BE53CEAB8620}" type="pres">
      <dgm:prSet presAssocID="{01C359A4-EF77-4276-B630-158F1E307F8D}" presName="parentText" presStyleLbl="node1" presStyleIdx="1" presStyleCnt="8">
        <dgm:presLayoutVars>
          <dgm:chMax val="0"/>
          <dgm:bulletEnabled val="1"/>
        </dgm:presLayoutVars>
      </dgm:prSet>
      <dgm:spPr/>
      <dgm:t>
        <a:bodyPr/>
        <a:lstStyle/>
        <a:p>
          <a:endParaRPr lang="en-US"/>
        </a:p>
      </dgm:t>
    </dgm:pt>
    <dgm:pt modelId="{33E4988A-581A-4DCE-85AC-EBDE57486A6F}" type="pres">
      <dgm:prSet presAssocID="{75F7AE67-329B-4007-B9BE-78E3B203BACE}" presName="spacer" presStyleCnt="0"/>
      <dgm:spPr/>
    </dgm:pt>
    <dgm:pt modelId="{1BA9EF5D-52DA-4D30-9BCA-8CE623DD7D1D}" type="pres">
      <dgm:prSet presAssocID="{6EBA2F65-CAC9-47DC-87EF-B35C92B5DDD6}" presName="parentText" presStyleLbl="node1" presStyleIdx="2" presStyleCnt="8">
        <dgm:presLayoutVars>
          <dgm:chMax val="0"/>
          <dgm:bulletEnabled val="1"/>
        </dgm:presLayoutVars>
      </dgm:prSet>
      <dgm:spPr/>
      <dgm:t>
        <a:bodyPr/>
        <a:lstStyle/>
        <a:p>
          <a:endParaRPr lang="en-US"/>
        </a:p>
      </dgm:t>
    </dgm:pt>
    <dgm:pt modelId="{9CA1EFBF-25D2-4F1E-862C-D2DDB189371A}" type="pres">
      <dgm:prSet presAssocID="{4218FA6B-DD68-4178-B7AF-AC6E28F81001}" presName="spacer" presStyleCnt="0"/>
      <dgm:spPr/>
    </dgm:pt>
    <dgm:pt modelId="{8421DD56-B909-4CA1-A05F-DEC3A55B1C5B}" type="pres">
      <dgm:prSet presAssocID="{9D846BC6-E4EE-411C-B2B2-D8FBBBC327B4}" presName="parentText" presStyleLbl="node1" presStyleIdx="3" presStyleCnt="8">
        <dgm:presLayoutVars>
          <dgm:chMax val="0"/>
          <dgm:bulletEnabled val="1"/>
        </dgm:presLayoutVars>
      </dgm:prSet>
      <dgm:spPr/>
      <dgm:t>
        <a:bodyPr/>
        <a:lstStyle/>
        <a:p>
          <a:endParaRPr lang="en-US"/>
        </a:p>
      </dgm:t>
    </dgm:pt>
    <dgm:pt modelId="{0D1D628D-DBCE-42A5-B379-8DA16AD1D6BA}" type="pres">
      <dgm:prSet presAssocID="{296B0868-4F31-49ED-B515-D1EF34999F10}" presName="spacer" presStyleCnt="0"/>
      <dgm:spPr/>
    </dgm:pt>
    <dgm:pt modelId="{539B84FC-7B83-4E51-931D-9465F412B8AE}" type="pres">
      <dgm:prSet presAssocID="{D9E36B4A-7EE3-4510-A780-38621CEB3402}" presName="parentText" presStyleLbl="node1" presStyleIdx="4" presStyleCnt="8">
        <dgm:presLayoutVars>
          <dgm:chMax val="0"/>
          <dgm:bulletEnabled val="1"/>
        </dgm:presLayoutVars>
      </dgm:prSet>
      <dgm:spPr/>
      <dgm:t>
        <a:bodyPr/>
        <a:lstStyle/>
        <a:p>
          <a:endParaRPr lang="en-US"/>
        </a:p>
      </dgm:t>
    </dgm:pt>
    <dgm:pt modelId="{97B67F03-4981-4CD8-9787-2878A99CC7A1}" type="pres">
      <dgm:prSet presAssocID="{660A0685-DB3A-46EC-AD72-2EBD5446DF30}" presName="spacer" presStyleCnt="0"/>
      <dgm:spPr/>
    </dgm:pt>
    <dgm:pt modelId="{A4B41B59-978B-418F-8F48-577646B0B514}" type="pres">
      <dgm:prSet presAssocID="{6F35623E-B9C8-4252-9BC3-F4F8F3FD134D}" presName="parentText" presStyleLbl="node1" presStyleIdx="5" presStyleCnt="8">
        <dgm:presLayoutVars>
          <dgm:chMax val="0"/>
          <dgm:bulletEnabled val="1"/>
        </dgm:presLayoutVars>
      </dgm:prSet>
      <dgm:spPr/>
      <dgm:t>
        <a:bodyPr/>
        <a:lstStyle/>
        <a:p>
          <a:endParaRPr lang="en-US"/>
        </a:p>
      </dgm:t>
    </dgm:pt>
    <dgm:pt modelId="{CCC597A5-D48E-4CCD-9722-D16B1B521A9B}" type="pres">
      <dgm:prSet presAssocID="{7C2797C0-D816-4A65-A2A0-12A3C7291317}" presName="spacer" presStyleCnt="0"/>
      <dgm:spPr/>
    </dgm:pt>
    <dgm:pt modelId="{93A72237-789C-45D4-95A6-8A95DE58FD45}" type="pres">
      <dgm:prSet presAssocID="{7DA8BE75-B985-4162-8DBF-6E3413512CE4}" presName="parentText" presStyleLbl="node1" presStyleIdx="6" presStyleCnt="8">
        <dgm:presLayoutVars>
          <dgm:chMax val="0"/>
          <dgm:bulletEnabled val="1"/>
        </dgm:presLayoutVars>
      </dgm:prSet>
      <dgm:spPr/>
      <dgm:t>
        <a:bodyPr/>
        <a:lstStyle/>
        <a:p>
          <a:endParaRPr lang="en-US"/>
        </a:p>
      </dgm:t>
    </dgm:pt>
    <dgm:pt modelId="{E4172C38-6681-41F1-84EA-7040D7BA998B}" type="pres">
      <dgm:prSet presAssocID="{92BE0658-F3F4-442A-ABC9-14F313CDCAA9}" presName="spacer" presStyleCnt="0"/>
      <dgm:spPr/>
    </dgm:pt>
    <dgm:pt modelId="{F123E6C3-A6DE-4AD2-A337-2EEA71FD3A06}" type="pres">
      <dgm:prSet presAssocID="{DC3670E2-52AA-4BFB-8C35-0B986986ACA0}" presName="parentText" presStyleLbl="node1" presStyleIdx="7" presStyleCnt="8">
        <dgm:presLayoutVars>
          <dgm:chMax val="0"/>
          <dgm:bulletEnabled val="1"/>
        </dgm:presLayoutVars>
      </dgm:prSet>
      <dgm:spPr/>
      <dgm:t>
        <a:bodyPr/>
        <a:lstStyle/>
        <a:p>
          <a:endParaRPr lang="en-US"/>
        </a:p>
      </dgm:t>
    </dgm:pt>
  </dgm:ptLst>
  <dgm:cxnLst>
    <dgm:cxn modelId="{B02A8A61-388C-4721-A744-13986BCB53D3}" srcId="{9414D89A-C5DE-4C22-936A-0AB8B7FF8C34}" destId="{D9E36B4A-7EE3-4510-A780-38621CEB3402}" srcOrd="4" destOrd="0" parTransId="{50478D73-61CB-4F66-BC19-C3E6C9B67DA4}" sibTransId="{660A0685-DB3A-46EC-AD72-2EBD5446DF30}"/>
    <dgm:cxn modelId="{357C5468-A536-418F-9553-FD45C266ACD9}" type="presOf" srcId="{9414D89A-C5DE-4C22-936A-0AB8B7FF8C34}" destId="{89A7D3FE-0350-4F94-9891-7B5AB4741B0A}" srcOrd="0" destOrd="0" presId="urn:microsoft.com/office/officeart/2005/8/layout/vList2"/>
    <dgm:cxn modelId="{52C434F3-F5E7-4B1F-A7B7-49C6F4A24502}" type="presOf" srcId="{683072E1-8FCA-42E6-9171-FA95EB78EF2B}" destId="{A7DC6866-4DCB-4302-B7F8-CEE74EFBD806}" srcOrd="0" destOrd="0" presId="urn:microsoft.com/office/officeart/2005/8/layout/vList2"/>
    <dgm:cxn modelId="{42DDC1AA-41BF-4CC6-B3ED-B8A1A21186C4}" type="presOf" srcId="{6EBA2F65-CAC9-47DC-87EF-B35C92B5DDD6}" destId="{1BA9EF5D-52DA-4D30-9BCA-8CE623DD7D1D}" srcOrd="0" destOrd="0" presId="urn:microsoft.com/office/officeart/2005/8/layout/vList2"/>
    <dgm:cxn modelId="{6E5B87F0-53C2-41C5-9E1E-6C4368A8E941}" type="presOf" srcId="{DC3670E2-52AA-4BFB-8C35-0B986986ACA0}" destId="{F123E6C3-A6DE-4AD2-A337-2EEA71FD3A06}" srcOrd="0" destOrd="0" presId="urn:microsoft.com/office/officeart/2005/8/layout/vList2"/>
    <dgm:cxn modelId="{82EF102C-E1C6-4A5C-88C2-82B2EB49E440}" srcId="{9414D89A-C5DE-4C22-936A-0AB8B7FF8C34}" destId="{01C359A4-EF77-4276-B630-158F1E307F8D}" srcOrd="1" destOrd="0" parTransId="{39085D14-478B-4F32-9BC9-05C9E54A58D2}" sibTransId="{75F7AE67-329B-4007-B9BE-78E3B203BACE}"/>
    <dgm:cxn modelId="{EEB950E1-5413-4830-98D8-58A65DE7B6FB}" type="presOf" srcId="{7DA8BE75-B985-4162-8DBF-6E3413512CE4}" destId="{93A72237-789C-45D4-95A6-8A95DE58FD45}" srcOrd="0" destOrd="0" presId="urn:microsoft.com/office/officeart/2005/8/layout/vList2"/>
    <dgm:cxn modelId="{67CBDEB1-B843-4EEE-B824-7D0C9EC47587}" srcId="{9414D89A-C5DE-4C22-936A-0AB8B7FF8C34}" destId="{7DA8BE75-B985-4162-8DBF-6E3413512CE4}" srcOrd="6" destOrd="0" parTransId="{AD422D22-40E6-4477-8AF8-CB444CD49217}" sibTransId="{92BE0658-F3F4-442A-ABC9-14F313CDCAA9}"/>
    <dgm:cxn modelId="{B5D1D2C8-E580-48BB-AEAB-B3EE53107F17}" srcId="{9414D89A-C5DE-4C22-936A-0AB8B7FF8C34}" destId="{6F35623E-B9C8-4252-9BC3-F4F8F3FD134D}" srcOrd="5" destOrd="0" parTransId="{B13A77A6-301C-43A1-A68C-AE74B1AC9631}" sibTransId="{7C2797C0-D816-4A65-A2A0-12A3C7291317}"/>
    <dgm:cxn modelId="{785CCC29-0B82-4E19-977E-A5733F74EDF3}" srcId="{9414D89A-C5DE-4C22-936A-0AB8B7FF8C34}" destId="{9D846BC6-E4EE-411C-B2B2-D8FBBBC327B4}" srcOrd="3" destOrd="0" parTransId="{2DA2FD70-2368-495E-AEB8-68F17D831AA7}" sibTransId="{296B0868-4F31-49ED-B515-D1EF34999F10}"/>
    <dgm:cxn modelId="{86AB9B7E-F74D-42B1-9929-EF57C6415E70}" srcId="{9414D89A-C5DE-4C22-936A-0AB8B7FF8C34}" destId="{683072E1-8FCA-42E6-9171-FA95EB78EF2B}" srcOrd="0" destOrd="0" parTransId="{2017A9BD-C74C-4735-B7A5-E646F435E8A3}" sibTransId="{A96C74A5-F54E-4128-A610-4BA538E33437}"/>
    <dgm:cxn modelId="{34E974B5-F2CF-4AEB-8EF1-F0ABE842042A}" type="presOf" srcId="{9D846BC6-E4EE-411C-B2B2-D8FBBBC327B4}" destId="{8421DD56-B909-4CA1-A05F-DEC3A55B1C5B}" srcOrd="0" destOrd="0" presId="urn:microsoft.com/office/officeart/2005/8/layout/vList2"/>
    <dgm:cxn modelId="{F8B2F5CF-C227-4C0C-8776-3C9EF5059470}" type="presOf" srcId="{6F35623E-B9C8-4252-9BC3-F4F8F3FD134D}" destId="{A4B41B59-978B-418F-8F48-577646B0B514}" srcOrd="0" destOrd="0" presId="urn:microsoft.com/office/officeart/2005/8/layout/vList2"/>
    <dgm:cxn modelId="{F7CD0020-E3F0-4262-A0A5-69AD2DC917A5}" type="presOf" srcId="{01C359A4-EF77-4276-B630-158F1E307F8D}" destId="{6CAA620E-0BBE-47AC-A00D-BE53CEAB8620}" srcOrd="0" destOrd="0" presId="urn:microsoft.com/office/officeart/2005/8/layout/vList2"/>
    <dgm:cxn modelId="{63729F2F-3771-4B74-9ACB-38C3F0159749}" srcId="{9414D89A-C5DE-4C22-936A-0AB8B7FF8C34}" destId="{6EBA2F65-CAC9-47DC-87EF-B35C92B5DDD6}" srcOrd="2" destOrd="0" parTransId="{BAD36CE6-6A36-4230-AC06-13FA031B1ACD}" sibTransId="{4218FA6B-DD68-4178-B7AF-AC6E28F81001}"/>
    <dgm:cxn modelId="{39F31BDE-5ABF-4CA6-8049-38062E4CB99F}" srcId="{9414D89A-C5DE-4C22-936A-0AB8B7FF8C34}" destId="{DC3670E2-52AA-4BFB-8C35-0B986986ACA0}" srcOrd="7" destOrd="0" parTransId="{188FFB6B-F0F5-4E65-AFBE-5640FCA7F488}" sibTransId="{82FA8040-ACE7-4523-BF20-E4D0F22E259A}"/>
    <dgm:cxn modelId="{63E2288A-6EE8-45F5-80E8-87D60F772DE3}" type="presOf" srcId="{D9E36B4A-7EE3-4510-A780-38621CEB3402}" destId="{539B84FC-7B83-4E51-931D-9465F412B8AE}" srcOrd="0" destOrd="0" presId="urn:microsoft.com/office/officeart/2005/8/layout/vList2"/>
    <dgm:cxn modelId="{006E3C5E-F032-4EDD-8A32-6CBEB21A8783}" type="presParOf" srcId="{89A7D3FE-0350-4F94-9891-7B5AB4741B0A}" destId="{A7DC6866-4DCB-4302-B7F8-CEE74EFBD806}" srcOrd="0" destOrd="0" presId="urn:microsoft.com/office/officeart/2005/8/layout/vList2"/>
    <dgm:cxn modelId="{2ACBE685-4AD8-46AF-95C9-AB7F76B72D0C}" type="presParOf" srcId="{89A7D3FE-0350-4F94-9891-7B5AB4741B0A}" destId="{7FFDBBEE-E600-4C53-BA65-1D221EEEF9D9}" srcOrd="1" destOrd="0" presId="urn:microsoft.com/office/officeart/2005/8/layout/vList2"/>
    <dgm:cxn modelId="{60ABAC50-1D19-4F8A-99A6-E48D56470F11}" type="presParOf" srcId="{89A7D3FE-0350-4F94-9891-7B5AB4741B0A}" destId="{6CAA620E-0BBE-47AC-A00D-BE53CEAB8620}" srcOrd="2" destOrd="0" presId="urn:microsoft.com/office/officeart/2005/8/layout/vList2"/>
    <dgm:cxn modelId="{B174D8FF-009B-41CF-95C1-B1F22BB66DC2}" type="presParOf" srcId="{89A7D3FE-0350-4F94-9891-7B5AB4741B0A}" destId="{33E4988A-581A-4DCE-85AC-EBDE57486A6F}" srcOrd="3" destOrd="0" presId="urn:microsoft.com/office/officeart/2005/8/layout/vList2"/>
    <dgm:cxn modelId="{75282EC0-C7D6-4AF9-9B65-1C3CA7A8D1E0}" type="presParOf" srcId="{89A7D3FE-0350-4F94-9891-7B5AB4741B0A}" destId="{1BA9EF5D-52DA-4D30-9BCA-8CE623DD7D1D}" srcOrd="4" destOrd="0" presId="urn:microsoft.com/office/officeart/2005/8/layout/vList2"/>
    <dgm:cxn modelId="{0EBA9C53-E025-4EDD-9EC5-E01EFA9EF0CA}" type="presParOf" srcId="{89A7D3FE-0350-4F94-9891-7B5AB4741B0A}" destId="{9CA1EFBF-25D2-4F1E-862C-D2DDB189371A}" srcOrd="5" destOrd="0" presId="urn:microsoft.com/office/officeart/2005/8/layout/vList2"/>
    <dgm:cxn modelId="{9B79A0EE-EF8D-4918-98D6-28249DE5CE43}" type="presParOf" srcId="{89A7D3FE-0350-4F94-9891-7B5AB4741B0A}" destId="{8421DD56-B909-4CA1-A05F-DEC3A55B1C5B}" srcOrd="6" destOrd="0" presId="urn:microsoft.com/office/officeart/2005/8/layout/vList2"/>
    <dgm:cxn modelId="{ED19CC73-B551-4C6A-B12F-06F92C8F8213}" type="presParOf" srcId="{89A7D3FE-0350-4F94-9891-7B5AB4741B0A}" destId="{0D1D628D-DBCE-42A5-B379-8DA16AD1D6BA}" srcOrd="7" destOrd="0" presId="urn:microsoft.com/office/officeart/2005/8/layout/vList2"/>
    <dgm:cxn modelId="{0C9EBC46-C486-4C17-975D-ED2D82A8367B}" type="presParOf" srcId="{89A7D3FE-0350-4F94-9891-7B5AB4741B0A}" destId="{539B84FC-7B83-4E51-931D-9465F412B8AE}" srcOrd="8" destOrd="0" presId="urn:microsoft.com/office/officeart/2005/8/layout/vList2"/>
    <dgm:cxn modelId="{AB0AD2D3-96C2-496B-9ECA-070476EFF21B}" type="presParOf" srcId="{89A7D3FE-0350-4F94-9891-7B5AB4741B0A}" destId="{97B67F03-4981-4CD8-9787-2878A99CC7A1}" srcOrd="9" destOrd="0" presId="urn:microsoft.com/office/officeart/2005/8/layout/vList2"/>
    <dgm:cxn modelId="{9EB453E5-BD8D-4B93-9110-A554B177E1BE}" type="presParOf" srcId="{89A7D3FE-0350-4F94-9891-7B5AB4741B0A}" destId="{A4B41B59-978B-418F-8F48-577646B0B514}" srcOrd="10" destOrd="0" presId="urn:microsoft.com/office/officeart/2005/8/layout/vList2"/>
    <dgm:cxn modelId="{CDC03611-9CF1-4232-B36E-99EA139C2C26}" type="presParOf" srcId="{89A7D3FE-0350-4F94-9891-7B5AB4741B0A}" destId="{CCC597A5-D48E-4CCD-9722-D16B1B521A9B}" srcOrd="11" destOrd="0" presId="urn:microsoft.com/office/officeart/2005/8/layout/vList2"/>
    <dgm:cxn modelId="{74183852-321B-4204-9A45-2BEB3183D479}" type="presParOf" srcId="{89A7D3FE-0350-4F94-9891-7B5AB4741B0A}" destId="{93A72237-789C-45D4-95A6-8A95DE58FD45}" srcOrd="12" destOrd="0" presId="urn:microsoft.com/office/officeart/2005/8/layout/vList2"/>
    <dgm:cxn modelId="{87B2C0E8-9413-45A7-90D8-68E4449B33FA}" type="presParOf" srcId="{89A7D3FE-0350-4F94-9891-7B5AB4741B0A}" destId="{E4172C38-6681-41F1-84EA-7040D7BA998B}" srcOrd="13" destOrd="0" presId="urn:microsoft.com/office/officeart/2005/8/layout/vList2"/>
    <dgm:cxn modelId="{06B77250-1BE6-43D1-93A7-1C6000DB18DB}" type="presParOf" srcId="{89A7D3FE-0350-4F94-9891-7B5AB4741B0A}" destId="{F123E6C3-A6DE-4AD2-A337-2EEA71FD3A06}" srcOrd="1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12C08B7-ABFB-470D-A9A2-C96293E962E6}" type="doc">
      <dgm:prSet loTypeId="urn:microsoft.com/office/officeart/2005/8/layout/default" loCatId="list" qsTypeId="urn:microsoft.com/office/officeart/2005/8/quickstyle/simple1" qsCatId="simple" csTypeId="urn:microsoft.com/office/officeart/2005/8/colors/accent1_4" csCatId="accent1" phldr="1"/>
      <dgm:spPr/>
      <dgm:t>
        <a:bodyPr rtlCol="0"/>
        <a:lstStyle/>
        <a:p>
          <a:pPr rtl="0"/>
          <a:endParaRPr lang="en-GB"/>
        </a:p>
      </dgm:t>
    </dgm:pt>
    <dgm:pt modelId="{C34EFDBE-ED07-4AA4-926E-2F241C054E64}">
      <dgm:prSet phldrT="[Szöveg]"/>
      <dgm:spPr/>
      <dgm:t>
        <a:bodyPr rtlCol="0"/>
        <a:lstStyle/>
        <a:p>
          <a:pPr rtl="0"/>
          <a:r>
            <a:rPr lang="en-US" dirty="0" err="1" smtClean="0"/>
            <a:t>Kongenitalne</a:t>
          </a:r>
          <a:r>
            <a:rPr lang="en-US" dirty="0" smtClean="0"/>
            <a:t> </a:t>
          </a:r>
          <a:r>
            <a:rPr lang="en-US" dirty="0" err="1" smtClean="0"/>
            <a:t>anomalije</a:t>
          </a:r>
          <a:endParaRPr lang="en-US" dirty="0" smtClean="0"/>
        </a:p>
      </dgm:t>
    </dgm:pt>
    <dgm:pt modelId="{91276F7B-C5A1-4CE5-A8BD-3BC959EE6B94}" type="parTrans" cxnId="{96EE1DF0-8C8F-48FA-A5AF-B37565AFA2F9}">
      <dgm:prSet/>
      <dgm:spPr/>
      <dgm:t>
        <a:bodyPr rtlCol="0"/>
        <a:lstStyle/>
        <a:p>
          <a:pPr rtl="0"/>
          <a:endParaRPr lang="en-GB"/>
        </a:p>
      </dgm:t>
    </dgm:pt>
    <dgm:pt modelId="{C64591D9-1C81-48A6-B49C-1322EE27FF0A}" type="sibTrans" cxnId="{96EE1DF0-8C8F-48FA-A5AF-B37565AFA2F9}">
      <dgm:prSet/>
      <dgm:spPr/>
      <dgm:t>
        <a:bodyPr rtlCol="0"/>
        <a:lstStyle/>
        <a:p>
          <a:pPr rtl="0"/>
          <a:endParaRPr lang="en-GB"/>
        </a:p>
      </dgm:t>
    </dgm:pt>
    <dgm:pt modelId="{9714CA86-AEE8-4E83-B29A-EC4100F118B7}">
      <dgm:prSet phldrT="[Szöveg]"/>
      <dgm:spPr/>
      <dgm:t>
        <a:bodyPr rtlCol="0"/>
        <a:lstStyle/>
        <a:p>
          <a:pPr rtl="0"/>
          <a:r>
            <a:rPr lang="en-US" dirty="0" err="1" smtClean="0"/>
            <a:t>Smanjena</a:t>
          </a:r>
          <a:r>
            <a:rPr lang="en-US" dirty="0" smtClean="0"/>
            <a:t> </a:t>
          </a:r>
          <a:r>
            <a:rPr lang="en-US" dirty="0" err="1" smtClean="0"/>
            <a:t>težina</a:t>
          </a:r>
          <a:r>
            <a:rPr lang="en-US" dirty="0" smtClean="0"/>
            <a:t> </a:t>
          </a:r>
          <a:r>
            <a:rPr lang="en-US" dirty="0" err="1" smtClean="0"/>
            <a:t>i</a:t>
          </a:r>
          <a:r>
            <a:rPr lang="en-US" dirty="0" smtClean="0"/>
            <a:t> </a:t>
          </a:r>
          <a:r>
            <a:rPr lang="en-US" dirty="0" err="1" smtClean="0"/>
            <a:t>zapremina</a:t>
          </a:r>
          <a:r>
            <a:rPr lang="en-US" dirty="0" smtClean="0"/>
            <a:t> </a:t>
          </a:r>
          <a:r>
            <a:rPr lang="en-US" dirty="0" err="1" smtClean="0"/>
            <a:t>placente</a:t>
          </a:r>
          <a:endParaRPr lang="en-GB" dirty="0"/>
        </a:p>
      </dgm:t>
    </dgm:pt>
    <dgm:pt modelId="{8CE20BF4-55D1-49A0-996C-40BB8CCF930B}" type="parTrans" cxnId="{F34C4250-B485-4171-A336-D4003DBA7336}">
      <dgm:prSet/>
      <dgm:spPr/>
      <dgm:t>
        <a:bodyPr rtlCol="0"/>
        <a:lstStyle/>
        <a:p>
          <a:pPr rtl="0"/>
          <a:endParaRPr lang="en-GB"/>
        </a:p>
      </dgm:t>
    </dgm:pt>
    <dgm:pt modelId="{EFB0C933-7915-43F2-A563-3A36E23E2099}" type="sibTrans" cxnId="{F34C4250-B485-4171-A336-D4003DBA7336}">
      <dgm:prSet/>
      <dgm:spPr/>
      <dgm:t>
        <a:bodyPr rtlCol="0"/>
        <a:lstStyle/>
        <a:p>
          <a:pPr rtl="0"/>
          <a:endParaRPr lang="en-GB"/>
        </a:p>
      </dgm:t>
    </dgm:pt>
    <dgm:pt modelId="{E54437FE-7AA3-4F2B-9EC1-73F581B88D0B}">
      <dgm:prSet phldrT="[Szöveg]"/>
      <dgm:spPr/>
      <dgm:t>
        <a:bodyPr rtlCol="0"/>
        <a:lstStyle/>
        <a:p>
          <a:pPr rtl="0"/>
          <a:r>
            <a:rPr lang="sr" dirty="0" smtClean="0"/>
            <a:t>Pobačaj</a:t>
          </a:r>
          <a:endParaRPr lang="en-GB" dirty="0"/>
        </a:p>
      </dgm:t>
    </dgm:pt>
    <dgm:pt modelId="{54FFD77E-3434-4238-9829-F2D15F4DD86F}" type="parTrans" cxnId="{CB2E21D3-A662-43AF-B64F-A849AEAE4ABC}">
      <dgm:prSet/>
      <dgm:spPr/>
      <dgm:t>
        <a:bodyPr rtlCol="0"/>
        <a:lstStyle/>
        <a:p>
          <a:pPr rtl="0"/>
          <a:endParaRPr lang="en-GB"/>
        </a:p>
      </dgm:t>
    </dgm:pt>
    <dgm:pt modelId="{9B6C996F-00EF-4E97-8765-68C17D76A15B}" type="sibTrans" cxnId="{CB2E21D3-A662-43AF-B64F-A849AEAE4ABC}">
      <dgm:prSet/>
      <dgm:spPr/>
      <dgm:t>
        <a:bodyPr rtlCol="0"/>
        <a:lstStyle/>
        <a:p>
          <a:pPr rtl="0"/>
          <a:endParaRPr lang="en-GB"/>
        </a:p>
      </dgm:t>
    </dgm:pt>
    <dgm:pt modelId="{AE1C7149-B4E5-40FB-9E83-481C29A589A7}" type="pres">
      <dgm:prSet presAssocID="{612C08B7-ABFB-470D-A9A2-C96293E962E6}" presName="diagram" presStyleCnt="0">
        <dgm:presLayoutVars>
          <dgm:dir/>
          <dgm:resizeHandles val="exact"/>
        </dgm:presLayoutVars>
      </dgm:prSet>
      <dgm:spPr/>
      <dgm:t>
        <a:bodyPr/>
        <a:lstStyle/>
        <a:p>
          <a:endParaRPr lang="en-US"/>
        </a:p>
      </dgm:t>
    </dgm:pt>
    <dgm:pt modelId="{AC2E3940-44C1-4E41-879A-CA187225B187}" type="pres">
      <dgm:prSet presAssocID="{C34EFDBE-ED07-4AA4-926E-2F241C054E64}" presName="node" presStyleLbl="node1" presStyleIdx="0" presStyleCnt="3">
        <dgm:presLayoutVars>
          <dgm:bulletEnabled val="1"/>
        </dgm:presLayoutVars>
      </dgm:prSet>
      <dgm:spPr/>
      <dgm:t>
        <a:bodyPr/>
        <a:lstStyle/>
        <a:p>
          <a:endParaRPr lang="en-US"/>
        </a:p>
      </dgm:t>
    </dgm:pt>
    <dgm:pt modelId="{183E79F4-6AE7-4D4F-8411-898DD9FD3857}" type="pres">
      <dgm:prSet presAssocID="{C64591D9-1C81-48A6-B49C-1322EE27FF0A}" presName="sibTrans" presStyleCnt="0"/>
      <dgm:spPr/>
    </dgm:pt>
    <dgm:pt modelId="{3D1D9B5C-E1B7-4B31-915F-D7B9058F9E10}" type="pres">
      <dgm:prSet presAssocID="{9714CA86-AEE8-4E83-B29A-EC4100F118B7}" presName="node" presStyleLbl="node1" presStyleIdx="1" presStyleCnt="3">
        <dgm:presLayoutVars>
          <dgm:bulletEnabled val="1"/>
        </dgm:presLayoutVars>
      </dgm:prSet>
      <dgm:spPr/>
      <dgm:t>
        <a:bodyPr/>
        <a:lstStyle/>
        <a:p>
          <a:endParaRPr lang="en-US"/>
        </a:p>
      </dgm:t>
    </dgm:pt>
    <dgm:pt modelId="{AE7D4AC2-280B-4605-957C-796E27481746}" type="pres">
      <dgm:prSet presAssocID="{EFB0C933-7915-43F2-A563-3A36E23E2099}" presName="sibTrans" presStyleCnt="0"/>
      <dgm:spPr/>
    </dgm:pt>
    <dgm:pt modelId="{F4573EF4-F438-44F0-9196-94873DA3795B}" type="pres">
      <dgm:prSet presAssocID="{E54437FE-7AA3-4F2B-9EC1-73F581B88D0B}" presName="node" presStyleLbl="node1" presStyleIdx="2" presStyleCnt="3">
        <dgm:presLayoutVars>
          <dgm:bulletEnabled val="1"/>
        </dgm:presLayoutVars>
      </dgm:prSet>
      <dgm:spPr/>
      <dgm:t>
        <a:bodyPr/>
        <a:lstStyle/>
        <a:p>
          <a:endParaRPr lang="en-US"/>
        </a:p>
      </dgm:t>
    </dgm:pt>
  </dgm:ptLst>
  <dgm:cxnLst>
    <dgm:cxn modelId="{CB2E21D3-A662-43AF-B64F-A849AEAE4ABC}" srcId="{612C08B7-ABFB-470D-A9A2-C96293E962E6}" destId="{E54437FE-7AA3-4F2B-9EC1-73F581B88D0B}" srcOrd="2" destOrd="0" parTransId="{54FFD77E-3434-4238-9829-F2D15F4DD86F}" sibTransId="{9B6C996F-00EF-4E97-8765-68C17D76A15B}"/>
    <dgm:cxn modelId="{21482005-0F71-4D19-9951-47EC6F01C396}" type="presOf" srcId="{E54437FE-7AA3-4F2B-9EC1-73F581B88D0B}" destId="{F4573EF4-F438-44F0-9196-94873DA3795B}" srcOrd="0" destOrd="0" presId="urn:microsoft.com/office/officeart/2005/8/layout/default"/>
    <dgm:cxn modelId="{F34C4250-B485-4171-A336-D4003DBA7336}" srcId="{612C08B7-ABFB-470D-A9A2-C96293E962E6}" destId="{9714CA86-AEE8-4E83-B29A-EC4100F118B7}" srcOrd="1" destOrd="0" parTransId="{8CE20BF4-55D1-49A0-996C-40BB8CCF930B}" sibTransId="{EFB0C933-7915-43F2-A563-3A36E23E2099}"/>
    <dgm:cxn modelId="{2217F0C7-B69B-477E-8DA7-86F72AC683D8}" type="presOf" srcId="{612C08B7-ABFB-470D-A9A2-C96293E962E6}" destId="{AE1C7149-B4E5-40FB-9E83-481C29A589A7}" srcOrd="0" destOrd="0" presId="urn:microsoft.com/office/officeart/2005/8/layout/default"/>
    <dgm:cxn modelId="{1497F9A7-A5A5-4971-911A-E54BEA19683B}" type="presOf" srcId="{C34EFDBE-ED07-4AA4-926E-2F241C054E64}" destId="{AC2E3940-44C1-4E41-879A-CA187225B187}" srcOrd="0" destOrd="0" presId="urn:microsoft.com/office/officeart/2005/8/layout/default"/>
    <dgm:cxn modelId="{7A58CE0A-B9AF-48F1-8D11-F1BDA2E80B19}" type="presOf" srcId="{9714CA86-AEE8-4E83-B29A-EC4100F118B7}" destId="{3D1D9B5C-E1B7-4B31-915F-D7B9058F9E10}" srcOrd="0" destOrd="0" presId="urn:microsoft.com/office/officeart/2005/8/layout/default"/>
    <dgm:cxn modelId="{96EE1DF0-8C8F-48FA-A5AF-B37565AFA2F9}" srcId="{612C08B7-ABFB-470D-A9A2-C96293E962E6}" destId="{C34EFDBE-ED07-4AA4-926E-2F241C054E64}" srcOrd="0" destOrd="0" parTransId="{91276F7B-C5A1-4CE5-A8BD-3BC959EE6B94}" sibTransId="{C64591D9-1C81-48A6-B49C-1322EE27FF0A}"/>
    <dgm:cxn modelId="{15FF7710-662D-4B57-9D53-FF1F2FF1D188}" type="presParOf" srcId="{AE1C7149-B4E5-40FB-9E83-481C29A589A7}" destId="{AC2E3940-44C1-4E41-879A-CA187225B187}" srcOrd="0" destOrd="0" presId="urn:microsoft.com/office/officeart/2005/8/layout/default"/>
    <dgm:cxn modelId="{7AFD6B5A-B4E0-4B25-A7B9-E55DC09A3E15}" type="presParOf" srcId="{AE1C7149-B4E5-40FB-9E83-481C29A589A7}" destId="{183E79F4-6AE7-4D4F-8411-898DD9FD3857}" srcOrd="1" destOrd="0" presId="urn:microsoft.com/office/officeart/2005/8/layout/default"/>
    <dgm:cxn modelId="{4011D97C-7578-461C-94C6-72128F44D8CD}" type="presParOf" srcId="{AE1C7149-B4E5-40FB-9E83-481C29A589A7}" destId="{3D1D9B5C-E1B7-4B31-915F-D7B9058F9E10}" srcOrd="2" destOrd="0" presId="urn:microsoft.com/office/officeart/2005/8/layout/default"/>
    <dgm:cxn modelId="{2E4CE5E7-59C0-4647-B6DA-4D9BDB5F448A}" type="presParOf" srcId="{AE1C7149-B4E5-40FB-9E83-481C29A589A7}" destId="{AE7D4AC2-280B-4605-957C-796E27481746}" srcOrd="3" destOrd="0" presId="urn:microsoft.com/office/officeart/2005/8/layout/default"/>
    <dgm:cxn modelId="{3734F94C-DADA-4205-925D-F97C01CF80F2}" type="presParOf" srcId="{AE1C7149-B4E5-40FB-9E83-481C29A589A7}" destId="{F4573EF4-F438-44F0-9196-94873DA3795B}"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2963060-0D97-47BA-98C3-C5830A6E2FBF}" type="doc">
      <dgm:prSet loTypeId="urn:microsoft.com/office/officeart/2008/layout/PictureStrips" loCatId="list" qsTypeId="urn:microsoft.com/office/officeart/2005/8/quickstyle/simple1" qsCatId="simple" csTypeId="urn:microsoft.com/office/officeart/2005/8/colors/accent1_2" csCatId="accent1" phldr="1"/>
      <dgm:spPr/>
      <dgm:t>
        <a:bodyPr rtlCol="0"/>
        <a:lstStyle/>
        <a:p>
          <a:pPr rtl="0"/>
          <a:endParaRPr lang="en-GB"/>
        </a:p>
      </dgm:t>
    </dgm:pt>
    <dgm:pt modelId="{2AE9BC77-94C2-4A7A-8B16-94F8726B9165}">
      <dgm:prSet phldrT="[Szöveg]"/>
      <dgm:spPr/>
      <dgm:t>
        <a:bodyPr rtlCol="0"/>
        <a:lstStyle/>
        <a:p>
          <a:pPr rtl="0"/>
          <a:r>
            <a:rPr lang="en-US" dirty="0" err="1" smtClean="0"/>
            <a:t>Gestacijski</a:t>
          </a:r>
          <a:r>
            <a:rPr lang="en-US" dirty="0" smtClean="0"/>
            <a:t> </a:t>
          </a:r>
          <a:r>
            <a:rPr lang="en-US" dirty="0" err="1" smtClean="0"/>
            <a:t>dijabetes</a:t>
          </a:r>
          <a:r>
            <a:rPr lang="en-US" dirty="0" smtClean="0"/>
            <a:t> </a:t>
          </a:r>
          <a:r>
            <a:rPr lang="en-US" dirty="0" err="1" smtClean="0"/>
            <a:t>melitus</a:t>
          </a:r>
          <a:r>
            <a:rPr lang="en-US" dirty="0" smtClean="0"/>
            <a:t> (GDM)</a:t>
          </a:r>
        </a:p>
      </dgm:t>
    </dgm:pt>
    <dgm:pt modelId="{E59FE0A7-7A4D-4BD8-A415-50D3AE18CEAB}" type="parTrans" cxnId="{2B79A2A3-6C11-450E-A61D-119E9A3935F0}">
      <dgm:prSet/>
      <dgm:spPr/>
      <dgm:t>
        <a:bodyPr rtlCol="0"/>
        <a:lstStyle/>
        <a:p>
          <a:pPr rtl="0"/>
          <a:endParaRPr lang="en-GB"/>
        </a:p>
      </dgm:t>
    </dgm:pt>
    <dgm:pt modelId="{46366CE6-5E0A-490C-BEBD-768FED7AF924}" type="sibTrans" cxnId="{2B79A2A3-6C11-450E-A61D-119E9A3935F0}">
      <dgm:prSet/>
      <dgm:spPr/>
      <dgm:t>
        <a:bodyPr rtlCol="0"/>
        <a:lstStyle/>
        <a:p>
          <a:pPr rtl="0"/>
          <a:endParaRPr lang="en-GB"/>
        </a:p>
      </dgm:t>
    </dgm:pt>
    <dgm:pt modelId="{29F07F16-AF4A-4187-B250-63E45F1F0195}">
      <dgm:prSet phldrT="[Szöveg]"/>
      <dgm:spPr/>
      <dgm:t>
        <a:bodyPr rtlCol="0"/>
        <a:lstStyle/>
        <a:p>
          <a:pPr rtl="0"/>
          <a:r>
            <a:rPr lang="en-US" dirty="0" err="1" smtClean="0"/>
            <a:t>Hipertenzivni</a:t>
          </a:r>
          <a:r>
            <a:rPr lang="en-US" dirty="0" smtClean="0"/>
            <a:t> </a:t>
          </a:r>
          <a:r>
            <a:rPr lang="en-US" dirty="0" err="1" smtClean="0"/>
            <a:t>poremećaji</a:t>
          </a:r>
          <a:endParaRPr lang="en-US" dirty="0" smtClean="0"/>
        </a:p>
      </dgm:t>
    </dgm:pt>
    <dgm:pt modelId="{EDC74ECE-8CBA-4F70-9C87-D809F70565C1}" type="parTrans" cxnId="{3A7E75EE-7BCA-4E78-B366-033752107EEE}">
      <dgm:prSet/>
      <dgm:spPr/>
      <dgm:t>
        <a:bodyPr rtlCol="0"/>
        <a:lstStyle/>
        <a:p>
          <a:pPr rtl="0"/>
          <a:endParaRPr lang="en-GB"/>
        </a:p>
      </dgm:t>
    </dgm:pt>
    <dgm:pt modelId="{49C49983-AC8B-4077-8320-DEB568E04F5B}" type="sibTrans" cxnId="{3A7E75EE-7BCA-4E78-B366-033752107EEE}">
      <dgm:prSet/>
      <dgm:spPr/>
      <dgm:t>
        <a:bodyPr rtlCol="0"/>
        <a:lstStyle/>
        <a:p>
          <a:pPr rtl="0"/>
          <a:endParaRPr lang="en-GB"/>
        </a:p>
      </dgm:t>
    </dgm:pt>
    <dgm:pt modelId="{919F373B-68C0-47D8-AF66-527E6679DC0D}">
      <dgm:prSet phldrT="[Szöveg]"/>
      <dgm:spPr/>
      <dgm:t>
        <a:bodyPr rtlCol="0"/>
        <a:lstStyle/>
        <a:p>
          <a:pPr rtl="0"/>
          <a:r>
            <a:rPr lang="en-US" dirty="0" err="1" smtClean="0"/>
            <a:t>Preuranjena</a:t>
          </a:r>
          <a:r>
            <a:rPr lang="en-US" dirty="0" smtClean="0"/>
            <a:t> </a:t>
          </a:r>
          <a:r>
            <a:rPr lang="en-US" dirty="0" err="1" smtClean="0"/>
            <a:t>ruptura</a:t>
          </a:r>
          <a:r>
            <a:rPr lang="en-US" dirty="0" smtClean="0"/>
            <a:t> membrane (PROM)</a:t>
          </a:r>
          <a:endParaRPr lang="en-GB" dirty="0"/>
        </a:p>
      </dgm:t>
    </dgm:pt>
    <dgm:pt modelId="{2A36D1EF-2C48-4E31-8112-6B7C3AD8982B}" type="parTrans" cxnId="{D54BB7F7-89CE-4AB7-8F32-213CBF633538}">
      <dgm:prSet/>
      <dgm:spPr/>
      <dgm:t>
        <a:bodyPr rtlCol="0"/>
        <a:lstStyle/>
        <a:p>
          <a:pPr rtl="0"/>
          <a:endParaRPr lang="en-GB"/>
        </a:p>
      </dgm:t>
    </dgm:pt>
    <dgm:pt modelId="{D9C33114-C4BE-4981-A8A8-436E1DF09D4D}" type="sibTrans" cxnId="{D54BB7F7-89CE-4AB7-8F32-213CBF633538}">
      <dgm:prSet/>
      <dgm:spPr/>
      <dgm:t>
        <a:bodyPr rtlCol="0"/>
        <a:lstStyle/>
        <a:p>
          <a:pPr rtl="0"/>
          <a:endParaRPr lang="en-GB"/>
        </a:p>
      </dgm:t>
    </dgm:pt>
    <dgm:pt modelId="{24B24928-D3BE-4D27-BF23-44F47243BEFD}">
      <dgm:prSet phldrT="[Szöveg]"/>
      <dgm:spPr/>
      <dgm:t>
        <a:bodyPr rtlCol="0"/>
        <a:lstStyle/>
        <a:p>
          <a:pPr rtl="0"/>
          <a:r>
            <a:rPr lang="en-US" dirty="0" err="1" smtClean="0"/>
            <a:t>Abrupcija</a:t>
          </a:r>
          <a:r>
            <a:rPr lang="en-US" dirty="0" smtClean="0"/>
            <a:t> </a:t>
          </a:r>
          <a:r>
            <a:rPr lang="en-US" dirty="0" err="1" smtClean="0"/>
            <a:t>placente</a:t>
          </a:r>
          <a:endParaRPr lang="en-US" dirty="0" smtClean="0"/>
        </a:p>
      </dgm:t>
    </dgm:pt>
    <dgm:pt modelId="{8209BBD3-F57A-49C9-9819-2EE2396B4BEB}" type="parTrans" cxnId="{9C2EA1D9-43DB-4C68-A135-4BFBBAFD9DD3}">
      <dgm:prSet/>
      <dgm:spPr/>
      <dgm:t>
        <a:bodyPr rtlCol="0"/>
        <a:lstStyle/>
        <a:p>
          <a:pPr rtl="0"/>
          <a:endParaRPr lang="en-GB"/>
        </a:p>
      </dgm:t>
    </dgm:pt>
    <dgm:pt modelId="{DC304869-070E-4C3F-A494-46C40218429D}" type="sibTrans" cxnId="{9C2EA1D9-43DB-4C68-A135-4BFBBAFD9DD3}">
      <dgm:prSet/>
      <dgm:spPr/>
      <dgm:t>
        <a:bodyPr rtlCol="0"/>
        <a:lstStyle/>
        <a:p>
          <a:pPr rtl="0"/>
          <a:endParaRPr lang="en-GB"/>
        </a:p>
      </dgm:t>
    </dgm:pt>
    <dgm:pt modelId="{28AE1809-DD18-41A1-AF06-43B448B2FF55}">
      <dgm:prSet phldrT="[Szöveg]"/>
      <dgm:spPr/>
      <dgm:t>
        <a:bodyPr rtlCol="0"/>
        <a:lstStyle/>
        <a:p>
          <a:pPr rtl="0"/>
          <a:r>
            <a:rPr lang="en-US" dirty="0" err="1" smtClean="0"/>
            <a:t>Stres</a:t>
          </a:r>
          <a:r>
            <a:rPr lang="en-US" dirty="0" smtClean="0"/>
            <a:t> </a:t>
          </a:r>
          <a:r>
            <a:rPr lang="en-US" dirty="0" err="1" smtClean="0"/>
            <a:t>kod</a:t>
          </a:r>
          <a:r>
            <a:rPr lang="en-US" dirty="0" smtClean="0"/>
            <a:t> </a:t>
          </a:r>
          <a:r>
            <a:rPr lang="en-US" dirty="0" err="1" smtClean="0"/>
            <a:t>majke</a:t>
          </a:r>
          <a:endParaRPr lang="en-GB" dirty="0"/>
        </a:p>
      </dgm:t>
    </dgm:pt>
    <dgm:pt modelId="{E7CDD519-EA00-4C69-BE2D-40A644648724}" type="parTrans" cxnId="{716A3FF4-FC38-4E75-A5D8-07AAA1C5CA92}">
      <dgm:prSet/>
      <dgm:spPr/>
      <dgm:t>
        <a:bodyPr rtlCol="0"/>
        <a:lstStyle/>
        <a:p>
          <a:pPr rtl="0"/>
          <a:endParaRPr lang="en-GB"/>
        </a:p>
      </dgm:t>
    </dgm:pt>
    <dgm:pt modelId="{E0564316-B838-459D-80C1-D05FC58AF220}" type="sibTrans" cxnId="{716A3FF4-FC38-4E75-A5D8-07AAA1C5CA92}">
      <dgm:prSet/>
      <dgm:spPr/>
      <dgm:t>
        <a:bodyPr rtlCol="0"/>
        <a:lstStyle/>
        <a:p>
          <a:pPr rtl="0"/>
          <a:endParaRPr lang="en-GB"/>
        </a:p>
      </dgm:t>
    </dgm:pt>
    <dgm:pt modelId="{90CD0026-0B6E-4F09-900B-51E25E068ADE}">
      <dgm:prSet phldrT="[Szöveg]"/>
      <dgm:spPr/>
      <dgm:t>
        <a:bodyPr rtlCol="0"/>
        <a:lstStyle/>
        <a:p>
          <a:pPr rtl="0"/>
          <a:r>
            <a:rPr lang="en-US" dirty="0" err="1" smtClean="0"/>
            <a:t>Kardiovaskularni</a:t>
          </a:r>
          <a:r>
            <a:rPr lang="en-US" dirty="0" smtClean="0"/>
            <a:t> </a:t>
          </a:r>
          <a:r>
            <a:rPr lang="en-US" dirty="0" err="1" smtClean="0"/>
            <a:t>rizik</a:t>
          </a:r>
          <a:r>
            <a:rPr lang="en-US" dirty="0" smtClean="0"/>
            <a:t> </a:t>
          </a:r>
          <a:r>
            <a:rPr lang="en-US" dirty="0" err="1" smtClean="0"/>
            <a:t>pri</a:t>
          </a:r>
          <a:r>
            <a:rPr lang="en-US" dirty="0" smtClean="0"/>
            <a:t> </a:t>
          </a:r>
          <a:r>
            <a:rPr lang="en-US" dirty="0" err="1" smtClean="0"/>
            <a:t>porođaju</a:t>
          </a:r>
          <a:endParaRPr lang="en-GB" dirty="0"/>
        </a:p>
      </dgm:t>
    </dgm:pt>
    <dgm:pt modelId="{1F8A7CAC-5910-44DF-B3B5-0FE2724BCD1D}" type="parTrans" cxnId="{20F0DA15-58F5-4846-B7FA-CFC838B4E6CB}">
      <dgm:prSet/>
      <dgm:spPr/>
      <dgm:t>
        <a:bodyPr rtlCol="0"/>
        <a:lstStyle/>
        <a:p>
          <a:pPr rtl="0"/>
          <a:endParaRPr lang="en-GB"/>
        </a:p>
      </dgm:t>
    </dgm:pt>
    <dgm:pt modelId="{7653EEDC-F220-4B9A-B375-4C2313BD6E18}" type="sibTrans" cxnId="{20F0DA15-58F5-4846-B7FA-CFC838B4E6CB}">
      <dgm:prSet/>
      <dgm:spPr/>
      <dgm:t>
        <a:bodyPr rtlCol="0"/>
        <a:lstStyle/>
        <a:p>
          <a:pPr rtl="0"/>
          <a:endParaRPr lang="en-GB"/>
        </a:p>
      </dgm:t>
    </dgm:pt>
    <dgm:pt modelId="{F3A65BCF-83C5-400D-BCFF-9B5B9E7D8EFE}">
      <dgm:prSet phldrT="[Szöveg]"/>
      <dgm:spPr/>
      <dgm:t>
        <a:bodyPr rtlCol="0"/>
        <a:lstStyle/>
        <a:p>
          <a:r>
            <a:rPr lang="en-US" dirty="0" err="1" smtClean="0"/>
            <a:t>Bakteriurija</a:t>
          </a:r>
          <a:endParaRPr lang="en-US" dirty="0" smtClean="0"/>
        </a:p>
        <a:p>
          <a:pPr rtl="0"/>
          <a:endParaRPr lang="en-GB" dirty="0"/>
        </a:p>
      </dgm:t>
    </dgm:pt>
    <dgm:pt modelId="{190B7C13-C8CA-411E-832F-F31B0351197F}" type="parTrans" cxnId="{271A7032-EF64-45E2-8637-A29D2D6E075B}">
      <dgm:prSet/>
      <dgm:spPr/>
      <dgm:t>
        <a:bodyPr rtlCol="0"/>
        <a:lstStyle/>
        <a:p>
          <a:pPr rtl="0"/>
          <a:endParaRPr lang="en-GB"/>
        </a:p>
      </dgm:t>
    </dgm:pt>
    <dgm:pt modelId="{CB06C57A-17C9-4CDC-90E8-DCC14C326C6F}" type="sibTrans" cxnId="{271A7032-EF64-45E2-8637-A29D2D6E075B}">
      <dgm:prSet/>
      <dgm:spPr/>
      <dgm:t>
        <a:bodyPr rtlCol="0"/>
        <a:lstStyle/>
        <a:p>
          <a:pPr rtl="0"/>
          <a:endParaRPr lang="en-GB"/>
        </a:p>
      </dgm:t>
    </dgm:pt>
    <dgm:pt modelId="{734D9983-A494-40E4-BE67-290934C9F3FE}" type="pres">
      <dgm:prSet presAssocID="{02963060-0D97-47BA-98C3-C5830A6E2FBF}" presName="Name0" presStyleCnt="0">
        <dgm:presLayoutVars>
          <dgm:dir/>
          <dgm:resizeHandles val="exact"/>
        </dgm:presLayoutVars>
      </dgm:prSet>
      <dgm:spPr/>
      <dgm:t>
        <a:bodyPr/>
        <a:lstStyle/>
        <a:p>
          <a:endParaRPr lang="en-US"/>
        </a:p>
      </dgm:t>
    </dgm:pt>
    <dgm:pt modelId="{2795329D-3F09-4708-90B0-C315B51ABAFD}" type="pres">
      <dgm:prSet presAssocID="{2AE9BC77-94C2-4A7A-8B16-94F8726B9165}" presName="composite" presStyleCnt="0"/>
      <dgm:spPr/>
    </dgm:pt>
    <dgm:pt modelId="{929A0A4D-498F-4931-9D00-AA77F826D7F6}" type="pres">
      <dgm:prSet presAssocID="{2AE9BC77-94C2-4A7A-8B16-94F8726B9165}" presName="rect1" presStyleLbl="trAlignAcc1" presStyleIdx="0" presStyleCnt="7">
        <dgm:presLayoutVars>
          <dgm:bulletEnabled val="1"/>
        </dgm:presLayoutVars>
      </dgm:prSet>
      <dgm:spPr/>
      <dgm:t>
        <a:bodyPr/>
        <a:lstStyle/>
        <a:p>
          <a:endParaRPr lang="en-US"/>
        </a:p>
      </dgm:t>
    </dgm:pt>
    <dgm:pt modelId="{5EBA2DD7-C440-4BFD-B1C1-7DF13A48D0AD}" type="pres">
      <dgm:prSet presAssocID="{2AE9BC77-94C2-4A7A-8B16-94F8726B9165}" presName="rect2" presStyleLbl="fgImgPlace1" presStyleIdx="0" presStyleCnt="7"/>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B166D9E3-EB98-448E-910C-0423048E86ED}" type="pres">
      <dgm:prSet presAssocID="{46366CE6-5E0A-490C-BEBD-768FED7AF924}" presName="sibTrans" presStyleCnt="0"/>
      <dgm:spPr/>
    </dgm:pt>
    <dgm:pt modelId="{98D93081-16DB-49B0-8628-DA5F2BB95CE3}" type="pres">
      <dgm:prSet presAssocID="{29F07F16-AF4A-4187-B250-63E45F1F0195}" presName="composite" presStyleCnt="0"/>
      <dgm:spPr/>
    </dgm:pt>
    <dgm:pt modelId="{2863DFB2-683A-46CF-B59F-4AA8DCCB14B0}" type="pres">
      <dgm:prSet presAssocID="{29F07F16-AF4A-4187-B250-63E45F1F0195}" presName="rect1" presStyleLbl="trAlignAcc1" presStyleIdx="1" presStyleCnt="7">
        <dgm:presLayoutVars>
          <dgm:bulletEnabled val="1"/>
        </dgm:presLayoutVars>
      </dgm:prSet>
      <dgm:spPr/>
      <dgm:t>
        <a:bodyPr/>
        <a:lstStyle/>
        <a:p>
          <a:endParaRPr lang="en-US"/>
        </a:p>
      </dgm:t>
    </dgm:pt>
    <dgm:pt modelId="{8A38BD04-8909-4ECB-A925-7B6320434565}" type="pres">
      <dgm:prSet presAssocID="{29F07F16-AF4A-4187-B250-63E45F1F0195}" presName="rect2" presStyleLbl="fgImgPlace1" presStyleIdx="1" presStyleCnt="7"/>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dgm:spPr>
    </dgm:pt>
    <dgm:pt modelId="{67B878D6-AEF1-46B9-B485-B7AA7E73286C}" type="pres">
      <dgm:prSet presAssocID="{49C49983-AC8B-4077-8320-DEB568E04F5B}" presName="sibTrans" presStyleCnt="0"/>
      <dgm:spPr/>
    </dgm:pt>
    <dgm:pt modelId="{2094ADE0-E830-40C5-A0CE-68876C663872}" type="pres">
      <dgm:prSet presAssocID="{919F373B-68C0-47D8-AF66-527E6679DC0D}" presName="composite" presStyleCnt="0"/>
      <dgm:spPr/>
    </dgm:pt>
    <dgm:pt modelId="{90FACB0B-2D47-46C9-8E21-CAACFE3309CB}" type="pres">
      <dgm:prSet presAssocID="{919F373B-68C0-47D8-AF66-527E6679DC0D}" presName="rect1" presStyleLbl="trAlignAcc1" presStyleIdx="2" presStyleCnt="7">
        <dgm:presLayoutVars>
          <dgm:bulletEnabled val="1"/>
        </dgm:presLayoutVars>
      </dgm:prSet>
      <dgm:spPr/>
      <dgm:t>
        <a:bodyPr/>
        <a:lstStyle/>
        <a:p>
          <a:endParaRPr lang="en-US"/>
        </a:p>
      </dgm:t>
    </dgm:pt>
    <dgm:pt modelId="{C3CDCE5D-0F21-408D-A8D7-D149F7913A01}" type="pres">
      <dgm:prSet presAssocID="{919F373B-68C0-47D8-AF66-527E6679DC0D}" presName="rect2" presStyleLbl="fgImgPlace1" presStyleIdx="2" presStyleCnt="7"/>
      <dgm:spPr>
        <a:blipFill>
          <a:blip xmlns:r="http://schemas.openxmlformats.org/officeDocument/2006/relationships" r:embed="rId3">
            <a:extLst>
              <a:ext uri="{28A0092B-C50C-407E-A947-70E740481C1C}">
                <a14:useLocalDpi xmlns:a14="http://schemas.microsoft.com/office/drawing/2010/main" val="0"/>
              </a:ext>
            </a:extLst>
          </a:blip>
          <a:srcRect/>
          <a:stretch>
            <a:fillRect l="-32000" r="-32000"/>
          </a:stretch>
        </a:blipFill>
      </dgm:spPr>
      <dgm:t>
        <a:bodyPr/>
        <a:lstStyle/>
        <a:p>
          <a:endParaRPr lang="en-US"/>
        </a:p>
      </dgm:t>
    </dgm:pt>
    <dgm:pt modelId="{6DF872FC-6843-4F73-A921-9191CDD9BFD5}" type="pres">
      <dgm:prSet presAssocID="{D9C33114-C4BE-4981-A8A8-436E1DF09D4D}" presName="sibTrans" presStyleCnt="0"/>
      <dgm:spPr/>
    </dgm:pt>
    <dgm:pt modelId="{9FED2FA0-5A60-4D5B-ACC3-C30A83303101}" type="pres">
      <dgm:prSet presAssocID="{24B24928-D3BE-4D27-BF23-44F47243BEFD}" presName="composite" presStyleCnt="0"/>
      <dgm:spPr/>
    </dgm:pt>
    <dgm:pt modelId="{D1F60DB2-864D-40FF-B975-7D78B8ADE1AE}" type="pres">
      <dgm:prSet presAssocID="{24B24928-D3BE-4D27-BF23-44F47243BEFD}" presName="rect1" presStyleLbl="trAlignAcc1" presStyleIdx="3" presStyleCnt="7">
        <dgm:presLayoutVars>
          <dgm:bulletEnabled val="1"/>
        </dgm:presLayoutVars>
      </dgm:prSet>
      <dgm:spPr/>
      <dgm:t>
        <a:bodyPr/>
        <a:lstStyle/>
        <a:p>
          <a:endParaRPr lang="en-US"/>
        </a:p>
      </dgm:t>
    </dgm:pt>
    <dgm:pt modelId="{67A67821-9722-4032-816A-C0DC4679568F}" type="pres">
      <dgm:prSet presAssocID="{24B24928-D3BE-4D27-BF23-44F47243BEFD}" presName="rect2" presStyleLbl="fgImgPlace1" presStyleIdx="3" presStyleCnt="7"/>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51000" r="-51000"/>
          </a:stretch>
        </a:blipFill>
      </dgm:spPr>
    </dgm:pt>
    <dgm:pt modelId="{7CFB17B7-AB06-4904-AF36-743528A68FA8}" type="pres">
      <dgm:prSet presAssocID="{DC304869-070E-4C3F-A494-46C40218429D}" presName="sibTrans" presStyleCnt="0"/>
      <dgm:spPr/>
    </dgm:pt>
    <dgm:pt modelId="{CF3D49EA-E476-4F79-BFDF-01F4B537ACBF}" type="pres">
      <dgm:prSet presAssocID="{28AE1809-DD18-41A1-AF06-43B448B2FF55}" presName="composite" presStyleCnt="0"/>
      <dgm:spPr/>
    </dgm:pt>
    <dgm:pt modelId="{EC8016B6-4FB1-445E-A212-DAF465865350}" type="pres">
      <dgm:prSet presAssocID="{28AE1809-DD18-41A1-AF06-43B448B2FF55}" presName="rect1" presStyleLbl="trAlignAcc1" presStyleIdx="4" presStyleCnt="7">
        <dgm:presLayoutVars>
          <dgm:bulletEnabled val="1"/>
        </dgm:presLayoutVars>
      </dgm:prSet>
      <dgm:spPr/>
      <dgm:t>
        <a:bodyPr/>
        <a:lstStyle/>
        <a:p>
          <a:endParaRPr lang="en-US"/>
        </a:p>
      </dgm:t>
    </dgm:pt>
    <dgm:pt modelId="{39626C91-4EC9-4930-A2CA-98810B171F15}" type="pres">
      <dgm:prSet presAssocID="{28AE1809-DD18-41A1-AF06-43B448B2FF55}" presName="rect2" presStyleLbl="fgImgPlace1" presStyleIdx="4" presStyleCnt="7"/>
      <dgm:spPr>
        <a:blipFill>
          <a:blip xmlns:r="http://schemas.openxmlformats.org/officeDocument/2006/relationships" r:embed="rId5">
            <a:extLst>
              <a:ext uri="{28A0092B-C50C-407E-A947-70E740481C1C}">
                <a14:useLocalDpi xmlns:a14="http://schemas.microsoft.com/office/drawing/2010/main" val="0"/>
              </a:ext>
            </a:extLst>
          </a:blip>
          <a:srcRect/>
          <a:stretch>
            <a:fillRect l="-65000" r="-65000"/>
          </a:stretch>
        </a:blipFill>
      </dgm:spPr>
      <dgm:t>
        <a:bodyPr/>
        <a:lstStyle/>
        <a:p>
          <a:endParaRPr lang="en-US"/>
        </a:p>
      </dgm:t>
    </dgm:pt>
    <dgm:pt modelId="{22254046-CAB7-42A4-BE4C-FDB4F64C2194}" type="pres">
      <dgm:prSet presAssocID="{E0564316-B838-459D-80C1-D05FC58AF220}" presName="sibTrans" presStyleCnt="0"/>
      <dgm:spPr/>
    </dgm:pt>
    <dgm:pt modelId="{FBDB1401-CDD8-49A0-9169-3EC1473F9C1F}" type="pres">
      <dgm:prSet presAssocID="{90CD0026-0B6E-4F09-900B-51E25E068ADE}" presName="composite" presStyleCnt="0"/>
      <dgm:spPr/>
    </dgm:pt>
    <dgm:pt modelId="{BD62913C-77C5-4F16-9988-2D889D25C682}" type="pres">
      <dgm:prSet presAssocID="{90CD0026-0B6E-4F09-900B-51E25E068ADE}" presName="rect1" presStyleLbl="trAlignAcc1" presStyleIdx="5" presStyleCnt="7">
        <dgm:presLayoutVars>
          <dgm:bulletEnabled val="1"/>
        </dgm:presLayoutVars>
      </dgm:prSet>
      <dgm:spPr/>
      <dgm:t>
        <a:bodyPr/>
        <a:lstStyle/>
        <a:p>
          <a:endParaRPr lang="en-US"/>
        </a:p>
      </dgm:t>
    </dgm:pt>
    <dgm:pt modelId="{30F382A4-4FB3-41F5-A084-09F162B47891}" type="pres">
      <dgm:prSet presAssocID="{90CD0026-0B6E-4F09-900B-51E25E068ADE}" presName="rect2" presStyleLbl="fgImgPlace1" presStyleIdx="5" presStyleCnt="7"/>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60000" r="-60000"/>
          </a:stretch>
        </a:blipFill>
      </dgm:spPr>
    </dgm:pt>
    <dgm:pt modelId="{7C517997-2864-4D5D-A133-86501EDE13B2}" type="pres">
      <dgm:prSet presAssocID="{7653EEDC-F220-4B9A-B375-4C2313BD6E18}" presName="sibTrans" presStyleCnt="0"/>
      <dgm:spPr/>
    </dgm:pt>
    <dgm:pt modelId="{0E0905BA-3569-4E51-9A36-52EBE101831F}" type="pres">
      <dgm:prSet presAssocID="{F3A65BCF-83C5-400D-BCFF-9B5B9E7D8EFE}" presName="composite" presStyleCnt="0"/>
      <dgm:spPr/>
    </dgm:pt>
    <dgm:pt modelId="{ABBFBF7B-C076-46A0-81F9-F2F51B6D3CF4}" type="pres">
      <dgm:prSet presAssocID="{F3A65BCF-83C5-400D-BCFF-9B5B9E7D8EFE}" presName="rect1" presStyleLbl="trAlignAcc1" presStyleIdx="6" presStyleCnt="7">
        <dgm:presLayoutVars>
          <dgm:bulletEnabled val="1"/>
        </dgm:presLayoutVars>
      </dgm:prSet>
      <dgm:spPr/>
      <dgm:t>
        <a:bodyPr/>
        <a:lstStyle/>
        <a:p>
          <a:endParaRPr lang="en-US"/>
        </a:p>
      </dgm:t>
    </dgm:pt>
    <dgm:pt modelId="{D6A29C5A-7DFE-4676-86A1-15C041856D5C}" type="pres">
      <dgm:prSet presAssocID="{F3A65BCF-83C5-400D-BCFF-9B5B9E7D8EFE}" presName="rect2" presStyleLbl="fgImgPlace1" presStyleIdx="6" presStyleCnt="7"/>
      <dgm:spPr>
        <a:blipFill>
          <a:blip xmlns:r="http://schemas.openxmlformats.org/officeDocument/2006/relationships" r:embed="rId7"/>
          <a:srcRect/>
          <a:stretch>
            <a:fillRect l="-63000" r="-63000"/>
          </a:stretch>
        </a:blipFill>
      </dgm:spPr>
    </dgm:pt>
  </dgm:ptLst>
  <dgm:cxnLst>
    <dgm:cxn modelId="{3A7E75EE-7BCA-4E78-B366-033752107EEE}" srcId="{02963060-0D97-47BA-98C3-C5830A6E2FBF}" destId="{29F07F16-AF4A-4187-B250-63E45F1F0195}" srcOrd="1" destOrd="0" parTransId="{EDC74ECE-8CBA-4F70-9C87-D809F70565C1}" sibTransId="{49C49983-AC8B-4077-8320-DEB568E04F5B}"/>
    <dgm:cxn modelId="{FDF94A3D-33CA-4575-81D4-9CB1C796AC22}" type="presOf" srcId="{90CD0026-0B6E-4F09-900B-51E25E068ADE}" destId="{BD62913C-77C5-4F16-9988-2D889D25C682}" srcOrd="0" destOrd="0" presId="urn:microsoft.com/office/officeart/2008/layout/PictureStrips"/>
    <dgm:cxn modelId="{C21116C8-187A-4152-BDA8-D291498357D1}" type="presOf" srcId="{F3A65BCF-83C5-400D-BCFF-9B5B9E7D8EFE}" destId="{ABBFBF7B-C076-46A0-81F9-F2F51B6D3CF4}" srcOrd="0" destOrd="0" presId="urn:microsoft.com/office/officeart/2008/layout/PictureStrips"/>
    <dgm:cxn modelId="{271A7032-EF64-45E2-8637-A29D2D6E075B}" srcId="{02963060-0D97-47BA-98C3-C5830A6E2FBF}" destId="{F3A65BCF-83C5-400D-BCFF-9B5B9E7D8EFE}" srcOrd="6" destOrd="0" parTransId="{190B7C13-C8CA-411E-832F-F31B0351197F}" sibTransId="{CB06C57A-17C9-4CDC-90E8-DCC14C326C6F}"/>
    <dgm:cxn modelId="{7A912531-5690-49B3-BC98-0B91EEA395C2}" type="presOf" srcId="{919F373B-68C0-47D8-AF66-527E6679DC0D}" destId="{90FACB0B-2D47-46C9-8E21-CAACFE3309CB}" srcOrd="0" destOrd="0" presId="urn:microsoft.com/office/officeart/2008/layout/PictureStrips"/>
    <dgm:cxn modelId="{9573726E-8666-4C7D-8C34-01A94D9ACC07}" type="presOf" srcId="{24B24928-D3BE-4D27-BF23-44F47243BEFD}" destId="{D1F60DB2-864D-40FF-B975-7D78B8ADE1AE}" srcOrd="0" destOrd="0" presId="urn:microsoft.com/office/officeart/2008/layout/PictureStrips"/>
    <dgm:cxn modelId="{1C6869F4-CB9C-4A7F-9362-63D5126AEAE4}" type="presOf" srcId="{2AE9BC77-94C2-4A7A-8B16-94F8726B9165}" destId="{929A0A4D-498F-4931-9D00-AA77F826D7F6}" srcOrd="0" destOrd="0" presId="urn:microsoft.com/office/officeart/2008/layout/PictureStrips"/>
    <dgm:cxn modelId="{2F765E43-048D-4E09-A42D-177BD50C339A}" type="presOf" srcId="{02963060-0D97-47BA-98C3-C5830A6E2FBF}" destId="{734D9983-A494-40E4-BE67-290934C9F3FE}" srcOrd="0" destOrd="0" presId="urn:microsoft.com/office/officeart/2008/layout/PictureStrips"/>
    <dgm:cxn modelId="{2B79A2A3-6C11-450E-A61D-119E9A3935F0}" srcId="{02963060-0D97-47BA-98C3-C5830A6E2FBF}" destId="{2AE9BC77-94C2-4A7A-8B16-94F8726B9165}" srcOrd="0" destOrd="0" parTransId="{E59FE0A7-7A4D-4BD8-A415-50D3AE18CEAB}" sibTransId="{46366CE6-5E0A-490C-BEBD-768FED7AF924}"/>
    <dgm:cxn modelId="{D54BB7F7-89CE-4AB7-8F32-213CBF633538}" srcId="{02963060-0D97-47BA-98C3-C5830A6E2FBF}" destId="{919F373B-68C0-47D8-AF66-527E6679DC0D}" srcOrd="2" destOrd="0" parTransId="{2A36D1EF-2C48-4E31-8112-6B7C3AD8982B}" sibTransId="{D9C33114-C4BE-4981-A8A8-436E1DF09D4D}"/>
    <dgm:cxn modelId="{716A3FF4-FC38-4E75-A5D8-07AAA1C5CA92}" srcId="{02963060-0D97-47BA-98C3-C5830A6E2FBF}" destId="{28AE1809-DD18-41A1-AF06-43B448B2FF55}" srcOrd="4" destOrd="0" parTransId="{E7CDD519-EA00-4C69-BE2D-40A644648724}" sibTransId="{E0564316-B838-459D-80C1-D05FC58AF220}"/>
    <dgm:cxn modelId="{E359DD26-D12A-46B0-B1D1-ABFCC5F57C72}" type="presOf" srcId="{28AE1809-DD18-41A1-AF06-43B448B2FF55}" destId="{EC8016B6-4FB1-445E-A212-DAF465865350}" srcOrd="0" destOrd="0" presId="urn:microsoft.com/office/officeart/2008/layout/PictureStrips"/>
    <dgm:cxn modelId="{20F0DA15-58F5-4846-B7FA-CFC838B4E6CB}" srcId="{02963060-0D97-47BA-98C3-C5830A6E2FBF}" destId="{90CD0026-0B6E-4F09-900B-51E25E068ADE}" srcOrd="5" destOrd="0" parTransId="{1F8A7CAC-5910-44DF-B3B5-0FE2724BCD1D}" sibTransId="{7653EEDC-F220-4B9A-B375-4C2313BD6E18}"/>
    <dgm:cxn modelId="{9C2EA1D9-43DB-4C68-A135-4BFBBAFD9DD3}" srcId="{02963060-0D97-47BA-98C3-C5830A6E2FBF}" destId="{24B24928-D3BE-4D27-BF23-44F47243BEFD}" srcOrd="3" destOrd="0" parTransId="{8209BBD3-F57A-49C9-9819-2EE2396B4BEB}" sibTransId="{DC304869-070E-4C3F-A494-46C40218429D}"/>
    <dgm:cxn modelId="{8C3D8699-430C-4BD5-911A-AEF64FC7A19A}" type="presOf" srcId="{29F07F16-AF4A-4187-B250-63E45F1F0195}" destId="{2863DFB2-683A-46CF-B59F-4AA8DCCB14B0}" srcOrd="0" destOrd="0" presId="urn:microsoft.com/office/officeart/2008/layout/PictureStrips"/>
    <dgm:cxn modelId="{CF68D69F-1529-4409-BB8C-5791007E3EE8}" type="presParOf" srcId="{734D9983-A494-40E4-BE67-290934C9F3FE}" destId="{2795329D-3F09-4708-90B0-C315B51ABAFD}" srcOrd="0" destOrd="0" presId="urn:microsoft.com/office/officeart/2008/layout/PictureStrips"/>
    <dgm:cxn modelId="{226EA0B7-4ECF-43E6-8CF9-306B134D5B04}" type="presParOf" srcId="{2795329D-3F09-4708-90B0-C315B51ABAFD}" destId="{929A0A4D-498F-4931-9D00-AA77F826D7F6}" srcOrd="0" destOrd="0" presId="urn:microsoft.com/office/officeart/2008/layout/PictureStrips"/>
    <dgm:cxn modelId="{04A30812-C13B-4EDD-8CA4-E346F5ED8D4D}" type="presParOf" srcId="{2795329D-3F09-4708-90B0-C315B51ABAFD}" destId="{5EBA2DD7-C440-4BFD-B1C1-7DF13A48D0AD}" srcOrd="1" destOrd="0" presId="urn:microsoft.com/office/officeart/2008/layout/PictureStrips"/>
    <dgm:cxn modelId="{8D53501B-D736-4E70-B4CA-DB984AE31147}" type="presParOf" srcId="{734D9983-A494-40E4-BE67-290934C9F3FE}" destId="{B166D9E3-EB98-448E-910C-0423048E86ED}" srcOrd="1" destOrd="0" presId="urn:microsoft.com/office/officeart/2008/layout/PictureStrips"/>
    <dgm:cxn modelId="{D67B502B-F9F8-47B4-933D-239676A0BF99}" type="presParOf" srcId="{734D9983-A494-40E4-BE67-290934C9F3FE}" destId="{98D93081-16DB-49B0-8628-DA5F2BB95CE3}" srcOrd="2" destOrd="0" presId="urn:microsoft.com/office/officeart/2008/layout/PictureStrips"/>
    <dgm:cxn modelId="{883785E7-A72C-4D8D-93A4-71D637852E6C}" type="presParOf" srcId="{98D93081-16DB-49B0-8628-DA5F2BB95CE3}" destId="{2863DFB2-683A-46CF-B59F-4AA8DCCB14B0}" srcOrd="0" destOrd="0" presId="urn:microsoft.com/office/officeart/2008/layout/PictureStrips"/>
    <dgm:cxn modelId="{FE488EAC-110F-41A9-8A75-B3C04C836EA0}" type="presParOf" srcId="{98D93081-16DB-49B0-8628-DA5F2BB95CE3}" destId="{8A38BD04-8909-4ECB-A925-7B6320434565}" srcOrd="1" destOrd="0" presId="urn:microsoft.com/office/officeart/2008/layout/PictureStrips"/>
    <dgm:cxn modelId="{7AD74D28-5B89-4227-93FE-B81DC3AE69ED}" type="presParOf" srcId="{734D9983-A494-40E4-BE67-290934C9F3FE}" destId="{67B878D6-AEF1-46B9-B485-B7AA7E73286C}" srcOrd="3" destOrd="0" presId="urn:microsoft.com/office/officeart/2008/layout/PictureStrips"/>
    <dgm:cxn modelId="{DEAA272E-C1F9-4140-A35C-7C4BC40A9C97}" type="presParOf" srcId="{734D9983-A494-40E4-BE67-290934C9F3FE}" destId="{2094ADE0-E830-40C5-A0CE-68876C663872}" srcOrd="4" destOrd="0" presId="urn:microsoft.com/office/officeart/2008/layout/PictureStrips"/>
    <dgm:cxn modelId="{E415ED63-E3D2-4AC0-B33D-7413666008A4}" type="presParOf" srcId="{2094ADE0-E830-40C5-A0CE-68876C663872}" destId="{90FACB0B-2D47-46C9-8E21-CAACFE3309CB}" srcOrd="0" destOrd="0" presId="urn:microsoft.com/office/officeart/2008/layout/PictureStrips"/>
    <dgm:cxn modelId="{0279ED35-A261-4B8D-898A-EA4032CD09ED}" type="presParOf" srcId="{2094ADE0-E830-40C5-A0CE-68876C663872}" destId="{C3CDCE5D-0F21-408D-A8D7-D149F7913A01}" srcOrd="1" destOrd="0" presId="urn:microsoft.com/office/officeart/2008/layout/PictureStrips"/>
    <dgm:cxn modelId="{8CD5FF2C-C1F3-4024-8DA9-5A7D745B61F8}" type="presParOf" srcId="{734D9983-A494-40E4-BE67-290934C9F3FE}" destId="{6DF872FC-6843-4F73-A921-9191CDD9BFD5}" srcOrd="5" destOrd="0" presId="urn:microsoft.com/office/officeart/2008/layout/PictureStrips"/>
    <dgm:cxn modelId="{40A6AD96-DDEF-4984-8715-F7AE96446069}" type="presParOf" srcId="{734D9983-A494-40E4-BE67-290934C9F3FE}" destId="{9FED2FA0-5A60-4D5B-ACC3-C30A83303101}" srcOrd="6" destOrd="0" presId="urn:microsoft.com/office/officeart/2008/layout/PictureStrips"/>
    <dgm:cxn modelId="{5F444C64-69ED-4E0F-885D-04BB44B81C43}" type="presParOf" srcId="{9FED2FA0-5A60-4D5B-ACC3-C30A83303101}" destId="{D1F60DB2-864D-40FF-B975-7D78B8ADE1AE}" srcOrd="0" destOrd="0" presId="urn:microsoft.com/office/officeart/2008/layout/PictureStrips"/>
    <dgm:cxn modelId="{67006F16-68A5-41EF-BA0B-51BCB1A58243}" type="presParOf" srcId="{9FED2FA0-5A60-4D5B-ACC3-C30A83303101}" destId="{67A67821-9722-4032-816A-C0DC4679568F}" srcOrd="1" destOrd="0" presId="urn:microsoft.com/office/officeart/2008/layout/PictureStrips"/>
    <dgm:cxn modelId="{97A4B095-1634-4D32-ABB7-EE3A45B6D1AD}" type="presParOf" srcId="{734D9983-A494-40E4-BE67-290934C9F3FE}" destId="{7CFB17B7-AB06-4904-AF36-743528A68FA8}" srcOrd="7" destOrd="0" presId="urn:microsoft.com/office/officeart/2008/layout/PictureStrips"/>
    <dgm:cxn modelId="{BC1E1A3A-9A96-4282-AB4A-C1DA9A5F09FD}" type="presParOf" srcId="{734D9983-A494-40E4-BE67-290934C9F3FE}" destId="{CF3D49EA-E476-4F79-BFDF-01F4B537ACBF}" srcOrd="8" destOrd="0" presId="urn:microsoft.com/office/officeart/2008/layout/PictureStrips"/>
    <dgm:cxn modelId="{E553B581-A017-4E61-ABEC-861E0681BA6A}" type="presParOf" srcId="{CF3D49EA-E476-4F79-BFDF-01F4B537ACBF}" destId="{EC8016B6-4FB1-445E-A212-DAF465865350}" srcOrd="0" destOrd="0" presId="urn:microsoft.com/office/officeart/2008/layout/PictureStrips"/>
    <dgm:cxn modelId="{67094867-3FE8-403A-9CD7-BD6A6437AFD7}" type="presParOf" srcId="{CF3D49EA-E476-4F79-BFDF-01F4B537ACBF}" destId="{39626C91-4EC9-4930-A2CA-98810B171F15}" srcOrd="1" destOrd="0" presId="urn:microsoft.com/office/officeart/2008/layout/PictureStrips"/>
    <dgm:cxn modelId="{BF3848F1-128F-4969-82CA-BEEEE67CED4A}" type="presParOf" srcId="{734D9983-A494-40E4-BE67-290934C9F3FE}" destId="{22254046-CAB7-42A4-BE4C-FDB4F64C2194}" srcOrd="9" destOrd="0" presId="urn:microsoft.com/office/officeart/2008/layout/PictureStrips"/>
    <dgm:cxn modelId="{E820A86E-BE0E-4B70-9F65-99AB339CA0B0}" type="presParOf" srcId="{734D9983-A494-40E4-BE67-290934C9F3FE}" destId="{FBDB1401-CDD8-49A0-9169-3EC1473F9C1F}" srcOrd="10" destOrd="0" presId="urn:microsoft.com/office/officeart/2008/layout/PictureStrips"/>
    <dgm:cxn modelId="{DF462463-DF20-4C54-863D-ACE833E805BA}" type="presParOf" srcId="{FBDB1401-CDD8-49A0-9169-3EC1473F9C1F}" destId="{BD62913C-77C5-4F16-9988-2D889D25C682}" srcOrd="0" destOrd="0" presId="urn:microsoft.com/office/officeart/2008/layout/PictureStrips"/>
    <dgm:cxn modelId="{5B26C4D2-8ABF-4152-8835-37F5845426B9}" type="presParOf" srcId="{FBDB1401-CDD8-49A0-9169-3EC1473F9C1F}" destId="{30F382A4-4FB3-41F5-A084-09F162B47891}" srcOrd="1" destOrd="0" presId="urn:microsoft.com/office/officeart/2008/layout/PictureStrips"/>
    <dgm:cxn modelId="{B7AD87D7-69E5-4833-9153-6C8895434B80}" type="presParOf" srcId="{734D9983-A494-40E4-BE67-290934C9F3FE}" destId="{7C517997-2864-4D5D-A133-86501EDE13B2}" srcOrd="11" destOrd="0" presId="urn:microsoft.com/office/officeart/2008/layout/PictureStrips"/>
    <dgm:cxn modelId="{B0E8CBD2-E601-4A80-AE1B-968186916FCA}" type="presParOf" srcId="{734D9983-A494-40E4-BE67-290934C9F3FE}" destId="{0E0905BA-3569-4E51-9A36-52EBE101831F}" srcOrd="12" destOrd="0" presId="urn:microsoft.com/office/officeart/2008/layout/PictureStrips"/>
    <dgm:cxn modelId="{6CE067D9-E2F6-4BF2-AD1A-ED5053F315FA}" type="presParOf" srcId="{0E0905BA-3569-4E51-9A36-52EBE101831F}" destId="{ABBFBF7B-C076-46A0-81F9-F2F51B6D3CF4}" srcOrd="0" destOrd="0" presId="urn:microsoft.com/office/officeart/2008/layout/PictureStrips"/>
    <dgm:cxn modelId="{CED4D593-FC9F-4940-8A84-C2F2DF9BBBCD}" type="presParOf" srcId="{0E0905BA-3569-4E51-9A36-52EBE101831F}" destId="{D6A29C5A-7DFE-4676-86A1-15C041856D5C}"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0D42197-2E15-4ED8-9E81-C60A7F420591}" type="doc">
      <dgm:prSet loTypeId="urn:microsoft.com/office/officeart/2005/8/layout/vList4" loCatId="list" qsTypeId="urn:microsoft.com/office/officeart/2005/8/quickstyle/simple1" qsCatId="simple" csTypeId="urn:microsoft.com/office/officeart/2005/8/colors/accent1_2" csCatId="accent1" phldr="1"/>
      <dgm:spPr/>
      <dgm:t>
        <a:bodyPr rtlCol="0"/>
        <a:lstStyle/>
        <a:p>
          <a:pPr rtl="0"/>
          <a:endParaRPr lang="en-GB"/>
        </a:p>
      </dgm:t>
    </dgm:pt>
    <dgm:pt modelId="{DEB2F910-F6EB-4C93-A243-2697766AA316}">
      <dgm:prSet phldrT="[Szöveg]" custT="1"/>
      <dgm:spPr/>
      <dgm:t>
        <a:bodyPr rtlCol="0"/>
        <a:lstStyle/>
        <a:p>
          <a:pPr rtl="0"/>
          <a:r>
            <a:rPr lang="en-US" sz="2000" dirty="0" err="1" smtClean="0"/>
            <a:t>Nezarazne</a:t>
          </a:r>
          <a:r>
            <a:rPr lang="en-US" sz="2000" dirty="0" smtClean="0"/>
            <a:t> </a:t>
          </a:r>
          <a:r>
            <a:rPr lang="en-US" sz="2000" dirty="0" err="1" smtClean="0"/>
            <a:t>bolesti</a:t>
          </a:r>
          <a:endParaRPr lang="en-US" sz="2000" dirty="0" smtClean="0"/>
        </a:p>
        <a:p>
          <a:r>
            <a:rPr lang="en-US" sz="1800" dirty="0" err="1" smtClean="0"/>
            <a:t>Razvojno</a:t>
          </a:r>
          <a:r>
            <a:rPr lang="en-US" sz="1800" dirty="0" smtClean="0"/>
            <a:t> </a:t>
          </a:r>
          <a:r>
            <a:rPr lang="en-US" sz="1800" dirty="0" err="1" smtClean="0"/>
            <a:t>poreklo</a:t>
          </a:r>
          <a:r>
            <a:rPr lang="en-US" sz="1800" dirty="0" smtClean="0"/>
            <a:t> </a:t>
          </a:r>
          <a:r>
            <a:rPr lang="en-US" sz="1800" dirty="0" err="1" smtClean="0"/>
            <a:t>zdravlja</a:t>
          </a:r>
          <a:r>
            <a:rPr lang="en-US" sz="1800" dirty="0" smtClean="0"/>
            <a:t> </a:t>
          </a:r>
          <a:r>
            <a:rPr lang="en-US" sz="1800" dirty="0" err="1" smtClean="0"/>
            <a:t>i</a:t>
          </a:r>
          <a:r>
            <a:rPr lang="en-US" sz="1800" dirty="0" smtClean="0"/>
            <a:t> </a:t>
          </a:r>
          <a:r>
            <a:rPr lang="en-US" sz="1800" dirty="0" err="1" smtClean="0"/>
            <a:t>bolesti</a:t>
          </a:r>
          <a:endParaRPr lang="en-US" sz="1800" dirty="0" smtClean="0"/>
        </a:p>
        <a:p>
          <a:r>
            <a:rPr lang="en-US" sz="1800" dirty="0" err="1" smtClean="0"/>
            <a:t>Rano</a:t>
          </a:r>
          <a:r>
            <a:rPr lang="en-US" sz="1800" dirty="0" smtClean="0"/>
            <a:t> </a:t>
          </a:r>
          <a:r>
            <a:rPr lang="en-US" sz="1800" dirty="0" err="1" smtClean="0"/>
            <a:t>izlaganje</a:t>
          </a:r>
          <a:r>
            <a:rPr lang="en-US" sz="1800" dirty="0" smtClean="0"/>
            <a:t> u </a:t>
          </a:r>
          <a:r>
            <a:rPr lang="en-US" sz="1800" dirty="0" err="1" smtClean="0"/>
            <a:t>životu</a:t>
          </a:r>
          <a:r>
            <a:rPr lang="en-US" sz="1800" dirty="0" smtClean="0"/>
            <a:t> </a:t>
          </a:r>
          <a:r>
            <a:rPr lang="en-US" sz="1800" dirty="0" err="1" smtClean="0"/>
            <a:t>utiče</a:t>
          </a:r>
          <a:r>
            <a:rPr lang="en-US" sz="1800" dirty="0" smtClean="0"/>
            <a:t> </a:t>
          </a:r>
          <a:r>
            <a:rPr lang="en-US" sz="1800" dirty="0" err="1" smtClean="0"/>
            <a:t>na</a:t>
          </a:r>
          <a:r>
            <a:rPr lang="en-US" sz="1800" dirty="0" smtClean="0"/>
            <a:t> </a:t>
          </a:r>
          <a:r>
            <a:rPr lang="en-US" sz="1800" dirty="0" err="1" smtClean="0"/>
            <a:t>zdravlje</a:t>
          </a:r>
          <a:r>
            <a:rPr lang="en-US" sz="1800" dirty="0" smtClean="0"/>
            <a:t> </a:t>
          </a:r>
          <a:r>
            <a:rPr lang="en-US" sz="1800" dirty="0" err="1" smtClean="0"/>
            <a:t>i</a:t>
          </a:r>
          <a:r>
            <a:rPr lang="en-US" sz="1800" dirty="0" smtClean="0"/>
            <a:t> </a:t>
          </a:r>
          <a:r>
            <a:rPr lang="en-US" sz="1800" dirty="0" err="1" smtClean="0"/>
            <a:t>rizik</a:t>
          </a:r>
          <a:r>
            <a:rPr lang="en-US" sz="1800" dirty="0" smtClean="0"/>
            <a:t> od </a:t>
          </a:r>
          <a:r>
            <a:rPr lang="en-US" sz="1800" dirty="0" err="1" smtClean="0"/>
            <a:t>bolesti</a:t>
          </a:r>
          <a:r>
            <a:rPr lang="en-US" sz="1800" dirty="0" smtClean="0"/>
            <a:t> </a:t>
          </a:r>
          <a:r>
            <a:rPr lang="en-US" sz="1800" dirty="0" err="1" smtClean="0"/>
            <a:t>specifičan</a:t>
          </a:r>
          <a:r>
            <a:rPr lang="en-US" sz="1800" dirty="0" smtClean="0"/>
            <a:t> </a:t>
          </a:r>
          <a:r>
            <a:rPr lang="en-US" sz="1800" dirty="0" err="1" smtClean="0"/>
            <a:t>za</a:t>
          </a:r>
          <a:r>
            <a:rPr lang="en-US" sz="1800" dirty="0" smtClean="0"/>
            <a:t> pol</a:t>
          </a:r>
        </a:p>
      </dgm:t>
    </dgm:pt>
    <dgm:pt modelId="{3BF5D72F-FC24-4E5A-930C-5F37FD54FFC3}" type="parTrans" cxnId="{C84F8CBF-EA80-408C-B6C7-0BBC843D3E9B}">
      <dgm:prSet/>
      <dgm:spPr/>
      <dgm:t>
        <a:bodyPr rtlCol="0"/>
        <a:lstStyle/>
        <a:p>
          <a:pPr rtl="0"/>
          <a:endParaRPr lang="en-GB" sz="4400"/>
        </a:p>
      </dgm:t>
    </dgm:pt>
    <dgm:pt modelId="{E446ECC2-19BA-43AF-ADBD-CD5C2E9B24FA}" type="sibTrans" cxnId="{C84F8CBF-EA80-408C-B6C7-0BBC843D3E9B}">
      <dgm:prSet/>
      <dgm:spPr/>
      <dgm:t>
        <a:bodyPr rtlCol="0"/>
        <a:lstStyle/>
        <a:p>
          <a:pPr rtl="0"/>
          <a:endParaRPr lang="en-GB" sz="4400"/>
        </a:p>
      </dgm:t>
    </dgm:pt>
    <dgm:pt modelId="{C8056203-C348-48A4-A842-15065F585701}">
      <dgm:prSet phldrT="[Szöveg]" custT="1"/>
      <dgm:spPr/>
      <dgm:t>
        <a:bodyPr rtlCol="0"/>
        <a:lstStyle/>
        <a:p>
          <a:pPr rtl="0"/>
          <a:r>
            <a:rPr lang="en-US" sz="2000" dirty="0" err="1" smtClean="0"/>
            <a:t>Generacijski</a:t>
          </a:r>
          <a:r>
            <a:rPr lang="en-US" sz="2000" dirty="0" smtClean="0"/>
            <a:t> </a:t>
          </a:r>
          <a:r>
            <a:rPr lang="en-US" sz="2000" dirty="0" err="1" smtClean="0"/>
            <a:t>efekti</a:t>
          </a:r>
          <a:endParaRPr lang="en-US" sz="2000" dirty="0" smtClean="0"/>
        </a:p>
        <a:p>
          <a:r>
            <a:rPr lang="en-US" sz="1800" dirty="0" err="1" smtClean="0"/>
            <a:t>Stres</a:t>
          </a:r>
          <a:r>
            <a:rPr lang="en-US" sz="1800" dirty="0" smtClean="0"/>
            <a:t> (∼ PNSM </a:t>
          </a:r>
          <a:r>
            <a:rPr lang="en-US" sz="1800" dirty="0" err="1" smtClean="0"/>
            <a:t>izazvan</a:t>
          </a:r>
          <a:r>
            <a:rPr lang="en-US" sz="1800" dirty="0" smtClean="0"/>
            <a:t> </a:t>
          </a:r>
          <a:r>
            <a:rPr lang="en-US" sz="1800" dirty="0" err="1" smtClean="0"/>
            <a:t>klimatskim</a:t>
          </a:r>
          <a:r>
            <a:rPr lang="en-US" sz="1800" dirty="0" smtClean="0"/>
            <a:t> </a:t>
          </a:r>
          <a:r>
            <a:rPr lang="en-US" sz="1800" dirty="0" err="1" smtClean="0"/>
            <a:t>promenama</a:t>
          </a:r>
          <a:r>
            <a:rPr lang="en-US" sz="1800" dirty="0" smtClean="0"/>
            <a:t>) </a:t>
          </a:r>
          <a:r>
            <a:rPr lang="en-US" sz="1800" dirty="0" err="1" smtClean="0"/>
            <a:t>kod</a:t>
          </a:r>
          <a:r>
            <a:rPr lang="en-US" sz="1800" dirty="0" smtClean="0"/>
            <a:t> </a:t>
          </a:r>
          <a:r>
            <a:rPr lang="en-US" sz="1800" dirty="0" err="1" smtClean="0"/>
            <a:t>majke</a:t>
          </a:r>
          <a:r>
            <a:rPr lang="en-US" sz="1800" dirty="0" smtClean="0"/>
            <a:t> </a:t>
          </a:r>
          <a:r>
            <a:rPr lang="en-US" sz="1800" dirty="0" err="1" smtClean="0"/>
            <a:t>tokom</a:t>
          </a:r>
          <a:r>
            <a:rPr lang="en-US" sz="1800" dirty="0" smtClean="0"/>
            <a:t> </a:t>
          </a:r>
          <a:r>
            <a:rPr lang="en-US" sz="1800" dirty="0" err="1" smtClean="0"/>
            <a:t>trudnoće</a:t>
          </a:r>
          <a:r>
            <a:rPr lang="en-US" sz="1800" dirty="0" smtClean="0"/>
            <a:t> </a:t>
          </a:r>
          <a:r>
            <a:rPr lang="en-US" sz="1800" dirty="0" err="1" smtClean="0"/>
            <a:t>ima</a:t>
          </a:r>
          <a:r>
            <a:rPr lang="en-US" sz="1800" dirty="0" smtClean="0"/>
            <a:t> </a:t>
          </a:r>
          <a:r>
            <a:rPr lang="en-US" sz="1800" dirty="0" err="1" smtClean="0"/>
            <a:t>potencijal</a:t>
          </a:r>
          <a:r>
            <a:rPr lang="en-US" sz="1800" dirty="0" smtClean="0"/>
            <a:t> da </a:t>
          </a:r>
          <a:r>
            <a:rPr lang="en-US" sz="1800" dirty="0" err="1" smtClean="0"/>
            <a:t>oblikuje</a:t>
          </a:r>
          <a:r>
            <a:rPr lang="en-US" sz="1800" dirty="0" smtClean="0"/>
            <a:t> </a:t>
          </a:r>
          <a:r>
            <a:rPr lang="en-US" sz="1800" dirty="0" err="1" smtClean="0"/>
            <a:t>fiziološke</a:t>
          </a:r>
          <a:r>
            <a:rPr lang="en-US" sz="1800" dirty="0" smtClean="0"/>
            <a:t> </a:t>
          </a:r>
          <a:r>
            <a:rPr lang="en-US" sz="1800" dirty="0" err="1" smtClean="0"/>
            <a:t>odgovore</a:t>
          </a:r>
          <a:r>
            <a:rPr lang="en-US" sz="1800" dirty="0" smtClean="0"/>
            <a:t> </a:t>
          </a:r>
          <a:r>
            <a:rPr lang="en-US" sz="1800" dirty="0" err="1" smtClean="0"/>
            <a:t>i</a:t>
          </a:r>
          <a:r>
            <a:rPr lang="en-US" sz="1800" dirty="0" smtClean="0"/>
            <a:t> </a:t>
          </a:r>
          <a:r>
            <a:rPr lang="en-US" sz="1800" dirty="0" err="1" smtClean="0"/>
            <a:t>neželjene</a:t>
          </a:r>
          <a:r>
            <a:rPr lang="en-US" sz="1800" dirty="0" smtClean="0"/>
            <a:t> </a:t>
          </a:r>
          <a:r>
            <a:rPr lang="en-US" sz="1800" dirty="0" err="1" smtClean="0"/>
            <a:t>ishode</a:t>
          </a:r>
          <a:r>
            <a:rPr lang="en-US" sz="1800" dirty="0" smtClean="0"/>
            <a:t> </a:t>
          </a:r>
          <a:r>
            <a:rPr lang="en-US" sz="1800" dirty="0" err="1" smtClean="0"/>
            <a:t>porođaja</a:t>
          </a:r>
          <a:r>
            <a:rPr lang="en-US" sz="1800" dirty="0" smtClean="0"/>
            <a:t> </a:t>
          </a:r>
          <a:r>
            <a:rPr lang="en-US" sz="1800" dirty="0" err="1" smtClean="0"/>
            <a:t>tokom</a:t>
          </a:r>
          <a:r>
            <a:rPr lang="en-US" sz="1800" dirty="0" smtClean="0"/>
            <a:t> </a:t>
          </a:r>
          <a:r>
            <a:rPr lang="en-US" sz="1800" dirty="0" err="1" smtClean="0"/>
            <a:t>više</a:t>
          </a:r>
          <a:r>
            <a:rPr lang="en-US" sz="1800" dirty="0" smtClean="0"/>
            <a:t> </a:t>
          </a:r>
          <a:r>
            <a:rPr lang="en-US" sz="1800" dirty="0" err="1" smtClean="0"/>
            <a:t>generacija</a:t>
          </a:r>
          <a:endParaRPr lang="en-US" sz="1800" dirty="0" smtClean="0"/>
        </a:p>
      </dgm:t>
    </dgm:pt>
    <dgm:pt modelId="{6927ED51-E3A5-4B48-82CB-5ED8D287E9AA}" type="parTrans" cxnId="{C417AE83-CED0-4362-BE69-82D71FAF99D9}">
      <dgm:prSet/>
      <dgm:spPr/>
      <dgm:t>
        <a:bodyPr rtlCol="0"/>
        <a:lstStyle/>
        <a:p>
          <a:pPr rtl="0"/>
          <a:endParaRPr lang="en-GB" sz="4400"/>
        </a:p>
      </dgm:t>
    </dgm:pt>
    <dgm:pt modelId="{955C9CDA-FC8B-495D-ADAE-0446D577D2BE}" type="sibTrans" cxnId="{C417AE83-CED0-4362-BE69-82D71FAF99D9}">
      <dgm:prSet/>
      <dgm:spPr/>
      <dgm:t>
        <a:bodyPr rtlCol="0"/>
        <a:lstStyle/>
        <a:p>
          <a:pPr rtl="0"/>
          <a:endParaRPr lang="en-GB" sz="4400"/>
        </a:p>
      </dgm:t>
    </dgm:pt>
    <dgm:pt modelId="{0094047B-F1FB-461C-8724-49E7ECB090A8}">
      <dgm:prSet phldrT="[Szöveg]" custT="1"/>
      <dgm:spPr/>
      <dgm:t>
        <a:bodyPr rtlCol="0"/>
        <a:lstStyle/>
        <a:p>
          <a:pPr rtl="0"/>
          <a:r>
            <a:rPr lang="en-US" sz="2000" dirty="0" err="1" smtClean="0"/>
            <a:t>Akumulacija</a:t>
          </a:r>
          <a:r>
            <a:rPr lang="en-US" sz="2000" dirty="0" smtClean="0"/>
            <a:t> </a:t>
          </a:r>
          <a:r>
            <a:rPr lang="en-US" sz="2000" dirty="0" err="1" smtClean="0"/>
            <a:t>stresora</a:t>
          </a:r>
          <a:endParaRPr lang="en-US" sz="2000" dirty="0" smtClean="0"/>
        </a:p>
        <a:p>
          <a:r>
            <a:rPr lang="en-US" sz="1800" dirty="0" err="1" smtClean="0"/>
            <a:t>Veći</a:t>
          </a:r>
          <a:r>
            <a:rPr lang="en-US" sz="1800" dirty="0" smtClean="0"/>
            <a:t> </a:t>
          </a:r>
          <a:r>
            <a:rPr lang="en-US" sz="1800" dirty="0" err="1" smtClean="0"/>
            <a:t>rizik</a:t>
          </a:r>
          <a:r>
            <a:rPr lang="en-US" sz="1800" dirty="0" smtClean="0"/>
            <a:t> od </a:t>
          </a:r>
          <a:r>
            <a:rPr lang="en-US" sz="1800" dirty="0" err="1" smtClean="0"/>
            <a:t>neuropsihijatrijskih</a:t>
          </a:r>
          <a:r>
            <a:rPr lang="en-US" sz="1800" dirty="0" smtClean="0"/>
            <a:t> </a:t>
          </a:r>
          <a:r>
            <a:rPr lang="en-US" sz="1800" dirty="0" err="1" smtClean="0"/>
            <a:t>bolesti</a:t>
          </a:r>
          <a:r>
            <a:rPr lang="en-US" sz="1800" dirty="0" smtClean="0"/>
            <a:t> (</a:t>
          </a:r>
          <a:r>
            <a:rPr lang="en-US" sz="1800" dirty="0" err="1" smtClean="0"/>
            <a:t>anksioznost</a:t>
          </a:r>
          <a:r>
            <a:rPr lang="en-US" sz="1800" dirty="0" smtClean="0"/>
            <a:t>, </a:t>
          </a:r>
          <a:r>
            <a:rPr lang="en-US" sz="1800" dirty="0" err="1" smtClean="0"/>
            <a:t>depresija</a:t>
          </a:r>
          <a:r>
            <a:rPr lang="en-US" sz="1800" dirty="0" smtClean="0"/>
            <a:t>, </a:t>
          </a:r>
          <a:r>
            <a:rPr lang="en-US" sz="1800" dirty="0" err="1" smtClean="0"/>
            <a:t>šizofrenija</a:t>
          </a:r>
          <a:r>
            <a:rPr lang="en-US" sz="1800" dirty="0" smtClean="0"/>
            <a:t>)</a:t>
          </a:r>
        </a:p>
        <a:p>
          <a:r>
            <a:rPr lang="en-US" sz="1800" dirty="0" err="1" smtClean="0"/>
            <a:t>Dokumentovano</a:t>
          </a:r>
          <a:r>
            <a:rPr lang="en-US" sz="1800" dirty="0" smtClean="0"/>
            <a:t> je da PNSM </a:t>
          </a:r>
          <a:r>
            <a:rPr lang="en-US" sz="1800" dirty="0" err="1" smtClean="0"/>
            <a:t>utiče</a:t>
          </a:r>
          <a:r>
            <a:rPr lang="en-US" sz="1800" dirty="0" smtClean="0"/>
            <a:t> </a:t>
          </a:r>
          <a:r>
            <a:rPr lang="en-US" sz="1800" dirty="0" err="1" smtClean="0"/>
            <a:t>na</a:t>
          </a:r>
          <a:r>
            <a:rPr lang="en-US" sz="1800" dirty="0" smtClean="0"/>
            <a:t> </a:t>
          </a:r>
          <a:r>
            <a:rPr lang="en-US" sz="1800" dirty="0" err="1" smtClean="0"/>
            <a:t>rođenje</a:t>
          </a:r>
          <a:r>
            <a:rPr lang="en-US" sz="1800" dirty="0" smtClean="0"/>
            <a:t> </a:t>
          </a:r>
          <a:r>
            <a:rPr lang="en-US" sz="1800" dirty="0" err="1" smtClean="0"/>
            <a:t>i</a:t>
          </a:r>
          <a:r>
            <a:rPr lang="en-US" sz="1800" dirty="0" smtClean="0"/>
            <a:t> </a:t>
          </a:r>
          <a:r>
            <a:rPr lang="en-US" sz="1800" dirty="0" err="1" smtClean="0"/>
            <a:t>vreme</a:t>
          </a:r>
          <a:r>
            <a:rPr lang="en-US" sz="1800" dirty="0" smtClean="0"/>
            <a:t> </a:t>
          </a:r>
          <a:r>
            <a:rPr lang="en-US" sz="1800" dirty="0" err="1" smtClean="0"/>
            <a:t>porođaja</a:t>
          </a:r>
          <a:r>
            <a:rPr lang="en-US" sz="1800" dirty="0" smtClean="0"/>
            <a:t> pored </a:t>
          </a:r>
          <a:r>
            <a:rPr lang="en-US" sz="1800" dirty="0" err="1" smtClean="0"/>
            <a:t>povećanja</a:t>
          </a:r>
          <a:r>
            <a:rPr lang="en-US" sz="1800" dirty="0" smtClean="0"/>
            <a:t> </a:t>
          </a:r>
          <a:r>
            <a:rPr lang="en-US" sz="1800" dirty="0" err="1" smtClean="0"/>
            <a:t>rizika</a:t>
          </a:r>
          <a:r>
            <a:rPr lang="en-US" sz="1800" dirty="0" smtClean="0"/>
            <a:t> od </a:t>
          </a:r>
          <a:r>
            <a:rPr lang="en-US" sz="1800" dirty="0" err="1" smtClean="0"/>
            <a:t>neželjenog</a:t>
          </a:r>
          <a:r>
            <a:rPr lang="en-US" sz="1800" dirty="0" smtClean="0"/>
            <a:t> </a:t>
          </a:r>
          <a:r>
            <a:rPr lang="en-US" sz="1800" dirty="0" err="1" smtClean="0"/>
            <a:t>ishoda</a:t>
          </a:r>
          <a:r>
            <a:rPr lang="en-US" sz="1800" dirty="0" smtClean="0"/>
            <a:t> </a:t>
          </a:r>
          <a:r>
            <a:rPr lang="en-US" sz="1800" dirty="0" err="1" smtClean="0"/>
            <a:t>trudnoće</a:t>
          </a:r>
          <a:endParaRPr lang="en-US" sz="1800" dirty="0" smtClean="0"/>
        </a:p>
      </dgm:t>
    </dgm:pt>
    <dgm:pt modelId="{FFC50C0F-2451-44A6-87A8-DB4F5FD027BF}" type="parTrans" cxnId="{2E494184-2D92-4EF1-BEE2-FFC19FC579ED}">
      <dgm:prSet/>
      <dgm:spPr/>
      <dgm:t>
        <a:bodyPr rtlCol="0"/>
        <a:lstStyle/>
        <a:p>
          <a:pPr rtl="0"/>
          <a:endParaRPr lang="en-GB" sz="4400"/>
        </a:p>
      </dgm:t>
    </dgm:pt>
    <dgm:pt modelId="{BBF70D42-16C0-4213-B137-B6D21E751B51}" type="sibTrans" cxnId="{2E494184-2D92-4EF1-BEE2-FFC19FC579ED}">
      <dgm:prSet/>
      <dgm:spPr/>
      <dgm:t>
        <a:bodyPr rtlCol="0"/>
        <a:lstStyle/>
        <a:p>
          <a:pPr rtl="0"/>
          <a:endParaRPr lang="en-GB" sz="4400"/>
        </a:p>
      </dgm:t>
    </dgm:pt>
    <dgm:pt modelId="{89F30FF7-3E86-466B-9989-839BF772C3B0}" type="pres">
      <dgm:prSet presAssocID="{90D42197-2E15-4ED8-9E81-C60A7F420591}" presName="linear" presStyleCnt="0">
        <dgm:presLayoutVars>
          <dgm:dir/>
          <dgm:resizeHandles val="exact"/>
        </dgm:presLayoutVars>
      </dgm:prSet>
      <dgm:spPr/>
      <dgm:t>
        <a:bodyPr/>
        <a:lstStyle/>
        <a:p>
          <a:endParaRPr lang="en-US"/>
        </a:p>
      </dgm:t>
    </dgm:pt>
    <dgm:pt modelId="{BCAB3FC1-E3BD-4328-8A74-603EBED74479}" type="pres">
      <dgm:prSet presAssocID="{DEB2F910-F6EB-4C93-A243-2697766AA316}" presName="comp" presStyleCnt="0"/>
      <dgm:spPr/>
    </dgm:pt>
    <dgm:pt modelId="{98B3028E-D23D-4706-AC24-130F0F98E331}" type="pres">
      <dgm:prSet presAssocID="{DEB2F910-F6EB-4C93-A243-2697766AA316}" presName="box" presStyleLbl="node1" presStyleIdx="0" presStyleCnt="3" custLinFactNeighborY="-702"/>
      <dgm:spPr/>
      <dgm:t>
        <a:bodyPr/>
        <a:lstStyle/>
        <a:p>
          <a:endParaRPr lang="en-US"/>
        </a:p>
      </dgm:t>
    </dgm:pt>
    <dgm:pt modelId="{9E843958-42F5-49E5-BA17-C8D6040770A9}" type="pres">
      <dgm:prSet presAssocID="{DEB2F910-F6EB-4C93-A243-2697766AA316}" presName="img" presStyleLbl="fgImgPlace1" presStyleIdx="0" presStyleCnt="3"/>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t="-36000" b="-36000"/>
          </a:stretch>
        </a:blipFill>
      </dgm:spPr>
      <dgm:t>
        <a:bodyPr/>
        <a:lstStyle/>
        <a:p>
          <a:endParaRPr lang="en-US"/>
        </a:p>
      </dgm:t>
    </dgm:pt>
    <dgm:pt modelId="{FC861D3D-38D1-415E-B429-007D9211788D}" type="pres">
      <dgm:prSet presAssocID="{DEB2F910-F6EB-4C93-A243-2697766AA316}" presName="text" presStyleLbl="node1" presStyleIdx="0" presStyleCnt="3">
        <dgm:presLayoutVars>
          <dgm:bulletEnabled val="1"/>
        </dgm:presLayoutVars>
      </dgm:prSet>
      <dgm:spPr/>
      <dgm:t>
        <a:bodyPr/>
        <a:lstStyle/>
        <a:p>
          <a:endParaRPr lang="en-US"/>
        </a:p>
      </dgm:t>
    </dgm:pt>
    <dgm:pt modelId="{0FD6706F-43DF-47AD-ABAA-061966BFDCCF}" type="pres">
      <dgm:prSet presAssocID="{E446ECC2-19BA-43AF-ADBD-CD5C2E9B24FA}" presName="spacer" presStyleCnt="0"/>
      <dgm:spPr/>
    </dgm:pt>
    <dgm:pt modelId="{DFD641A3-A46E-4754-818C-CA5E760358BE}" type="pres">
      <dgm:prSet presAssocID="{C8056203-C348-48A4-A842-15065F585701}" presName="comp" presStyleCnt="0"/>
      <dgm:spPr/>
    </dgm:pt>
    <dgm:pt modelId="{FC96788C-7A4E-4D65-89CA-CC88A9A6E7ED}" type="pres">
      <dgm:prSet presAssocID="{C8056203-C348-48A4-A842-15065F585701}" presName="box" presStyleLbl="node1" presStyleIdx="1" presStyleCnt="3"/>
      <dgm:spPr/>
      <dgm:t>
        <a:bodyPr/>
        <a:lstStyle/>
        <a:p>
          <a:endParaRPr lang="en-US"/>
        </a:p>
      </dgm:t>
    </dgm:pt>
    <dgm:pt modelId="{E925A6DE-609A-489F-91DB-F7AA0C6CE827}" type="pres">
      <dgm:prSet presAssocID="{C8056203-C348-48A4-A842-15065F585701}" presName="img" presStyleLbl="fgImgPlace1" presStyleIdx="1" presStyleCnt="3"/>
      <dgm:spPr>
        <a:blipFill>
          <a:blip xmlns:r="http://schemas.openxmlformats.org/officeDocument/2006/relationships" r:embed="rId2"/>
          <a:srcRect/>
          <a:stretch>
            <a:fillRect t="-12000" b="-12000"/>
          </a:stretch>
        </a:blipFill>
      </dgm:spPr>
      <dgm:t>
        <a:bodyPr/>
        <a:lstStyle/>
        <a:p>
          <a:endParaRPr lang="en-US"/>
        </a:p>
      </dgm:t>
    </dgm:pt>
    <dgm:pt modelId="{4EBAFD1E-3F3C-4F13-A557-EB24134878BE}" type="pres">
      <dgm:prSet presAssocID="{C8056203-C348-48A4-A842-15065F585701}" presName="text" presStyleLbl="node1" presStyleIdx="1" presStyleCnt="3">
        <dgm:presLayoutVars>
          <dgm:bulletEnabled val="1"/>
        </dgm:presLayoutVars>
      </dgm:prSet>
      <dgm:spPr/>
      <dgm:t>
        <a:bodyPr/>
        <a:lstStyle/>
        <a:p>
          <a:endParaRPr lang="en-US"/>
        </a:p>
      </dgm:t>
    </dgm:pt>
    <dgm:pt modelId="{79775F1E-EC51-4A2E-9344-CAD1CFC48D66}" type="pres">
      <dgm:prSet presAssocID="{955C9CDA-FC8B-495D-ADAE-0446D577D2BE}" presName="spacer" presStyleCnt="0"/>
      <dgm:spPr/>
    </dgm:pt>
    <dgm:pt modelId="{9FE9A887-EF7C-4B42-822E-0519DB756FF7}" type="pres">
      <dgm:prSet presAssocID="{0094047B-F1FB-461C-8724-49E7ECB090A8}" presName="comp" presStyleCnt="0"/>
      <dgm:spPr/>
    </dgm:pt>
    <dgm:pt modelId="{2367890A-FC2D-4B96-BAD3-17940486F054}" type="pres">
      <dgm:prSet presAssocID="{0094047B-F1FB-461C-8724-49E7ECB090A8}" presName="box" presStyleLbl="node1" presStyleIdx="2" presStyleCnt="3" custScaleX="99303" custScaleY="109986"/>
      <dgm:spPr/>
      <dgm:t>
        <a:bodyPr/>
        <a:lstStyle/>
        <a:p>
          <a:endParaRPr lang="en-US"/>
        </a:p>
      </dgm:t>
    </dgm:pt>
    <dgm:pt modelId="{0125384D-D5F1-49BA-BA0F-22B42A7D01CB}" type="pres">
      <dgm:prSet presAssocID="{0094047B-F1FB-461C-8724-49E7ECB090A8}" presName="img" presStyleLbl="fgImgPlace1" presStyleIdx="2" presStyleCnt="3"/>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t="-39000" b="-39000"/>
          </a:stretch>
        </a:blipFill>
      </dgm:spPr>
      <dgm:t>
        <a:bodyPr/>
        <a:lstStyle/>
        <a:p>
          <a:endParaRPr lang="en-US"/>
        </a:p>
      </dgm:t>
    </dgm:pt>
    <dgm:pt modelId="{5847A6B7-458A-4DFC-81FA-B4B596813A30}" type="pres">
      <dgm:prSet presAssocID="{0094047B-F1FB-461C-8724-49E7ECB090A8}" presName="text" presStyleLbl="node1" presStyleIdx="2" presStyleCnt="3">
        <dgm:presLayoutVars>
          <dgm:bulletEnabled val="1"/>
        </dgm:presLayoutVars>
      </dgm:prSet>
      <dgm:spPr/>
      <dgm:t>
        <a:bodyPr/>
        <a:lstStyle/>
        <a:p>
          <a:endParaRPr lang="en-US"/>
        </a:p>
      </dgm:t>
    </dgm:pt>
  </dgm:ptLst>
  <dgm:cxnLst>
    <dgm:cxn modelId="{C84F8CBF-EA80-408C-B6C7-0BBC843D3E9B}" srcId="{90D42197-2E15-4ED8-9E81-C60A7F420591}" destId="{DEB2F910-F6EB-4C93-A243-2697766AA316}" srcOrd="0" destOrd="0" parTransId="{3BF5D72F-FC24-4E5A-930C-5F37FD54FFC3}" sibTransId="{E446ECC2-19BA-43AF-ADBD-CD5C2E9B24FA}"/>
    <dgm:cxn modelId="{2E494184-2D92-4EF1-BEE2-FFC19FC579ED}" srcId="{90D42197-2E15-4ED8-9E81-C60A7F420591}" destId="{0094047B-F1FB-461C-8724-49E7ECB090A8}" srcOrd="2" destOrd="0" parTransId="{FFC50C0F-2451-44A6-87A8-DB4F5FD027BF}" sibTransId="{BBF70D42-16C0-4213-B137-B6D21E751B51}"/>
    <dgm:cxn modelId="{1A0338BF-8A2E-4473-A234-89FF741A38F7}" type="presOf" srcId="{DEB2F910-F6EB-4C93-A243-2697766AA316}" destId="{98B3028E-D23D-4706-AC24-130F0F98E331}" srcOrd="0" destOrd="0" presId="urn:microsoft.com/office/officeart/2005/8/layout/vList4"/>
    <dgm:cxn modelId="{5AFCFA35-F998-441D-859F-20AA73D4C97D}" type="presOf" srcId="{0094047B-F1FB-461C-8724-49E7ECB090A8}" destId="{2367890A-FC2D-4B96-BAD3-17940486F054}" srcOrd="0" destOrd="0" presId="urn:microsoft.com/office/officeart/2005/8/layout/vList4"/>
    <dgm:cxn modelId="{761DD545-0157-43E9-AFAA-746F2E6AB68E}" type="presOf" srcId="{C8056203-C348-48A4-A842-15065F585701}" destId="{4EBAFD1E-3F3C-4F13-A557-EB24134878BE}" srcOrd="1" destOrd="0" presId="urn:microsoft.com/office/officeart/2005/8/layout/vList4"/>
    <dgm:cxn modelId="{6E95629B-7F50-4597-AEEC-847AE643B6F6}" type="presOf" srcId="{90D42197-2E15-4ED8-9E81-C60A7F420591}" destId="{89F30FF7-3E86-466B-9989-839BF772C3B0}" srcOrd="0" destOrd="0" presId="urn:microsoft.com/office/officeart/2005/8/layout/vList4"/>
    <dgm:cxn modelId="{453F85C9-8457-4CCB-90B4-2963D29B0CF7}" type="presOf" srcId="{DEB2F910-F6EB-4C93-A243-2697766AA316}" destId="{FC861D3D-38D1-415E-B429-007D9211788D}" srcOrd="1" destOrd="0" presId="urn:microsoft.com/office/officeart/2005/8/layout/vList4"/>
    <dgm:cxn modelId="{C417AE83-CED0-4362-BE69-82D71FAF99D9}" srcId="{90D42197-2E15-4ED8-9E81-C60A7F420591}" destId="{C8056203-C348-48A4-A842-15065F585701}" srcOrd="1" destOrd="0" parTransId="{6927ED51-E3A5-4B48-82CB-5ED8D287E9AA}" sibTransId="{955C9CDA-FC8B-495D-ADAE-0446D577D2BE}"/>
    <dgm:cxn modelId="{F74CFE65-3A7B-40EF-863E-3205B945F4D3}" type="presOf" srcId="{0094047B-F1FB-461C-8724-49E7ECB090A8}" destId="{5847A6B7-458A-4DFC-81FA-B4B596813A30}" srcOrd="1" destOrd="0" presId="urn:microsoft.com/office/officeart/2005/8/layout/vList4"/>
    <dgm:cxn modelId="{74F122C1-C81D-48C6-B352-761E5F410AF6}" type="presOf" srcId="{C8056203-C348-48A4-A842-15065F585701}" destId="{FC96788C-7A4E-4D65-89CA-CC88A9A6E7ED}" srcOrd="0" destOrd="0" presId="urn:microsoft.com/office/officeart/2005/8/layout/vList4"/>
    <dgm:cxn modelId="{8156A36A-C6E4-4BB3-A724-DF547D0DD1C4}" type="presParOf" srcId="{89F30FF7-3E86-466B-9989-839BF772C3B0}" destId="{BCAB3FC1-E3BD-4328-8A74-603EBED74479}" srcOrd="0" destOrd="0" presId="urn:microsoft.com/office/officeart/2005/8/layout/vList4"/>
    <dgm:cxn modelId="{56B3287F-CE07-41BE-8E1C-57A119403821}" type="presParOf" srcId="{BCAB3FC1-E3BD-4328-8A74-603EBED74479}" destId="{98B3028E-D23D-4706-AC24-130F0F98E331}" srcOrd="0" destOrd="0" presId="urn:microsoft.com/office/officeart/2005/8/layout/vList4"/>
    <dgm:cxn modelId="{AC6D33FB-0EC3-4DED-AD54-06B2A9D81F64}" type="presParOf" srcId="{BCAB3FC1-E3BD-4328-8A74-603EBED74479}" destId="{9E843958-42F5-49E5-BA17-C8D6040770A9}" srcOrd="1" destOrd="0" presId="urn:microsoft.com/office/officeart/2005/8/layout/vList4"/>
    <dgm:cxn modelId="{2DB7D4DD-12D4-4C2D-8278-E094F0827E49}" type="presParOf" srcId="{BCAB3FC1-E3BD-4328-8A74-603EBED74479}" destId="{FC861D3D-38D1-415E-B429-007D9211788D}" srcOrd="2" destOrd="0" presId="urn:microsoft.com/office/officeart/2005/8/layout/vList4"/>
    <dgm:cxn modelId="{7243AA90-2C37-43B1-BD62-E586BC9D14DD}" type="presParOf" srcId="{89F30FF7-3E86-466B-9989-839BF772C3B0}" destId="{0FD6706F-43DF-47AD-ABAA-061966BFDCCF}" srcOrd="1" destOrd="0" presId="urn:microsoft.com/office/officeart/2005/8/layout/vList4"/>
    <dgm:cxn modelId="{5AF04F2E-31BC-434C-B5BF-FA3E84DDCE13}" type="presParOf" srcId="{89F30FF7-3E86-466B-9989-839BF772C3B0}" destId="{DFD641A3-A46E-4754-818C-CA5E760358BE}" srcOrd="2" destOrd="0" presId="urn:microsoft.com/office/officeart/2005/8/layout/vList4"/>
    <dgm:cxn modelId="{AB739E5A-3799-4B54-B392-0CC825AD5EAF}" type="presParOf" srcId="{DFD641A3-A46E-4754-818C-CA5E760358BE}" destId="{FC96788C-7A4E-4D65-89CA-CC88A9A6E7ED}" srcOrd="0" destOrd="0" presId="urn:microsoft.com/office/officeart/2005/8/layout/vList4"/>
    <dgm:cxn modelId="{E53F0301-2549-4ECD-9458-3317C3C84EDA}" type="presParOf" srcId="{DFD641A3-A46E-4754-818C-CA5E760358BE}" destId="{E925A6DE-609A-489F-91DB-F7AA0C6CE827}" srcOrd="1" destOrd="0" presId="urn:microsoft.com/office/officeart/2005/8/layout/vList4"/>
    <dgm:cxn modelId="{1E759B3F-97F0-496C-B611-0F8A14C31A54}" type="presParOf" srcId="{DFD641A3-A46E-4754-818C-CA5E760358BE}" destId="{4EBAFD1E-3F3C-4F13-A557-EB24134878BE}" srcOrd="2" destOrd="0" presId="urn:microsoft.com/office/officeart/2005/8/layout/vList4"/>
    <dgm:cxn modelId="{C2B45458-BB48-4732-AC43-0D9AEF659CDE}" type="presParOf" srcId="{89F30FF7-3E86-466B-9989-839BF772C3B0}" destId="{79775F1E-EC51-4A2E-9344-CAD1CFC48D66}" srcOrd="3" destOrd="0" presId="urn:microsoft.com/office/officeart/2005/8/layout/vList4"/>
    <dgm:cxn modelId="{797C76DD-D7B0-4690-97CA-B5B112C7C477}" type="presParOf" srcId="{89F30FF7-3E86-466B-9989-839BF772C3B0}" destId="{9FE9A887-EF7C-4B42-822E-0519DB756FF7}" srcOrd="4" destOrd="0" presId="urn:microsoft.com/office/officeart/2005/8/layout/vList4"/>
    <dgm:cxn modelId="{2615A04C-157A-4EA3-A385-A2C67EAAD50A}" type="presParOf" srcId="{9FE9A887-EF7C-4B42-822E-0519DB756FF7}" destId="{2367890A-FC2D-4B96-BAD3-17940486F054}" srcOrd="0" destOrd="0" presId="urn:microsoft.com/office/officeart/2005/8/layout/vList4"/>
    <dgm:cxn modelId="{93B0184A-1716-48AA-AE78-E0955D2ACF74}" type="presParOf" srcId="{9FE9A887-EF7C-4B42-822E-0519DB756FF7}" destId="{0125384D-D5F1-49BA-BA0F-22B42A7D01CB}" srcOrd="1" destOrd="0" presId="urn:microsoft.com/office/officeart/2005/8/layout/vList4"/>
    <dgm:cxn modelId="{65EF6F03-7D24-4BFE-81E2-2D0242DEC242}" type="presParOf" srcId="{9FE9A887-EF7C-4B42-822E-0519DB756FF7}" destId="{5847A6B7-458A-4DFC-81FA-B4B596813A30}"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91B3AB-7F6B-4589-AE24-B0BA71626F88}" type="doc">
      <dgm:prSet loTypeId="urn:microsoft.com/office/officeart/2005/8/layout/list1" loCatId="list" qsTypeId="urn:microsoft.com/office/officeart/2005/8/quickstyle/simple1" qsCatId="simple" csTypeId="urn:microsoft.com/office/officeart/2005/8/colors/accent1_4" csCatId="accent1" phldr="1"/>
      <dgm:spPr/>
      <dgm:t>
        <a:bodyPr rtlCol="0"/>
        <a:lstStyle/>
        <a:p>
          <a:pPr rtl="0"/>
          <a:endParaRPr lang="en-GB"/>
        </a:p>
      </dgm:t>
    </dgm:pt>
    <dgm:pt modelId="{0CBCAE7C-0311-4016-9AF5-BCD401F19197}">
      <dgm:prSet phldrT="[Szöveg]" custT="1"/>
      <dgm:spPr/>
      <dgm:t>
        <a:bodyPr rtlCol="0"/>
        <a:lstStyle/>
        <a:p>
          <a:pPr rtl="0"/>
          <a:r>
            <a:rPr lang="en-US" sz="2000" b="0" i="0" u="none" strike="noStrike" dirty="0" err="1" smtClean="0"/>
            <a:t>Zagađenje</a:t>
          </a:r>
          <a:r>
            <a:rPr lang="en-US" sz="2000" b="0" i="0" u="none" strike="noStrike" dirty="0" smtClean="0"/>
            <a:t> </a:t>
          </a:r>
          <a:r>
            <a:rPr lang="en-US" sz="2000" b="0" i="0" u="none" strike="noStrike" dirty="0" err="1" smtClean="0"/>
            <a:t>vazduha</a:t>
          </a:r>
          <a:r>
            <a:rPr lang="en-US" sz="2000" b="0" i="0" u="none" strike="noStrike" dirty="0" smtClean="0"/>
            <a:t> </a:t>
          </a:r>
          <a:r>
            <a:rPr lang="en-US" sz="2000" b="0" i="0" u="none" strike="noStrike" dirty="0" err="1" smtClean="0"/>
            <a:t>i</a:t>
          </a:r>
          <a:r>
            <a:rPr lang="en-US" sz="2000" b="0" i="0" u="none" strike="noStrike" dirty="0" smtClean="0"/>
            <a:t> </a:t>
          </a:r>
          <a:r>
            <a:rPr lang="en-US" sz="2000" b="0" i="0" u="none" strike="noStrike" dirty="0" err="1" smtClean="0"/>
            <a:t>klimatske</a:t>
          </a:r>
          <a:r>
            <a:rPr lang="en-US" sz="2000" b="0" i="0" u="none" strike="noStrike" dirty="0" smtClean="0"/>
            <a:t> </a:t>
          </a:r>
          <a:r>
            <a:rPr lang="en-US" sz="2000" b="0" i="0" u="none" strike="noStrike" dirty="0" err="1" smtClean="0"/>
            <a:t>promene</a:t>
          </a:r>
          <a:r>
            <a:rPr lang="en-US" sz="2000" b="0" i="0" u="none" strike="noStrike" dirty="0" smtClean="0"/>
            <a:t> </a:t>
          </a:r>
          <a:r>
            <a:rPr lang="en-US" sz="2000" b="0" i="0" u="none" strike="noStrike" dirty="0" err="1" smtClean="0"/>
            <a:t>imaju</a:t>
          </a:r>
          <a:r>
            <a:rPr lang="en-US" sz="2000" b="0" i="0" u="none" strike="noStrike" dirty="0" smtClean="0"/>
            <a:t> </a:t>
          </a:r>
          <a:r>
            <a:rPr lang="en-US" sz="2000" b="0" i="0" u="none" strike="noStrike" dirty="0" err="1" smtClean="0"/>
            <a:t>neposredan</a:t>
          </a:r>
          <a:r>
            <a:rPr lang="en-US" sz="2000" b="0" i="0" u="none" strike="noStrike" dirty="0" smtClean="0"/>
            <a:t> </a:t>
          </a:r>
          <a:r>
            <a:rPr lang="en-US" sz="2000" b="0" i="0" u="none" strike="noStrike" dirty="0" err="1" smtClean="0"/>
            <a:t>negativan</a:t>
          </a:r>
          <a:r>
            <a:rPr lang="en-US" sz="2000" b="0" i="0" u="none" strike="noStrike" dirty="0" smtClean="0"/>
            <a:t> </a:t>
          </a:r>
          <a:r>
            <a:rPr lang="en-US" sz="2000" b="0" i="0" u="none" strike="noStrike" dirty="0" err="1" smtClean="0"/>
            <a:t>uticaj</a:t>
          </a:r>
          <a:r>
            <a:rPr lang="en-US" sz="2000" b="0" i="0" u="none" strike="noStrike" dirty="0" smtClean="0"/>
            <a:t> </a:t>
          </a:r>
          <a:r>
            <a:rPr lang="en-US" sz="2000" b="0" i="0" u="none" strike="noStrike" dirty="0" err="1" smtClean="0"/>
            <a:t>na</a:t>
          </a:r>
          <a:r>
            <a:rPr lang="en-US" sz="2000" b="0" i="0" u="none" strike="noStrike" dirty="0" smtClean="0"/>
            <a:t> </a:t>
          </a:r>
          <a:r>
            <a:rPr lang="en-US" sz="2000" b="0" i="0" u="none" strike="noStrike" dirty="0" err="1" smtClean="0"/>
            <a:t>reproduktivno</a:t>
          </a:r>
          <a:r>
            <a:rPr lang="en-US" sz="2000" b="0" i="0" u="none" strike="noStrike" dirty="0" smtClean="0"/>
            <a:t>, </a:t>
          </a:r>
          <a:r>
            <a:rPr lang="en-US" sz="2000" b="0" i="0" u="none" strike="noStrike" dirty="0" err="1" smtClean="0"/>
            <a:t>materinsko</a:t>
          </a:r>
          <a:r>
            <a:rPr lang="en-US" sz="2000" b="0" i="0" u="none" strike="noStrike" dirty="0" smtClean="0"/>
            <a:t> </a:t>
          </a:r>
          <a:r>
            <a:rPr lang="en-US" sz="2000" b="0" i="0" u="none" strike="noStrike" dirty="0" err="1" smtClean="0"/>
            <a:t>i</a:t>
          </a:r>
          <a:r>
            <a:rPr lang="en-US" sz="2000" b="0" i="0" u="none" strike="noStrike" dirty="0" smtClean="0"/>
            <a:t> </a:t>
          </a:r>
          <a:r>
            <a:rPr lang="en-US" sz="2000" b="0" i="0" u="none" strike="noStrike" dirty="0" err="1" smtClean="0"/>
            <a:t>perinatalno</a:t>
          </a:r>
          <a:r>
            <a:rPr lang="en-US" sz="2000" b="0" i="0" u="none" strike="noStrike" dirty="0" smtClean="0"/>
            <a:t> </a:t>
          </a:r>
          <a:r>
            <a:rPr lang="en-US" sz="2000" b="0" i="0" u="none" strike="noStrike" dirty="0" err="1" smtClean="0"/>
            <a:t>zdravlje</a:t>
          </a:r>
          <a:r>
            <a:rPr lang="en-US" sz="2000" b="0" i="0" u="none" strike="noStrike" dirty="0" smtClean="0"/>
            <a:t>, </a:t>
          </a:r>
          <a:r>
            <a:rPr lang="en-US" sz="2000" b="0" i="0" u="none" strike="noStrike" dirty="0" err="1" smtClean="0"/>
            <a:t>sa</a:t>
          </a:r>
          <a:r>
            <a:rPr lang="en-US" sz="2000" b="0" i="0" u="none" strike="noStrike" dirty="0" smtClean="0"/>
            <a:t> </a:t>
          </a:r>
          <a:r>
            <a:rPr lang="en-US" sz="2000" b="0" i="0" u="none" strike="noStrike" dirty="0" err="1" smtClean="0"/>
            <a:t>razornim</a:t>
          </a:r>
          <a:r>
            <a:rPr lang="en-US" sz="2000" b="0" i="0" u="none" strike="noStrike" dirty="0" smtClean="0"/>
            <a:t> </a:t>
          </a:r>
          <a:r>
            <a:rPr lang="en-US" sz="2000" b="0" i="0" u="none" strike="noStrike" dirty="0" err="1" smtClean="0"/>
            <a:t>potencijalom</a:t>
          </a:r>
          <a:r>
            <a:rPr lang="en-US" sz="2000" b="0" i="0" u="none" strike="noStrike" dirty="0" smtClean="0"/>
            <a:t> da </a:t>
          </a:r>
          <a:r>
            <a:rPr lang="en-US" sz="2000" b="0" i="0" u="none" strike="noStrike" dirty="0" err="1" smtClean="0"/>
            <a:t>utiču</a:t>
          </a:r>
          <a:r>
            <a:rPr lang="en-US" sz="2000" b="0" i="0" u="none" strike="noStrike" dirty="0" smtClean="0"/>
            <a:t> </a:t>
          </a:r>
          <a:r>
            <a:rPr lang="en-US" sz="2000" b="0" i="0" u="none" strike="noStrike" dirty="0" err="1" smtClean="0"/>
            <a:t>na</a:t>
          </a:r>
          <a:r>
            <a:rPr lang="en-US" sz="2000" b="0" i="0" u="none" strike="noStrike" dirty="0" smtClean="0"/>
            <a:t> </a:t>
          </a:r>
          <a:r>
            <a:rPr lang="en-US" sz="2000" b="0" i="0" u="none" strike="noStrike" dirty="0" err="1" smtClean="0"/>
            <a:t>zdravlje</a:t>
          </a:r>
          <a:r>
            <a:rPr lang="en-US" sz="2000" b="0" i="0" u="none" strike="noStrike" dirty="0" smtClean="0"/>
            <a:t> </a:t>
          </a:r>
          <a:r>
            <a:rPr lang="en-US" sz="2000" b="0" i="0" u="none" strike="noStrike" dirty="0" err="1" smtClean="0"/>
            <a:t>budućih</a:t>
          </a:r>
          <a:r>
            <a:rPr lang="en-US" sz="2000" b="0" i="0" u="none" strike="noStrike" dirty="0" smtClean="0"/>
            <a:t> </a:t>
          </a:r>
          <a:r>
            <a:rPr lang="en-US" sz="2000" b="0" i="0" u="none" strike="noStrike" dirty="0" err="1" smtClean="0"/>
            <a:t>generacija</a:t>
          </a:r>
          <a:r>
            <a:rPr lang="en-US" sz="2000" b="0" i="0" u="none" strike="noStrike" dirty="0" smtClean="0"/>
            <a:t>.</a:t>
          </a:r>
        </a:p>
      </dgm:t>
    </dgm:pt>
    <dgm:pt modelId="{E833923B-76CF-4E94-96FE-1348A17EBA94}" type="parTrans" cxnId="{D184E89C-A586-4C75-8C1D-67AFF3A778DB}">
      <dgm:prSet/>
      <dgm:spPr/>
      <dgm:t>
        <a:bodyPr rtlCol="0"/>
        <a:lstStyle/>
        <a:p>
          <a:pPr rtl="0"/>
          <a:endParaRPr lang="en-GB" sz="2000"/>
        </a:p>
      </dgm:t>
    </dgm:pt>
    <dgm:pt modelId="{DE84B447-5B1A-47AA-963A-7A3846163394}" type="sibTrans" cxnId="{D184E89C-A586-4C75-8C1D-67AFF3A778DB}">
      <dgm:prSet/>
      <dgm:spPr/>
      <dgm:t>
        <a:bodyPr rtlCol="0"/>
        <a:lstStyle/>
        <a:p>
          <a:pPr rtl="0"/>
          <a:endParaRPr lang="en-GB" sz="2000"/>
        </a:p>
      </dgm:t>
    </dgm:pt>
    <dgm:pt modelId="{F01E0254-989B-483F-817B-3A7ADFBF697E}">
      <dgm:prSet custT="1"/>
      <dgm:spPr/>
      <dgm:t>
        <a:bodyPr rtlCol="0"/>
        <a:lstStyle/>
        <a:p>
          <a:pPr rtl="0"/>
          <a:r>
            <a:rPr lang="en-US" sz="2000" dirty="0" err="1" smtClean="0"/>
            <a:t>Povišena</a:t>
          </a:r>
          <a:r>
            <a:rPr lang="en-US" sz="2000" dirty="0" smtClean="0"/>
            <a:t> </a:t>
          </a:r>
          <a:r>
            <a:rPr lang="en-US" sz="2000" dirty="0" err="1" smtClean="0"/>
            <a:t>temperatura</a:t>
          </a:r>
          <a:r>
            <a:rPr lang="en-US" sz="2000" dirty="0" smtClean="0"/>
            <a:t> </a:t>
          </a:r>
          <a:r>
            <a:rPr lang="en-US" sz="2000" dirty="0" err="1" smtClean="0"/>
            <a:t>okoline</a:t>
          </a:r>
          <a:r>
            <a:rPr lang="en-US" sz="2000" dirty="0" smtClean="0"/>
            <a:t> </a:t>
          </a:r>
          <a:r>
            <a:rPr lang="en-US" sz="2000" dirty="0" err="1" smtClean="0"/>
            <a:t>povezana</a:t>
          </a:r>
          <a:r>
            <a:rPr lang="en-US" sz="2000" dirty="0" smtClean="0"/>
            <a:t> je </a:t>
          </a:r>
          <a:r>
            <a:rPr lang="en-US" sz="2000" dirty="0" err="1" smtClean="0"/>
            <a:t>sa</a:t>
          </a:r>
          <a:r>
            <a:rPr lang="en-US" sz="2000" dirty="0" smtClean="0"/>
            <a:t> </a:t>
          </a:r>
          <a:r>
            <a:rPr lang="en-US" sz="2000" dirty="0" err="1" smtClean="0"/>
            <a:t>neželjenim</a:t>
          </a:r>
          <a:r>
            <a:rPr lang="en-US" sz="2000" dirty="0" smtClean="0"/>
            <a:t> </a:t>
          </a:r>
          <a:r>
            <a:rPr lang="en-US" sz="2000" dirty="0" err="1" smtClean="0"/>
            <a:t>neonatalnim</a:t>
          </a:r>
          <a:r>
            <a:rPr lang="en-US" sz="2000" dirty="0" smtClean="0"/>
            <a:t> </a:t>
          </a:r>
          <a:r>
            <a:rPr lang="en-US" sz="2000" dirty="0" err="1" smtClean="0"/>
            <a:t>ishodima</a:t>
          </a:r>
          <a:r>
            <a:rPr lang="en-US" sz="2000" dirty="0" smtClean="0"/>
            <a:t>: MPT, PVP, </a:t>
          </a:r>
          <a:r>
            <a:rPr lang="en-US" sz="2000" dirty="0" err="1" smtClean="0"/>
            <a:t>mrtvorođenje</a:t>
          </a:r>
          <a:endParaRPr lang="en-US" sz="2000" dirty="0" smtClean="0"/>
        </a:p>
      </dgm:t>
    </dgm:pt>
    <dgm:pt modelId="{2FBF0C33-431A-4206-9E6F-E4BD9B638A83}" type="parTrans" cxnId="{8F3C30F5-607A-4957-A04A-C6843CD0B30D}">
      <dgm:prSet/>
      <dgm:spPr/>
      <dgm:t>
        <a:bodyPr rtlCol="0"/>
        <a:lstStyle/>
        <a:p>
          <a:pPr rtl="0"/>
          <a:endParaRPr lang="en-GB" sz="2000"/>
        </a:p>
      </dgm:t>
    </dgm:pt>
    <dgm:pt modelId="{E5341C7F-CB6D-43CD-BFB8-38470568BBF8}" type="sibTrans" cxnId="{8F3C30F5-607A-4957-A04A-C6843CD0B30D}">
      <dgm:prSet/>
      <dgm:spPr/>
      <dgm:t>
        <a:bodyPr rtlCol="0"/>
        <a:lstStyle/>
        <a:p>
          <a:pPr rtl="0"/>
          <a:endParaRPr lang="en-GB" sz="2000"/>
        </a:p>
      </dgm:t>
    </dgm:pt>
    <dgm:pt modelId="{63B77542-4400-414D-9AE7-E2223600CD08}">
      <dgm:prSet custT="1"/>
      <dgm:spPr/>
      <dgm:t>
        <a:bodyPr rtlCol="0"/>
        <a:lstStyle/>
        <a:p>
          <a:pPr rtl="0"/>
          <a:r>
            <a:rPr lang="en-US" sz="2000" dirty="0" err="1" smtClean="0"/>
            <a:t>Povišena</a:t>
          </a:r>
          <a:r>
            <a:rPr lang="en-US" sz="2000" dirty="0" smtClean="0"/>
            <a:t> </a:t>
          </a:r>
          <a:r>
            <a:rPr lang="en-US" sz="2000" dirty="0" err="1" smtClean="0"/>
            <a:t>temperatura</a:t>
          </a:r>
          <a:r>
            <a:rPr lang="en-US" sz="2000" dirty="0" smtClean="0"/>
            <a:t> </a:t>
          </a:r>
          <a:r>
            <a:rPr lang="en-US" sz="2000" dirty="0" err="1" smtClean="0"/>
            <a:t>okoline</a:t>
          </a:r>
          <a:r>
            <a:rPr lang="en-US" sz="2000" dirty="0" smtClean="0"/>
            <a:t> </a:t>
          </a:r>
          <a:r>
            <a:rPr lang="en-US" sz="2000" dirty="0" err="1" smtClean="0"/>
            <a:t>povezana</a:t>
          </a:r>
          <a:r>
            <a:rPr lang="en-US" sz="2000" dirty="0" smtClean="0"/>
            <a:t> je </a:t>
          </a:r>
          <a:r>
            <a:rPr lang="en-US" sz="2000" dirty="0" err="1" smtClean="0"/>
            <a:t>sa</a:t>
          </a:r>
          <a:r>
            <a:rPr lang="en-US" sz="2000" dirty="0" smtClean="0"/>
            <a:t> </a:t>
          </a:r>
          <a:r>
            <a:rPr lang="en-US" sz="2000" dirty="0" err="1" smtClean="0"/>
            <a:t>negativnim</a:t>
          </a:r>
          <a:r>
            <a:rPr lang="en-US" sz="2000" dirty="0" smtClean="0"/>
            <a:t> </a:t>
          </a:r>
          <a:r>
            <a:rPr lang="en-US" sz="2000" dirty="0" err="1" smtClean="0"/>
            <a:t>ishodima</a:t>
          </a:r>
          <a:r>
            <a:rPr lang="en-US" sz="2000" dirty="0" smtClean="0"/>
            <a:t> </a:t>
          </a:r>
          <a:r>
            <a:rPr lang="en-US" sz="2000" dirty="0" err="1" smtClean="0"/>
            <a:t>za</a:t>
          </a:r>
          <a:r>
            <a:rPr lang="en-US" sz="2000" dirty="0" smtClean="0"/>
            <a:t> </a:t>
          </a:r>
          <a:r>
            <a:rPr lang="en-US" sz="2000" dirty="0" err="1" smtClean="0"/>
            <a:t>majku</a:t>
          </a:r>
          <a:r>
            <a:rPr lang="en-US" sz="2000" dirty="0" smtClean="0"/>
            <a:t>: GDM, </a:t>
          </a:r>
          <a:r>
            <a:rPr lang="en-US" sz="2000" dirty="0" err="1" smtClean="0"/>
            <a:t>hipertenzivni</a:t>
          </a:r>
          <a:r>
            <a:rPr lang="en-US" sz="2000" dirty="0" smtClean="0"/>
            <a:t> </a:t>
          </a:r>
          <a:r>
            <a:rPr lang="en-US" sz="2000" dirty="0" err="1" smtClean="0"/>
            <a:t>poremećaji</a:t>
          </a:r>
          <a:r>
            <a:rPr lang="en-US" sz="2000" dirty="0" smtClean="0"/>
            <a:t>, </a:t>
          </a:r>
          <a:r>
            <a:rPr lang="en-US" sz="2000" dirty="0" err="1" smtClean="0"/>
            <a:t>stres</a:t>
          </a:r>
          <a:r>
            <a:rPr lang="en-US" sz="2000" dirty="0" smtClean="0"/>
            <a:t> </a:t>
          </a:r>
          <a:r>
            <a:rPr lang="en-US" sz="2000" dirty="0" err="1" smtClean="0"/>
            <a:t>majke</a:t>
          </a:r>
          <a:r>
            <a:rPr lang="en-US" sz="2000" dirty="0" smtClean="0"/>
            <a:t> </a:t>
          </a:r>
          <a:r>
            <a:rPr lang="en-US" sz="2000" dirty="0" err="1" smtClean="0"/>
            <a:t>itd</a:t>
          </a:r>
          <a:r>
            <a:rPr lang="en-US" sz="2000" dirty="0" smtClean="0"/>
            <a:t>.</a:t>
          </a:r>
        </a:p>
      </dgm:t>
    </dgm:pt>
    <dgm:pt modelId="{DB2A100F-8691-4EA8-B681-CE14D94BB339}" type="parTrans" cxnId="{7DE8232B-FC4E-4CDA-945E-B7F37CF3C478}">
      <dgm:prSet/>
      <dgm:spPr/>
      <dgm:t>
        <a:bodyPr rtlCol="0"/>
        <a:lstStyle/>
        <a:p>
          <a:pPr rtl="0"/>
          <a:endParaRPr lang="en-GB" sz="2000"/>
        </a:p>
      </dgm:t>
    </dgm:pt>
    <dgm:pt modelId="{2FDABE4C-9E45-4463-B791-08B7738753F6}" type="sibTrans" cxnId="{7DE8232B-FC4E-4CDA-945E-B7F37CF3C478}">
      <dgm:prSet/>
      <dgm:spPr/>
      <dgm:t>
        <a:bodyPr rtlCol="0"/>
        <a:lstStyle/>
        <a:p>
          <a:pPr rtl="0"/>
          <a:endParaRPr lang="en-GB" sz="2000"/>
        </a:p>
      </dgm:t>
    </dgm:pt>
    <dgm:pt modelId="{9BDC153D-371C-4DD4-9795-CD89D626BFDC}">
      <dgm:prSet custT="1"/>
      <dgm:spPr/>
      <dgm:t>
        <a:bodyPr rtlCol="0"/>
        <a:lstStyle/>
        <a:p>
          <a:pPr rtl="0"/>
          <a:r>
            <a:rPr lang="en-US" sz="2000" b="0" i="0" u="none" strike="noStrike" dirty="0" err="1" smtClean="0"/>
            <a:t>Zdravstveni</a:t>
          </a:r>
          <a:r>
            <a:rPr lang="en-US" sz="2000" b="0" i="0" u="none" strike="noStrike" dirty="0" smtClean="0"/>
            <a:t> </a:t>
          </a:r>
          <a:r>
            <a:rPr lang="en-US" sz="2000" b="0" i="0" u="none" strike="noStrike" dirty="0" err="1" smtClean="0"/>
            <a:t>radnici</a:t>
          </a:r>
          <a:r>
            <a:rPr lang="en-US" sz="2000" b="0" i="0" u="none" strike="noStrike" dirty="0" smtClean="0"/>
            <a:t>, </a:t>
          </a:r>
          <a:r>
            <a:rPr lang="en-US" sz="2000" b="0" i="0" u="none" strike="noStrike" dirty="0" err="1" smtClean="0"/>
            <a:t>posebno</a:t>
          </a:r>
          <a:r>
            <a:rPr lang="en-US" sz="2000" b="0" i="0" u="none" strike="noStrike" dirty="0" smtClean="0"/>
            <a:t> </a:t>
          </a:r>
          <a:r>
            <a:rPr lang="en-US" sz="2000" b="0" i="0" u="none" strike="noStrike" dirty="0" err="1" smtClean="0"/>
            <a:t>akušeri</a:t>
          </a:r>
          <a:r>
            <a:rPr lang="en-US" sz="2000" b="0" i="0" u="none" strike="noStrike" dirty="0" smtClean="0"/>
            <a:t> </a:t>
          </a:r>
          <a:r>
            <a:rPr lang="en-US" sz="2000" b="0" i="0" u="none" strike="noStrike" dirty="0" err="1" smtClean="0"/>
            <a:t>i</a:t>
          </a:r>
          <a:r>
            <a:rPr lang="en-US" sz="2000" b="0" i="0" u="none" strike="noStrike" dirty="0" smtClean="0"/>
            <a:t> </a:t>
          </a:r>
          <a:r>
            <a:rPr lang="en-US" sz="2000" b="0" i="0" u="none" strike="noStrike" dirty="0" err="1" smtClean="0"/>
            <a:t>ginekolozi</a:t>
          </a:r>
          <a:r>
            <a:rPr lang="en-US" sz="2000" b="0" i="0" u="none" strike="noStrike" dirty="0" smtClean="0"/>
            <a:t>, </a:t>
          </a:r>
          <a:r>
            <a:rPr lang="en-US" sz="2000" b="0" i="0" u="none" strike="noStrike" dirty="0" err="1" smtClean="0"/>
            <a:t>moraju</a:t>
          </a:r>
          <a:r>
            <a:rPr lang="en-US" sz="2000" b="0" i="0" u="none" strike="noStrike" dirty="0" smtClean="0"/>
            <a:t> da </a:t>
          </a:r>
          <a:r>
            <a:rPr lang="en-US" sz="2000" b="0" i="0" u="none" strike="noStrike" dirty="0" err="1" smtClean="0"/>
            <a:t>razgovaraju</a:t>
          </a:r>
          <a:r>
            <a:rPr lang="en-US" sz="2000" b="0" i="0" u="none" strike="noStrike" dirty="0" smtClean="0"/>
            <a:t> </a:t>
          </a:r>
          <a:r>
            <a:rPr lang="en-US" sz="2000" b="0" i="0" u="none" strike="noStrike" dirty="0" err="1" smtClean="0"/>
            <a:t>sa</a:t>
          </a:r>
          <a:r>
            <a:rPr lang="en-US" sz="2000" b="0" i="0" u="none" strike="noStrike" dirty="0" smtClean="0"/>
            <a:t> </a:t>
          </a:r>
          <a:r>
            <a:rPr lang="en-US" sz="2000" b="0" i="0" u="none" strike="noStrike" dirty="0" err="1" smtClean="0"/>
            <a:t>svojim</a:t>
          </a:r>
          <a:r>
            <a:rPr lang="en-US" sz="2000" b="0" i="0" u="none" strike="noStrike" dirty="0" smtClean="0"/>
            <a:t> </a:t>
          </a:r>
          <a:r>
            <a:rPr lang="en-US" sz="2000" b="0" i="0" u="none" strike="noStrike" dirty="0" err="1" smtClean="0"/>
            <a:t>pacijentima</a:t>
          </a:r>
          <a:r>
            <a:rPr lang="en-US" sz="2000" b="0" i="0" u="none" strike="noStrike" dirty="0" smtClean="0"/>
            <a:t> o </a:t>
          </a:r>
          <a:r>
            <a:rPr lang="en-US" sz="2000" b="0" i="0" u="none" strike="noStrike" dirty="0" err="1" smtClean="0"/>
            <a:t>zdravstvenim</a:t>
          </a:r>
          <a:r>
            <a:rPr lang="en-US" sz="2000" b="0" i="0" u="none" strike="noStrike" dirty="0" smtClean="0"/>
            <a:t> </a:t>
          </a:r>
          <a:r>
            <a:rPr lang="en-US" sz="2000" b="0" i="0" u="none" strike="noStrike" dirty="0" err="1" smtClean="0"/>
            <a:t>uticajima</a:t>
          </a:r>
          <a:r>
            <a:rPr lang="en-US" sz="2000" b="0" i="0" u="none" strike="noStrike" dirty="0" smtClean="0"/>
            <a:t> </a:t>
          </a:r>
          <a:r>
            <a:rPr lang="en-US" sz="2000" b="0" i="0" u="none" strike="noStrike" dirty="0" err="1" smtClean="0"/>
            <a:t>klimatskih</a:t>
          </a:r>
          <a:r>
            <a:rPr lang="en-US" sz="2000" b="0" i="0" u="none" strike="noStrike" dirty="0" smtClean="0"/>
            <a:t> </a:t>
          </a:r>
          <a:r>
            <a:rPr lang="en-US" sz="2000" b="0" i="0" u="none" strike="noStrike" dirty="0" err="1" smtClean="0"/>
            <a:t>promena</a:t>
          </a:r>
          <a:r>
            <a:rPr lang="en-US" sz="2000" b="0" i="0" u="none" strike="noStrike" dirty="0" smtClean="0"/>
            <a:t> (</a:t>
          </a:r>
          <a:r>
            <a:rPr lang="en-US" sz="2000" b="0" i="0" u="none" strike="noStrike" dirty="0" err="1" smtClean="0"/>
            <a:t>ekstremne</a:t>
          </a:r>
          <a:r>
            <a:rPr lang="en-US" sz="2000" b="0" i="0" u="none" strike="noStrike" dirty="0" smtClean="0"/>
            <a:t> </a:t>
          </a:r>
          <a:r>
            <a:rPr lang="en-US" sz="2000" b="0" i="0" u="none" strike="noStrike" dirty="0" err="1" smtClean="0"/>
            <a:t>vrućine</a:t>
          </a:r>
          <a:r>
            <a:rPr lang="en-US" sz="2000" b="0" i="0" u="none" strike="noStrike" dirty="0" smtClean="0"/>
            <a:t>).</a:t>
          </a:r>
        </a:p>
      </dgm:t>
    </dgm:pt>
    <dgm:pt modelId="{42FD75A8-5B94-4023-AE23-967A9F0F017A}" type="parTrans" cxnId="{433AB7B2-BC80-46EC-A5D2-CE1FCA21C33E}">
      <dgm:prSet/>
      <dgm:spPr/>
      <dgm:t>
        <a:bodyPr rtlCol="0"/>
        <a:lstStyle/>
        <a:p>
          <a:pPr rtl="0"/>
          <a:endParaRPr lang="en-GB" sz="2000"/>
        </a:p>
      </dgm:t>
    </dgm:pt>
    <dgm:pt modelId="{837D131E-B7DA-4E4E-8E08-8FC92823D504}" type="sibTrans" cxnId="{433AB7B2-BC80-46EC-A5D2-CE1FCA21C33E}">
      <dgm:prSet/>
      <dgm:spPr/>
      <dgm:t>
        <a:bodyPr rtlCol="0"/>
        <a:lstStyle/>
        <a:p>
          <a:pPr rtl="0"/>
          <a:endParaRPr lang="en-GB" sz="2000"/>
        </a:p>
      </dgm:t>
    </dgm:pt>
    <dgm:pt modelId="{05D867F2-653E-43C1-B983-02B026DCFFF5}" type="pres">
      <dgm:prSet presAssocID="{1591B3AB-7F6B-4589-AE24-B0BA71626F88}" presName="linear" presStyleCnt="0">
        <dgm:presLayoutVars>
          <dgm:dir/>
          <dgm:animLvl val="lvl"/>
          <dgm:resizeHandles val="exact"/>
        </dgm:presLayoutVars>
      </dgm:prSet>
      <dgm:spPr/>
      <dgm:t>
        <a:bodyPr/>
        <a:lstStyle/>
        <a:p>
          <a:endParaRPr lang="en-US"/>
        </a:p>
      </dgm:t>
    </dgm:pt>
    <dgm:pt modelId="{2D635615-AE83-4D6F-BBFC-CA0A840B24C9}" type="pres">
      <dgm:prSet presAssocID="{0CBCAE7C-0311-4016-9AF5-BCD401F19197}" presName="parentLin" presStyleCnt="0"/>
      <dgm:spPr/>
    </dgm:pt>
    <dgm:pt modelId="{519EC733-4C4C-4F6C-931C-B37798CAE9DD}" type="pres">
      <dgm:prSet presAssocID="{0CBCAE7C-0311-4016-9AF5-BCD401F19197}" presName="parentLeftMargin" presStyleLbl="node1" presStyleIdx="0" presStyleCnt="4"/>
      <dgm:spPr/>
      <dgm:t>
        <a:bodyPr/>
        <a:lstStyle/>
        <a:p>
          <a:endParaRPr lang="en-US"/>
        </a:p>
      </dgm:t>
    </dgm:pt>
    <dgm:pt modelId="{F85B9FFA-AEED-4C4C-8216-DAF573E0A38E}" type="pres">
      <dgm:prSet presAssocID="{0CBCAE7C-0311-4016-9AF5-BCD401F19197}" presName="parentText" presStyleLbl="node1" presStyleIdx="0" presStyleCnt="4">
        <dgm:presLayoutVars>
          <dgm:chMax val="0"/>
          <dgm:bulletEnabled val="1"/>
        </dgm:presLayoutVars>
      </dgm:prSet>
      <dgm:spPr/>
      <dgm:t>
        <a:bodyPr/>
        <a:lstStyle/>
        <a:p>
          <a:endParaRPr lang="en-US"/>
        </a:p>
      </dgm:t>
    </dgm:pt>
    <dgm:pt modelId="{77FDC7AA-22A3-4C39-893A-0AD3B5458F64}" type="pres">
      <dgm:prSet presAssocID="{0CBCAE7C-0311-4016-9AF5-BCD401F19197}" presName="negativeSpace" presStyleCnt="0"/>
      <dgm:spPr/>
    </dgm:pt>
    <dgm:pt modelId="{ACE062F6-BF1D-4D32-BF12-0F1880C67CD9}" type="pres">
      <dgm:prSet presAssocID="{0CBCAE7C-0311-4016-9AF5-BCD401F19197}" presName="childText" presStyleLbl="conFgAcc1" presStyleIdx="0" presStyleCnt="4">
        <dgm:presLayoutVars>
          <dgm:bulletEnabled val="1"/>
        </dgm:presLayoutVars>
      </dgm:prSet>
      <dgm:spPr/>
    </dgm:pt>
    <dgm:pt modelId="{8FF1DF0D-DB2D-470E-8341-AFEECAA49D31}" type="pres">
      <dgm:prSet presAssocID="{DE84B447-5B1A-47AA-963A-7A3846163394}" presName="spaceBetweenRectangles" presStyleCnt="0"/>
      <dgm:spPr/>
    </dgm:pt>
    <dgm:pt modelId="{64ECA8D6-7371-4DF5-BDF2-F3ED3436F067}" type="pres">
      <dgm:prSet presAssocID="{F01E0254-989B-483F-817B-3A7ADFBF697E}" presName="parentLin" presStyleCnt="0"/>
      <dgm:spPr/>
    </dgm:pt>
    <dgm:pt modelId="{EAF4EEFE-3B32-4CDE-8577-302C38A4CE48}" type="pres">
      <dgm:prSet presAssocID="{F01E0254-989B-483F-817B-3A7ADFBF697E}" presName="parentLeftMargin" presStyleLbl="node1" presStyleIdx="0" presStyleCnt="4"/>
      <dgm:spPr/>
      <dgm:t>
        <a:bodyPr/>
        <a:lstStyle/>
        <a:p>
          <a:endParaRPr lang="en-US"/>
        </a:p>
      </dgm:t>
    </dgm:pt>
    <dgm:pt modelId="{640F08AD-6EB8-4783-8B15-5E9B6E2851DB}" type="pres">
      <dgm:prSet presAssocID="{F01E0254-989B-483F-817B-3A7ADFBF697E}" presName="parentText" presStyleLbl="node1" presStyleIdx="1" presStyleCnt="4">
        <dgm:presLayoutVars>
          <dgm:chMax val="0"/>
          <dgm:bulletEnabled val="1"/>
        </dgm:presLayoutVars>
      </dgm:prSet>
      <dgm:spPr/>
      <dgm:t>
        <a:bodyPr/>
        <a:lstStyle/>
        <a:p>
          <a:endParaRPr lang="en-US"/>
        </a:p>
      </dgm:t>
    </dgm:pt>
    <dgm:pt modelId="{8693818D-10F9-4C30-A3FC-EE52317D6094}" type="pres">
      <dgm:prSet presAssocID="{F01E0254-989B-483F-817B-3A7ADFBF697E}" presName="negativeSpace" presStyleCnt="0"/>
      <dgm:spPr/>
    </dgm:pt>
    <dgm:pt modelId="{820C5026-C32D-4CE4-9D44-D60749C8D731}" type="pres">
      <dgm:prSet presAssocID="{F01E0254-989B-483F-817B-3A7ADFBF697E}" presName="childText" presStyleLbl="conFgAcc1" presStyleIdx="1" presStyleCnt="4">
        <dgm:presLayoutVars>
          <dgm:bulletEnabled val="1"/>
        </dgm:presLayoutVars>
      </dgm:prSet>
      <dgm:spPr/>
    </dgm:pt>
    <dgm:pt modelId="{ECE24041-214A-4220-AA1F-245CF9799365}" type="pres">
      <dgm:prSet presAssocID="{E5341C7F-CB6D-43CD-BFB8-38470568BBF8}" presName="spaceBetweenRectangles" presStyleCnt="0"/>
      <dgm:spPr/>
    </dgm:pt>
    <dgm:pt modelId="{D50C8433-F13F-4B55-BD4C-BE2931E1ADE1}" type="pres">
      <dgm:prSet presAssocID="{63B77542-4400-414D-9AE7-E2223600CD08}" presName="parentLin" presStyleCnt="0"/>
      <dgm:spPr/>
    </dgm:pt>
    <dgm:pt modelId="{48998066-1E9D-480F-9A0E-47E851515B89}" type="pres">
      <dgm:prSet presAssocID="{63B77542-4400-414D-9AE7-E2223600CD08}" presName="parentLeftMargin" presStyleLbl="node1" presStyleIdx="1" presStyleCnt="4"/>
      <dgm:spPr/>
      <dgm:t>
        <a:bodyPr/>
        <a:lstStyle/>
        <a:p>
          <a:endParaRPr lang="en-US"/>
        </a:p>
      </dgm:t>
    </dgm:pt>
    <dgm:pt modelId="{048FC051-6642-4B3D-876E-CB946C3D0825}" type="pres">
      <dgm:prSet presAssocID="{63B77542-4400-414D-9AE7-E2223600CD08}" presName="parentText" presStyleLbl="node1" presStyleIdx="2" presStyleCnt="4">
        <dgm:presLayoutVars>
          <dgm:chMax val="0"/>
          <dgm:bulletEnabled val="1"/>
        </dgm:presLayoutVars>
      </dgm:prSet>
      <dgm:spPr/>
      <dgm:t>
        <a:bodyPr/>
        <a:lstStyle/>
        <a:p>
          <a:endParaRPr lang="en-US"/>
        </a:p>
      </dgm:t>
    </dgm:pt>
    <dgm:pt modelId="{699C8312-3564-4494-A97B-CB255E6D57E9}" type="pres">
      <dgm:prSet presAssocID="{63B77542-4400-414D-9AE7-E2223600CD08}" presName="negativeSpace" presStyleCnt="0"/>
      <dgm:spPr/>
    </dgm:pt>
    <dgm:pt modelId="{9FE84C3C-9BD5-4DDF-9E9B-8405063B0D56}" type="pres">
      <dgm:prSet presAssocID="{63B77542-4400-414D-9AE7-E2223600CD08}" presName="childText" presStyleLbl="conFgAcc1" presStyleIdx="2" presStyleCnt="4">
        <dgm:presLayoutVars>
          <dgm:bulletEnabled val="1"/>
        </dgm:presLayoutVars>
      </dgm:prSet>
      <dgm:spPr/>
    </dgm:pt>
    <dgm:pt modelId="{284AA7B4-5AD1-4F38-970F-E3C2D3871397}" type="pres">
      <dgm:prSet presAssocID="{2FDABE4C-9E45-4463-B791-08B7738753F6}" presName="spaceBetweenRectangles" presStyleCnt="0"/>
      <dgm:spPr/>
    </dgm:pt>
    <dgm:pt modelId="{2F24B414-ADC7-4F57-80D5-4B2305C55720}" type="pres">
      <dgm:prSet presAssocID="{9BDC153D-371C-4DD4-9795-CD89D626BFDC}" presName="parentLin" presStyleCnt="0"/>
      <dgm:spPr/>
    </dgm:pt>
    <dgm:pt modelId="{B34694F5-6B7B-46C8-8812-9F89FD8679F3}" type="pres">
      <dgm:prSet presAssocID="{9BDC153D-371C-4DD4-9795-CD89D626BFDC}" presName="parentLeftMargin" presStyleLbl="node1" presStyleIdx="2" presStyleCnt="4"/>
      <dgm:spPr/>
      <dgm:t>
        <a:bodyPr/>
        <a:lstStyle/>
        <a:p>
          <a:endParaRPr lang="en-US"/>
        </a:p>
      </dgm:t>
    </dgm:pt>
    <dgm:pt modelId="{C1A64380-FC3C-4077-98E8-761DCFC56120}" type="pres">
      <dgm:prSet presAssocID="{9BDC153D-371C-4DD4-9795-CD89D626BFDC}" presName="parentText" presStyleLbl="node1" presStyleIdx="3" presStyleCnt="4">
        <dgm:presLayoutVars>
          <dgm:chMax val="0"/>
          <dgm:bulletEnabled val="1"/>
        </dgm:presLayoutVars>
      </dgm:prSet>
      <dgm:spPr/>
      <dgm:t>
        <a:bodyPr/>
        <a:lstStyle/>
        <a:p>
          <a:endParaRPr lang="en-US"/>
        </a:p>
      </dgm:t>
    </dgm:pt>
    <dgm:pt modelId="{E981B9A2-1301-4013-B119-A5D7D66C9A3F}" type="pres">
      <dgm:prSet presAssocID="{9BDC153D-371C-4DD4-9795-CD89D626BFDC}" presName="negativeSpace" presStyleCnt="0"/>
      <dgm:spPr/>
    </dgm:pt>
    <dgm:pt modelId="{7E4969E3-F4BE-4381-B890-500B02775DCE}" type="pres">
      <dgm:prSet presAssocID="{9BDC153D-371C-4DD4-9795-CD89D626BFDC}" presName="childText" presStyleLbl="conFgAcc1" presStyleIdx="3" presStyleCnt="4">
        <dgm:presLayoutVars>
          <dgm:bulletEnabled val="1"/>
        </dgm:presLayoutVars>
      </dgm:prSet>
      <dgm:spPr/>
    </dgm:pt>
  </dgm:ptLst>
  <dgm:cxnLst>
    <dgm:cxn modelId="{D6604DF1-DA00-4336-8ACC-10FDC2B621EB}" type="presOf" srcId="{F01E0254-989B-483F-817B-3A7ADFBF697E}" destId="{640F08AD-6EB8-4783-8B15-5E9B6E2851DB}" srcOrd="1" destOrd="0" presId="urn:microsoft.com/office/officeart/2005/8/layout/list1"/>
    <dgm:cxn modelId="{D184E89C-A586-4C75-8C1D-67AFF3A778DB}" srcId="{1591B3AB-7F6B-4589-AE24-B0BA71626F88}" destId="{0CBCAE7C-0311-4016-9AF5-BCD401F19197}" srcOrd="0" destOrd="0" parTransId="{E833923B-76CF-4E94-96FE-1348A17EBA94}" sibTransId="{DE84B447-5B1A-47AA-963A-7A3846163394}"/>
    <dgm:cxn modelId="{56BB060A-90F7-4479-A7D2-5552050BCACD}" type="presOf" srcId="{0CBCAE7C-0311-4016-9AF5-BCD401F19197}" destId="{F85B9FFA-AEED-4C4C-8216-DAF573E0A38E}" srcOrd="1" destOrd="0" presId="urn:microsoft.com/office/officeart/2005/8/layout/list1"/>
    <dgm:cxn modelId="{C6F41719-34BF-4BB4-8D1D-77C003A9F43C}" type="presOf" srcId="{F01E0254-989B-483F-817B-3A7ADFBF697E}" destId="{EAF4EEFE-3B32-4CDE-8577-302C38A4CE48}" srcOrd="0" destOrd="0" presId="urn:microsoft.com/office/officeart/2005/8/layout/list1"/>
    <dgm:cxn modelId="{8F3C30F5-607A-4957-A04A-C6843CD0B30D}" srcId="{1591B3AB-7F6B-4589-AE24-B0BA71626F88}" destId="{F01E0254-989B-483F-817B-3A7ADFBF697E}" srcOrd="1" destOrd="0" parTransId="{2FBF0C33-431A-4206-9E6F-E4BD9B638A83}" sibTransId="{E5341C7F-CB6D-43CD-BFB8-38470568BBF8}"/>
    <dgm:cxn modelId="{7762F5D2-BBD4-461B-92BF-802604EDECD4}" type="presOf" srcId="{9BDC153D-371C-4DD4-9795-CD89D626BFDC}" destId="{B34694F5-6B7B-46C8-8812-9F89FD8679F3}" srcOrd="0" destOrd="0" presId="urn:microsoft.com/office/officeart/2005/8/layout/list1"/>
    <dgm:cxn modelId="{9F617719-EB91-4A01-96F1-0BDFC0D0217E}" type="presOf" srcId="{63B77542-4400-414D-9AE7-E2223600CD08}" destId="{48998066-1E9D-480F-9A0E-47E851515B89}" srcOrd="0" destOrd="0" presId="urn:microsoft.com/office/officeart/2005/8/layout/list1"/>
    <dgm:cxn modelId="{433AB7B2-BC80-46EC-A5D2-CE1FCA21C33E}" srcId="{1591B3AB-7F6B-4589-AE24-B0BA71626F88}" destId="{9BDC153D-371C-4DD4-9795-CD89D626BFDC}" srcOrd="3" destOrd="0" parTransId="{42FD75A8-5B94-4023-AE23-967A9F0F017A}" sibTransId="{837D131E-B7DA-4E4E-8E08-8FC92823D504}"/>
    <dgm:cxn modelId="{7DE8232B-FC4E-4CDA-945E-B7F37CF3C478}" srcId="{1591B3AB-7F6B-4589-AE24-B0BA71626F88}" destId="{63B77542-4400-414D-9AE7-E2223600CD08}" srcOrd="2" destOrd="0" parTransId="{DB2A100F-8691-4EA8-B681-CE14D94BB339}" sibTransId="{2FDABE4C-9E45-4463-B791-08B7738753F6}"/>
    <dgm:cxn modelId="{C771AEBC-A794-4223-AB42-16D534F42B20}" type="presOf" srcId="{9BDC153D-371C-4DD4-9795-CD89D626BFDC}" destId="{C1A64380-FC3C-4077-98E8-761DCFC56120}" srcOrd="1" destOrd="0" presId="urn:microsoft.com/office/officeart/2005/8/layout/list1"/>
    <dgm:cxn modelId="{8B040495-4624-4C43-B86C-5F943E7F23E9}" type="presOf" srcId="{63B77542-4400-414D-9AE7-E2223600CD08}" destId="{048FC051-6642-4B3D-876E-CB946C3D0825}" srcOrd="1" destOrd="0" presId="urn:microsoft.com/office/officeart/2005/8/layout/list1"/>
    <dgm:cxn modelId="{879D0E86-CB7C-4D2F-891A-CAE5A0CF01B6}" type="presOf" srcId="{0CBCAE7C-0311-4016-9AF5-BCD401F19197}" destId="{519EC733-4C4C-4F6C-931C-B37798CAE9DD}" srcOrd="0" destOrd="0" presId="urn:microsoft.com/office/officeart/2005/8/layout/list1"/>
    <dgm:cxn modelId="{4E02A9B3-7375-48B2-9BB7-F17BB1B90964}" type="presOf" srcId="{1591B3AB-7F6B-4589-AE24-B0BA71626F88}" destId="{05D867F2-653E-43C1-B983-02B026DCFFF5}" srcOrd="0" destOrd="0" presId="urn:microsoft.com/office/officeart/2005/8/layout/list1"/>
    <dgm:cxn modelId="{3E7F2CF2-A066-4261-A279-77DC670B4079}" type="presParOf" srcId="{05D867F2-653E-43C1-B983-02B026DCFFF5}" destId="{2D635615-AE83-4D6F-BBFC-CA0A840B24C9}" srcOrd="0" destOrd="0" presId="urn:microsoft.com/office/officeart/2005/8/layout/list1"/>
    <dgm:cxn modelId="{F550F718-7B20-4FF8-B2AA-8B466EAC77CC}" type="presParOf" srcId="{2D635615-AE83-4D6F-BBFC-CA0A840B24C9}" destId="{519EC733-4C4C-4F6C-931C-B37798CAE9DD}" srcOrd="0" destOrd="0" presId="urn:microsoft.com/office/officeart/2005/8/layout/list1"/>
    <dgm:cxn modelId="{C1860294-ACA5-4E63-B6CF-CF02E8A28378}" type="presParOf" srcId="{2D635615-AE83-4D6F-BBFC-CA0A840B24C9}" destId="{F85B9FFA-AEED-4C4C-8216-DAF573E0A38E}" srcOrd="1" destOrd="0" presId="urn:microsoft.com/office/officeart/2005/8/layout/list1"/>
    <dgm:cxn modelId="{B46D3518-6113-4F01-BC9A-D06C5DADEBCB}" type="presParOf" srcId="{05D867F2-653E-43C1-B983-02B026DCFFF5}" destId="{77FDC7AA-22A3-4C39-893A-0AD3B5458F64}" srcOrd="1" destOrd="0" presId="urn:microsoft.com/office/officeart/2005/8/layout/list1"/>
    <dgm:cxn modelId="{36B9F8D7-3119-4F86-96B9-F71DCC1D9EAD}" type="presParOf" srcId="{05D867F2-653E-43C1-B983-02B026DCFFF5}" destId="{ACE062F6-BF1D-4D32-BF12-0F1880C67CD9}" srcOrd="2" destOrd="0" presId="urn:microsoft.com/office/officeart/2005/8/layout/list1"/>
    <dgm:cxn modelId="{07D0F871-E334-4A10-B32F-6F25BA82C805}" type="presParOf" srcId="{05D867F2-653E-43C1-B983-02B026DCFFF5}" destId="{8FF1DF0D-DB2D-470E-8341-AFEECAA49D31}" srcOrd="3" destOrd="0" presId="urn:microsoft.com/office/officeart/2005/8/layout/list1"/>
    <dgm:cxn modelId="{2769F5BD-C92E-4F89-84E4-6AA63863954E}" type="presParOf" srcId="{05D867F2-653E-43C1-B983-02B026DCFFF5}" destId="{64ECA8D6-7371-4DF5-BDF2-F3ED3436F067}" srcOrd="4" destOrd="0" presId="urn:microsoft.com/office/officeart/2005/8/layout/list1"/>
    <dgm:cxn modelId="{43F6BAB0-2D12-4E4B-8383-48EBC8FF8E25}" type="presParOf" srcId="{64ECA8D6-7371-4DF5-BDF2-F3ED3436F067}" destId="{EAF4EEFE-3B32-4CDE-8577-302C38A4CE48}" srcOrd="0" destOrd="0" presId="urn:microsoft.com/office/officeart/2005/8/layout/list1"/>
    <dgm:cxn modelId="{E783BA3E-AC45-4E35-97E6-BC604E851F74}" type="presParOf" srcId="{64ECA8D6-7371-4DF5-BDF2-F3ED3436F067}" destId="{640F08AD-6EB8-4783-8B15-5E9B6E2851DB}" srcOrd="1" destOrd="0" presId="urn:microsoft.com/office/officeart/2005/8/layout/list1"/>
    <dgm:cxn modelId="{9EEC3744-47FF-4E9F-BA5A-765520D61A95}" type="presParOf" srcId="{05D867F2-653E-43C1-B983-02B026DCFFF5}" destId="{8693818D-10F9-4C30-A3FC-EE52317D6094}" srcOrd="5" destOrd="0" presId="urn:microsoft.com/office/officeart/2005/8/layout/list1"/>
    <dgm:cxn modelId="{BCCAE307-771C-417D-B612-1E863097BC61}" type="presParOf" srcId="{05D867F2-653E-43C1-B983-02B026DCFFF5}" destId="{820C5026-C32D-4CE4-9D44-D60749C8D731}" srcOrd="6" destOrd="0" presId="urn:microsoft.com/office/officeart/2005/8/layout/list1"/>
    <dgm:cxn modelId="{66034C04-C8D3-4A91-9454-DBD5558D31AF}" type="presParOf" srcId="{05D867F2-653E-43C1-B983-02B026DCFFF5}" destId="{ECE24041-214A-4220-AA1F-245CF9799365}" srcOrd="7" destOrd="0" presId="urn:microsoft.com/office/officeart/2005/8/layout/list1"/>
    <dgm:cxn modelId="{C30276CE-6109-498E-BBB9-878F61E7192A}" type="presParOf" srcId="{05D867F2-653E-43C1-B983-02B026DCFFF5}" destId="{D50C8433-F13F-4B55-BD4C-BE2931E1ADE1}" srcOrd="8" destOrd="0" presId="urn:microsoft.com/office/officeart/2005/8/layout/list1"/>
    <dgm:cxn modelId="{322A3E0C-5048-4FF6-8803-94242FEBF2E7}" type="presParOf" srcId="{D50C8433-F13F-4B55-BD4C-BE2931E1ADE1}" destId="{48998066-1E9D-480F-9A0E-47E851515B89}" srcOrd="0" destOrd="0" presId="urn:microsoft.com/office/officeart/2005/8/layout/list1"/>
    <dgm:cxn modelId="{B20948D4-4490-4D7F-B448-DE1D423E87BE}" type="presParOf" srcId="{D50C8433-F13F-4B55-BD4C-BE2931E1ADE1}" destId="{048FC051-6642-4B3D-876E-CB946C3D0825}" srcOrd="1" destOrd="0" presId="urn:microsoft.com/office/officeart/2005/8/layout/list1"/>
    <dgm:cxn modelId="{6C627134-3E0B-4BBF-857D-B8BAF8FB0509}" type="presParOf" srcId="{05D867F2-653E-43C1-B983-02B026DCFFF5}" destId="{699C8312-3564-4494-A97B-CB255E6D57E9}" srcOrd="9" destOrd="0" presId="urn:microsoft.com/office/officeart/2005/8/layout/list1"/>
    <dgm:cxn modelId="{07B55939-70B6-4AF2-AC26-0842897838CE}" type="presParOf" srcId="{05D867F2-653E-43C1-B983-02B026DCFFF5}" destId="{9FE84C3C-9BD5-4DDF-9E9B-8405063B0D56}" srcOrd="10" destOrd="0" presId="urn:microsoft.com/office/officeart/2005/8/layout/list1"/>
    <dgm:cxn modelId="{8E5B60EF-D403-4D28-87EB-A1F17832B9D7}" type="presParOf" srcId="{05D867F2-653E-43C1-B983-02B026DCFFF5}" destId="{284AA7B4-5AD1-4F38-970F-E3C2D3871397}" srcOrd="11" destOrd="0" presId="urn:microsoft.com/office/officeart/2005/8/layout/list1"/>
    <dgm:cxn modelId="{7174D252-D7CE-47B6-8F27-F8533F80E5D4}" type="presParOf" srcId="{05D867F2-653E-43C1-B983-02B026DCFFF5}" destId="{2F24B414-ADC7-4F57-80D5-4B2305C55720}" srcOrd="12" destOrd="0" presId="urn:microsoft.com/office/officeart/2005/8/layout/list1"/>
    <dgm:cxn modelId="{19DB81FA-75AC-478D-AE50-6D1C685702F2}" type="presParOf" srcId="{2F24B414-ADC7-4F57-80D5-4B2305C55720}" destId="{B34694F5-6B7B-46C8-8812-9F89FD8679F3}" srcOrd="0" destOrd="0" presId="urn:microsoft.com/office/officeart/2005/8/layout/list1"/>
    <dgm:cxn modelId="{C9249FCA-FFFB-4397-9D06-946DA9CB53D7}" type="presParOf" srcId="{2F24B414-ADC7-4F57-80D5-4B2305C55720}" destId="{C1A64380-FC3C-4077-98E8-761DCFC56120}" srcOrd="1" destOrd="0" presId="urn:microsoft.com/office/officeart/2005/8/layout/list1"/>
    <dgm:cxn modelId="{03790AB6-6BAB-4EEE-AD47-7F82CC10DEF0}" type="presParOf" srcId="{05D867F2-653E-43C1-B983-02B026DCFFF5}" destId="{E981B9A2-1301-4013-B119-A5D7D66C9A3F}" srcOrd="13" destOrd="0" presId="urn:microsoft.com/office/officeart/2005/8/layout/list1"/>
    <dgm:cxn modelId="{3832996B-1BF9-4F98-83E6-B628588EE4F6}" type="presParOf" srcId="{05D867F2-653E-43C1-B983-02B026DCFFF5}" destId="{7E4969E3-F4BE-4381-B890-500B02775DCE}"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311B3F-DCE8-41BD-B0D7-E6AEAC18E647}">
      <dsp:nvSpPr>
        <dsp:cNvPr id="0" name=""/>
        <dsp:cNvSpPr/>
      </dsp:nvSpPr>
      <dsp:spPr>
        <a:xfrm rot="16200000">
          <a:off x="-140124" y="140124"/>
          <a:ext cx="4680488" cy="4400239"/>
        </a:xfrm>
        <a:prstGeom prst="flowChartManualOperati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8664" bIns="0" numCol="1" spcCol="1270" rtlCol="0" anchor="ctr" anchorCtr="0">
          <a:noAutofit/>
        </a:bodyPr>
        <a:lstStyle/>
        <a:p>
          <a:pPr lvl="0" algn="l" defTabSz="755650" rtl="0">
            <a:lnSpc>
              <a:spcPct val="90000"/>
            </a:lnSpc>
            <a:spcBef>
              <a:spcPct val="0"/>
            </a:spcBef>
            <a:spcAft>
              <a:spcPct val="35000"/>
            </a:spcAft>
          </a:pPr>
          <a:r>
            <a:rPr lang="en-US" sz="1700" b="1" kern="1200" dirty="0" smtClean="0"/>
            <a:t>DIREKTNO</a:t>
          </a:r>
        </a:p>
        <a:p>
          <a:pPr lvl="0" algn="l" defTabSz="755650">
            <a:lnSpc>
              <a:spcPct val="90000"/>
            </a:lnSpc>
            <a:spcBef>
              <a:spcPct val="0"/>
            </a:spcBef>
            <a:spcAft>
              <a:spcPct val="35000"/>
            </a:spcAft>
          </a:pPr>
          <a:r>
            <a:rPr lang="en-US" sz="1700" b="1" kern="1200" dirty="0" err="1" smtClean="0"/>
            <a:t>Prirodno</a:t>
          </a:r>
          <a:r>
            <a:rPr lang="en-US" sz="1700" b="1" kern="1200" dirty="0" smtClean="0"/>
            <a:t> </a:t>
          </a:r>
          <a:r>
            <a:rPr lang="en-US" sz="1700" b="1" kern="1200" dirty="0" err="1" smtClean="0"/>
            <a:t>okruženje</a:t>
          </a:r>
          <a:endParaRPr lang="en-US" sz="1700" b="1" kern="1200" dirty="0" smtClean="0"/>
        </a:p>
        <a:p>
          <a:pPr lvl="0" algn="l" defTabSz="755650">
            <a:lnSpc>
              <a:spcPct val="90000"/>
            </a:lnSpc>
            <a:spcBef>
              <a:spcPct val="0"/>
            </a:spcBef>
            <a:spcAft>
              <a:spcPct val="35000"/>
            </a:spcAft>
          </a:pPr>
          <a:r>
            <a:rPr lang="en-US" sz="1700" b="1" kern="1200" dirty="0" err="1" smtClean="0"/>
            <a:t>Požar</a:t>
          </a:r>
          <a:endParaRPr lang="en-US" sz="1700" b="1" kern="1200" dirty="0" smtClean="0"/>
        </a:p>
        <a:p>
          <a:pPr lvl="0" algn="l" defTabSz="755650">
            <a:lnSpc>
              <a:spcPct val="90000"/>
            </a:lnSpc>
            <a:spcBef>
              <a:spcPct val="0"/>
            </a:spcBef>
            <a:spcAft>
              <a:spcPct val="35000"/>
            </a:spcAft>
          </a:pPr>
          <a:r>
            <a:rPr lang="en-US" sz="1700" b="1" kern="1200" dirty="0" err="1" smtClean="0"/>
            <a:t>Ekstremne</a:t>
          </a:r>
          <a:r>
            <a:rPr lang="en-US" sz="1700" b="1" kern="1200" dirty="0" smtClean="0"/>
            <a:t> </a:t>
          </a:r>
          <a:r>
            <a:rPr lang="en-US" sz="1700" b="1" kern="1200" dirty="0" err="1" smtClean="0"/>
            <a:t>toplote</a:t>
          </a:r>
          <a:endParaRPr lang="en-US" sz="1700" b="1" kern="1200" dirty="0" smtClean="0"/>
        </a:p>
        <a:p>
          <a:pPr lvl="0" algn="l" defTabSz="755650">
            <a:lnSpc>
              <a:spcPct val="90000"/>
            </a:lnSpc>
            <a:spcBef>
              <a:spcPct val="0"/>
            </a:spcBef>
            <a:spcAft>
              <a:spcPct val="35000"/>
            </a:spcAft>
          </a:pPr>
          <a:r>
            <a:rPr lang="en-US" sz="1700" b="1" kern="1200" dirty="0" err="1" smtClean="0"/>
            <a:t>Uragan</a:t>
          </a:r>
          <a:r>
            <a:rPr lang="en-US" sz="1700" b="1" kern="1200" dirty="0" smtClean="0"/>
            <a:t>, </a:t>
          </a:r>
          <a:r>
            <a:rPr lang="en-US" sz="1700" b="1" kern="1200" dirty="0" err="1" smtClean="0"/>
            <a:t>poplava</a:t>
          </a:r>
          <a:endParaRPr lang="en-US" sz="1700" b="1" kern="1200" dirty="0" smtClean="0"/>
        </a:p>
        <a:p>
          <a:pPr lvl="0" algn="l" defTabSz="755650">
            <a:lnSpc>
              <a:spcPct val="90000"/>
            </a:lnSpc>
            <a:spcBef>
              <a:spcPct val="0"/>
            </a:spcBef>
            <a:spcAft>
              <a:spcPct val="35000"/>
            </a:spcAft>
          </a:pPr>
          <a:r>
            <a:rPr lang="en-US" sz="1700" b="1" kern="1200" dirty="0" err="1" smtClean="0"/>
            <a:t>Suša</a:t>
          </a:r>
          <a:r>
            <a:rPr lang="en-US" sz="1700" b="1" kern="1200" dirty="0" smtClean="0"/>
            <a:t> </a:t>
          </a:r>
          <a:endParaRPr lang="en-GB" sz="1700" b="1" kern="1200" dirty="0"/>
        </a:p>
      </dsp:txBody>
      <dsp:txXfrm rot="5400000">
        <a:off x="1" y="936097"/>
        <a:ext cx="4400239" cy="2808292"/>
      </dsp:txXfrm>
    </dsp:sp>
    <dsp:sp modelId="{6E4D7605-3F5E-479F-ADEC-AA1DF6001D44}">
      <dsp:nvSpPr>
        <dsp:cNvPr id="0" name=""/>
        <dsp:cNvSpPr/>
      </dsp:nvSpPr>
      <dsp:spPr>
        <a:xfrm rot="16200000">
          <a:off x="4594707" y="140124"/>
          <a:ext cx="4680488" cy="4400239"/>
        </a:xfrm>
        <a:prstGeom prst="flowChartManualOperation">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7950" tIns="0" rIns="108664" bIns="0" numCol="1" spcCol="1270" rtlCol="0" anchor="ctr" anchorCtr="0">
          <a:noAutofit/>
        </a:bodyPr>
        <a:lstStyle/>
        <a:p>
          <a:pPr lvl="0" algn="l" defTabSz="755650" rtl="0">
            <a:lnSpc>
              <a:spcPct val="90000"/>
            </a:lnSpc>
            <a:spcBef>
              <a:spcPct val="0"/>
            </a:spcBef>
            <a:spcAft>
              <a:spcPct val="35000"/>
            </a:spcAft>
          </a:pPr>
          <a:r>
            <a:rPr lang="en-US" sz="1700" b="1" kern="1200" dirty="0" smtClean="0"/>
            <a:t>INDIREKTNO</a:t>
          </a:r>
        </a:p>
        <a:p>
          <a:pPr lvl="0" algn="l" defTabSz="755650">
            <a:lnSpc>
              <a:spcPct val="90000"/>
            </a:lnSpc>
            <a:spcBef>
              <a:spcPct val="0"/>
            </a:spcBef>
            <a:spcAft>
              <a:spcPct val="35000"/>
            </a:spcAft>
          </a:pPr>
          <a:r>
            <a:rPr lang="en-US" sz="1700" b="1" kern="1200" dirty="0" err="1" smtClean="0"/>
            <a:t>Prirodno</a:t>
          </a:r>
          <a:r>
            <a:rPr lang="en-US" sz="1700" b="1" kern="1200" dirty="0" smtClean="0"/>
            <a:t> </a:t>
          </a:r>
          <a:r>
            <a:rPr lang="en-US" sz="1700" b="1" kern="1200" dirty="0" err="1" smtClean="0"/>
            <a:t>okruženje</a:t>
          </a:r>
          <a:endParaRPr lang="en-US" sz="1700" b="1" kern="1200" dirty="0" smtClean="0"/>
        </a:p>
        <a:p>
          <a:pPr lvl="0" algn="l" defTabSz="755650">
            <a:lnSpc>
              <a:spcPct val="90000"/>
            </a:lnSpc>
            <a:spcBef>
              <a:spcPct val="0"/>
            </a:spcBef>
            <a:spcAft>
              <a:spcPct val="35000"/>
            </a:spcAft>
          </a:pPr>
          <a:r>
            <a:rPr lang="en-US" sz="1700" b="1" kern="1200" dirty="0" err="1" smtClean="0"/>
            <a:t>Kvalitet</a:t>
          </a:r>
          <a:r>
            <a:rPr lang="en-US" sz="1700" b="1" kern="1200" dirty="0" smtClean="0"/>
            <a:t> </a:t>
          </a:r>
          <a:r>
            <a:rPr lang="en-US" sz="1700" b="1" kern="1200" dirty="0" err="1" smtClean="0"/>
            <a:t>vazduha</a:t>
          </a:r>
          <a:endParaRPr lang="en-US" sz="1700" b="1" kern="1200" dirty="0" smtClean="0"/>
        </a:p>
        <a:p>
          <a:pPr lvl="0" algn="l" defTabSz="755650">
            <a:lnSpc>
              <a:spcPct val="90000"/>
            </a:lnSpc>
            <a:spcBef>
              <a:spcPct val="0"/>
            </a:spcBef>
            <a:spcAft>
              <a:spcPct val="35000"/>
            </a:spcAft>
          </a:pPr>
          <a:r>
            <a:rPr lang="nn-NO" sz="1700" b="1" kern="1200" dirty="0" smtClean="0"/>
            <a:t>Kvalitet hrane i vode, dostupnost</a:t>
          </a:r>
          <a:endParaRPr lang="en-US" sz="1700" b="1" kern="1200" dirty="0" smtClean="0"/>
        </a:p>
        <a:p>
          <a:pPr lvl="0" algn="l" defTabSz="755650">
            <a:lnSpc>
              <a:spcPct val="90000"/>
            </a:lnSpc>
            <a:spcBef>
              <a:spcPct val="0"/>
            </a:spcBef>
            <a:spcAft>
              <a:spcPct val="35000"/>
            </a:spcAft>
          </a:pPr>
          <a:r>
            <a:rPr lang="en-US" sz="1700" b="1" kern="1200" dirty="0" err="1" smtClean="0"/>
            <a:t>Vektor</a:t>
          </a:r>
          <a:r>
            <a:rPr lang="en-US" sz="1700" b="1" kern="1200" dirty="0" smtClean="0"/>
            <a:t>, </a:t>
          </a:r>
          <a:r>
            <a:rPr lang="en-US" sz="1700" b="1" kern="1200" dirty="0" err="1" smtClean="0"/>
            <a:t>distribucija</a:t>
          </a:r>
          <a:r>
            <a:rPr lang="en-US" sz="1700" b="1" kern="1200" dirty="0" smtClean="0"/>
            <a:t> </a:t>
          </a:r>
          <a:r>
            <a:rPr lang="en-US" sz="1700" b="1" kern="1200" dirty="0" err="1" smtClean="0"/>
            <a:t>patogena</a:t>
          </a:r>
          <a:endParaRPr lang="en-US" sz="1700" b="1" kern="1200" dirty="0" smtClean="0"/>
        </a:p>
        <a:p>
          <a:pPr lvl="0" algn="l" defTabSz="755650">
            <a:lnSpc>
              <a:spcPct val="90000"/>
            </a:lnSpc>
            <a:spcBef>
              <a:spcPct val="0"/>
            </a:spcBef>
            <a:spcAft>
              <a:spcPct val="35000"/>
            </a:spcAft>
          </a:pPr>
          <a:r>
            <a:rPr lang="en-US" sz="1700" b="1" kern="1200" dirty="0" err="1" smtClean="0"/>
            <a:t>Socijalno</a:t>
          </a:r>
          <a:r>
            <a:rPr lang="en-US" sz="1700" b="1" kern="1200" dirty="0" smtClean="0"/>
            <a:t> </a:t>
          </a:r>
          <a:r>
            <a:rPr lang="en-US" sz="1700" b="1" kern="1200" dirty="0" err="1" smtClean="0"/>
            <a:t>okruženje</a:t>
          </a:r>
          <a:endParaRPr lang="en-US" sz="1700" b="1" kern="1200" dirty="0" smtClean="0"/>
        </a:p>
        <a:p>
          <a:pPr lvl="0" algn="l" defTabSz="755650">
            <a:lnSpc>
              <a:spcPct val="90000"/>
            </a:lnSpc>
            <a:spcBef>
              <a:spcPct val="0"/>
            </a:spcBef>
            <a:spcAft>
              <a:spcPct val="35000"/>
            </a:spcAft>
          </a:pPr>
          <a:r>
            <a:rPr lang="en-US" sz="1700" b="1" kern="1200" dirty="0" err="1" smtClean="0"/>
            <a:t>Prisilna</a:t>
          </a:r>
          <a:r>
            <a:rPr lang="en-US" sz="1700" b="1" kern="1200" dirty="0" smtClean="0"/>
            <a:t> </a:t>
          </a:r>
          <a:r>
            <a:rPr lang="en-US" sz="1700" b="1" kern="1200" dirty="0" err="1" smtClean="0"/>
            <a:t>migracija</a:t>
          </a:r>
          <a:r>
            <a:rPr lang="en-US" sz="1700" b="1" kern="1200" dirty="0" smtClean="0"/>
            <a:t> (</a:t>
          </a:r>
          <a:r>
            <a:rPr lang="en-US" sz="1700" b="1" kern="1200" dirty="0" err="1" smtClean="0"/>
            <a:t>manje</a:t>
          </a:r>
          <a:r>
            <a:rPr lang="en-US" sz="1700" b="1" kern="1200" dirty="0" smtClean="0"/>
            <a:t> je </a:t>
          </a:r>
          <a:r>
            <a:rPr lang="en-US" sz="1700" b="1" kern="1200" dirty="0" err="1" smtClean="0"/>
            <a:t>verovatno</a:t>
          </a:r>
          <a:r>
            <a:rPr lang="en-US" sz="1700" b="1" kern="1200" dirty="0" smtClean="0"/>
            <a:t> da </a:t>
          </a:r>
          <a:r>
            <a:rPr lang="en-US" sz="1700" b="1" kern="1200" dirty="0" err="1" smtClean="0"/>
            <a:t>će</a:t>
          </a:r>
          <a:r>
            <a:rPr lang="en-US" sz="1700" b="1" kern="1200" dirty="0" smtClean="0"/>
            <a:t> </a:t>
          </a:r>
          <a:r>
            <a:rPr lang="en-US" sz="1700" b="1" kern="1200" dirty="0" err="1" smtClean="0"/>
            <a:t>trudnice</a:t>
          </a:r>
          <a:r>
            <a:rPr lang="en-US" sz="1700" b="1" kern="1200" dirty="0" smtClean="0"/>
            <a:t> </a:t>
          </a:r>
          <a:r>
            <a:rPr lang="en-US" sz="1700" b="1" kern="1200" dirty="0" err="1" smtClean="0"/>
            <a:t>tražiti</a:t>
          </a:r>
          <a:r>
            <a:rPr lang="en-US" sz="1700" b="1" kern="1200" dirty="0" smtClean="0"/>
            <a:t> </a:t>
          </a:r>
          <a:r>
            <a:rPr lang="en-US" sz="1700" b="1" kern="1200" dirty="0" err="1" smtClean="0"/>
            <a:t>prenatalnu</a:t>
          </a:r>
          <a:r>
            <a:rPr lang="en-US" sz="1700" b="1" kern="1200" dirty="0" smtClean="0"/>
            <a:t> </a:t>
          </a:r>
          <a:r>
            <a:rPr lang="en-US" sz="1700" b="1" kern="1200" dirty="0" err="1" smtClean="0"/>
            <a:t>negu</a:t>
          </a:r>
          <a:r>
            <a:rPr lang="en-US" sz="1700" b="1" kern="1200" dirty="0" smtClean="0"/>
            <a:t>, </a:t>
          </a:r>
          <a:r>
            <a:rPr lang="en-US" sz="1700" b="1" kern="1200" dirty="0" err="1" smtClean="0"/>
            <a:t>komplikacije</a:t>
          </a:r>
          <a:r>
            <a:rPr lang="en-US" sz="1700" b="1" kern="1200" dirty="0" smtClean="0"/>
            <a:t>)</a:t>
          </a:r>
        </a:p>
        <a:p>
          <a:pPr lvl="0" algn="ctr" defTabSz="755650" rtl="0">
            <a:lnSpc>
              <a:spcPct val="90000"/>
            </a:lnSpc>
            <a:spcBef>
              <a:spcPct val="0"/>
            </a:spcBef>
            <a:spcAft>
              <a:spcPct val="35000"/>
            </a:spcAft>
          </a:pPr>
          <a:endParaRPr lang="en-GB" sz="1700" b="1" kern="1200" dirty="0"/>
        </a:p>
      </dsp:txBody>
      <dsp:txXfrm rot="5400000">
        <a:off x="4734832" y="936097"/>
        <a:ext cx="4400239" cy="280829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3DF272-6A5C-4986-9B2F-A7FCFE255ED9}">
      <dsp:nvSpPr>
        <dsp:cNvPr id="0" name=""/>
        <dsp:cNvSpPr/>
      </dsp:nvSpPr>
      <dsp:spPr>
        <a:xfrm>
          <a:off x="1434255" y="1988"/>
          <a:ext cx="3370719" cy="2022431"/>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en-US" sz="3000" kern="1200" dirty="0" err="1" smtClean="0"/>
            <a:t>Termoregulacija</a:t>
          </a:r>
          <a:r>
            <a:rPr lang="en-US" sz="3000" kern="1200" dirty="0" smtClean="0"/>
            <a:t> u </a:t>
          </a:r>
          <a:r>
            <a:rPr lang="en-US" sz="3000" kern="1200" dirty="0" err="1" smtClean="0"/>
            <a:t>trudnoći</a:t>
          </a:r>
          <a:endParaRPr lang="en-US" sz="3000" kern="1200" dirty="0" smtClean="0"/>
        </a:p>
      </dsp:txBody>
      <dsp:txXfrm>
        <a:off x="1434255" y="1988"/>
        <a:ext cx="3370719" cy="2022431"/>
      </dsp:txXfrm>
    </dsp:sp>
    <dsp:sp modelId="{B8A88201-B726-49A0-A837-2BE26D13424A}">
      <dsp:nvSpPr>
        <dsp:cNvPr id="0" name=""/>
        <dsp:cNvSpPr/>
      </dsp:nvSpPr>
      <dsp:spPr>
        <a:xfrm>
          <a:off x="5142046" y="1988"/>
          <a:ext cx="3370719" cy="2022431"/>
        </a:xfrm>
        <a:prstGeom prst="rect">
          <a:avLst/>
        </a:prstGeom>
        <a:solidFill>
          <a:schemeClr val="accent5">
            <a:hueOff val="-3676672"/>
            <a:satOff val="-5114"/>
            <a:lumOff val="-19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en-US" sz="3000" kern="1200" dirty="0" err="1" smtClean="0"/>
            <a:t>Visoka</a:t>
          </a:r>
          <a:r>
            <a:rPr lang="en-US" sz="3000" kern="1200" dirty="0" smtClean="0"/>
            <a:t> </a:t>
          </a:r>
          <a:r>
            <a:rPr lang="en-US" sz="3000" kern="1200" dirty="0" err="1" smtClean="0"/>
            <a:t>temperatura</a:t>
          </a:r>
          <a:r>
            <a:rPr lang="en-US" sz="3000" kern="1200" dirty="0" smtClean="0"/>
            <a:t> </a:t>
          </a:r>
          <a:r>
            <a:rPr lang="en-US" sz="3000" kern="1200" dirty="0" err="1" smtClean="0"/>
            <a:t>okoline</a:t>
          </a:r>
          <a:r>
            <a:rPr lang="en-US" sz="3000" kern="1200" dirty="0" smtClean="0"/>
            <a:t> </a:t>
          </a:r>
          <a:r>
            <a:rPr lang="en-US" sz="3000" kern="1200" dirty="0" err="1" smtClean="0"/>
            <a:t>i</a:t>
          </a:r>
          <a:r>
            <a:rPr lang="en-US" sz="3000" kern="1200" dirty="0" smtClean="0"/>
            <a:t> </a:t>
          </a:r>
          <a:r>
            <a:rPr lang="en-US" sz="3000" kern="1200" dirty="0" err="1" smtClean="0"/>
            <a:t>intrapartalna</a:t>
          </a:r>
          <a:r>
            <a:rPr lang="en-US" sz="3000" kern="1200" dirty="0" smtClean="0"/>
            <a:t> </a:t>
          </a:r>
          <a:r>
            <a:rPr lang="en-US" sz="3000" kern="1200" dirty="0" err="1" smtClean="0"/>
            <a:t>groznica</a:t>
          </a:r>
          <a:r>
            <a:rPr lang="en-US" sz="3000" kern="1200" dirty="0" smtClean="0"/>
            <a:t> </a:t>
          </a:r>
          <a:r>
            <a:rPr lang="en-US" sz="3000" kern="1200" dirty="0" err="1" smtClean="0"/>
            <a:t>majke</a:t>
          </a:r>
          <a:endParaRPr lang="en-US" sz="3000" kern="1200" dirty="0" smtClean="0"/>
        </a:p>
      </dsp:txBody>
      <dsp:txXfrm>
        <a:off x="5142046" y="1988"/>
        <a:ext cx="3370719" cy="2022431"/>
      </dsp:txXfrm>
    </dsp:sp>
    <dsp:sp modelId="{15A0EBC0-EA6D-49F3-8A80-B7D0B0AE96A1}">
      <dsp:nvSpPr>
        <dsp:cNvPr id="0" name=""/>
        <dsp:cNvSpPr/>
      </dsp:nvSpPr>
      <dsp:spPr>
        <a:xfrm>
          <a:off x="3288151" y="2361491"/>
          <a:ext cx="3370719" cy="2022431"/>
        </a:xfrm>
        <a:prstGeom prst="rect">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en-US" sz="3000" kern="1200" dirty="0" err="1" smtClean="0"/>
            <a:t>Izlaganje</a:t>
          </a:r>
          <a:r>
            <a:rPr lang="en-US" sz="3000" kern="1200" dirty="0" smtClean="0"/>
            <a:t> </a:t>
          </a:r>
          <a:r>
            <a:rPr lang="en-US" sz="3000" kern="1200" dirty="0" err="1" smtClean="0"/>
            <a:t>toploti</a:t>
          </a:r>
          <a:r>
            <a:rPr lang="en-US" sz="3000" kern="1200" dirty="0" smtClean="0"/>
            <a:t> </a:t>
          </a:r>
          <a:r>
            <a:rPr lang="en-US" sz="3000" kern="1200" dirty="0" err="1" smtClean="0"/>
            <a:t>i</a:t>
          </a:r>
          <a:r>
            <a:rPr lang="en-US" sz="3000" kern="1200" dirty="0" smtClean="0"/>
            <a:t> </a:t>
          </a:r>
          <a:r>
            <a:rPr lang="en-US" sz="3000" kern="1200" dirty="0" err="1" smtClean="0"/>
            <a:t>smanjen</a:t>
          </a:r>
          <a:r>
            <a:rPr lang="en-US" sz="3000" kern="1200" dirty="0" smtClean="0"/>
            <a:t> </a:t>
          </a:r>
          <a:r>
            <a:rPr lang="en-US" sz="3000" kern="1200" dirty="0" err="1" smtClean="0"/>
            <a:t>protok</a:t>
          </a:r>
          <a:r>
            <a:rPr lang="en-US" sz="3000" kern="1200" dirty="0" smtClean="0"/>
            <a:t> </a:t>
          </a:r>
          <a:r>
            <a:rPr lang="en-US" sz="3000" kern="1200" dirty="0" err="1" smtClean="0"/>
            <a:t>krvi</a:t>
          </a:r>
          <a:r>
            <a:rPr lang="en-US" sz="3000" kern="1200" dirty="0" smtClean="0"/>
            <a:t> u </a:t>
          </a:r>
          <a:r>
            <a:rPr lang="en-US" sz="3000" kern="1200" dirty="0" err="1" smtClean="0"/>
            <a:t>placenti</a:t>
          </a:r>
          <a:endParaRPr lang="en-GB" sz="3000" kern="1200" dirty="0"/>
        </a:p>
      </dsp:txBody>
      <dsp:txXfrm>
        <a:off x="3288151" y="2361491"/>
        <a:ext cx="3370719" cy="20224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DC6866-4DCB-4302-B7F8-CEE74EFBD806}">
      <dsp:nvSpPr>
        <dsp:cNvPr id="0" name=""/>
        <dsp:cNvSpPr/>
      </dsp:nvSpPr>
      <dsp:spPr>
        <a:xfrm>
          <a:off x="0" y="105"/>
          <a:ext cx="5606868" cy="565617"/>
        </a:xfrm>
        <a:prstGeom prst="roundRect">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Latn-RS" sz="2000" b="1" kern="1200" dirty="0" smtClean="0"/>
            <a:t>Prevremeni porođaj (PVP)</a:t>
          </a:r>
          <a:endParaRPr lang="en-GB" sz="2000" b="1" kern="1200" dirty="0"/>
        </a:p>
      </dsp:txBody>
      <dsp:txXfrm>
        <a:off x="27611" y="27716"/>
        <a:ext cx="5551646" cy="510395"/>
      </dsp:txXfrm>
    </dsp:sp>
    <dsp:sp modelId="{6CAA620E-0BBE-47AC-A00D-BE53CEAB8620}">
      <dsp:nvSpPr>
        <dsp:cNvPr id="0" name=""/>
        <dsp:cNvSpPr/>
      </dsp:nvSpPr>
      <dsp:spPr>
        <a:xfrm>
          <a:off x="0" y="575975"/>
          <a:ext cx="5606868" cy="565617"/>
        </a:xfrm>
        <a:prstGeom prst="roundRect">
          <a:avLst/>
        </a:prstGeom>
        <a:solidFill>
          <a:schemeClr val="accent2">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Latn-RS" sz="2000" b="1" kern="1200" dirty="0" smtClean="0"/>
            <a:t>Mala porođajna težina (MPT</a:t>
          </a:r>
          <a:r>
            <a:rPr lang="sr" sz="2000" b="1" kern="1200" dirty="0" smtClean="0"/>
            <a:t>)</a:t>
          </a:r>
          <a:endParaRPr lang="en-GB" sz="2000" b="1" kern="1200" dirty="0"/>
        </a:p>
      </dsp:txBody>
      <dsp:txXfrm>
        <a:off x="27611" y="603586"/>
        <a:ext cx="5551646" cy="510395"/>
      </dsp:txXfrm>
    </dsp:sp>
    <dsp:sp modelId="{1BA9EF5D-52DA-4D30-9BCA-8CE623DD7D1D}">
      <dsp:nvSpPr>
        <dsp:cNvPr id="0" name=""/>
        <dsp:cNvSpPr/>
      </dsp:nvSpPr>
      <dsp:spPr>
        <a:xfrm>
          <a:off x="0" y="1151844"/>
          <a:ext cx="5606868" cy="565617"/>
        </a:xfrm>
        <a:prstGeom prst="roundRect">
          <a:avLst/>
        </a:prstGeom>
        <a:solidFill>
          <a:schemeClr val="accent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Latn-RS" sz="2000" b="1" kern="1200" dirty="0" smtClean="0"/>
            <a:t>Mrtvorođenje</a:t>
          </a:r>
          <a:endParaRPr lang="en-GB" sz="2000" b="1" kern="1200" dirty="0"/>
        </a:p>
      </dsp:txBody>
      <dsp:txXfrm>
        <a:off x="27611" y="1179455"/>
        <a:ext cx="5551646" cy="510395"/>
      </dsp:txXfrm>
    </dsp:sp>
    <dsp:sp modelId="{8421DD56-B909-4CA1-A05F-DEC3A55B1C5B}">
      <dsp:nvSpPr>
        <dsp:cNvPr id="0" name=""/>
        <dsp:cNvSpPr/>
      </dsp:nvSpPr>
      <dsp:spPr>
        <a:xfrm>
          <a:off x="0" y="1727714"/>
          <a:ext cx="5606868" cy="565617"/>
        </a:xfrm>
        <a:prstGeom prst="roundRect">
          <a:avLst/>
        </a:prstGeom>
        <a:solidFill>
          <a:schemeClr val="accent1">
            <a:shade val="50000"/>
            <a:hueOff val="250694"/>
            <a:satOff val="6716"/>
            <a:lumOff val="295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 sz="2000" b="1" kern="1200" dirty="0" smtClean="0"/>
            <a:t>Neonatalni mortalitet</a:t>
          </a:r>
          <a:endParaRPr lang="en-GB" sz="2000" b="1" kern="1200" dirty="0"/>
        </a:p>
      </dsp:txBody>
      <dsp:txXfrm>
        <a:off x="27611" y="1755325"/>
        <a:ext cx="5551646" cy="510395"/>
      </dsp:txXfrm>
    </dsp:sp>
    <dsp:sp modelId="{539B84FC-7B83-4E51-931D-9465F412B8AE}">
      <dsp:nvSpPr>
        <dsp:cNvPr id="0" name=""/>
        <dsp:cNvSpPr/>
      </dsp:nvSpPr>
      <dsp:spPr>
        <a:xfrm>
          <a:off x="0" y="2303583"/>
          <a:ext cx="5606868" cy="565617"/>
        </a:xfrm>
        <a:prstGeom prst="roundRect">
          <a:avLst/>
        </a:prstGeom>
        <a:solidFill>
          <a:schemeClr val="accent1">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 sz="2000" b="1" kern="1200" dirty="0" smtClean="0"/>
            <a:t>Neonatalni morbiditet</a:t>
          </a:r>
          <a:endParaRPr lang="hu-HU" sz="2000" b="1" kern="1200" dirty="0"/>
        </a:p>
      </dsp:txBody>
      <dsp:txXfrm>
        <a:off x="27611" y="2331194"/>
        <a:ext cx="5551646" cy="510395"/>
      </dsp:txXfrm>
    </dsp:sp>
    <dsp:sp modelId="{A4B41B59-978B-418F-8F48-577646B0B514}">
      <dsp:nvSpPr>
        <dsp:cNvPr id="0" name=""/>
        <dsp:cNvSpPr/>
      </dsp:nvSpPr>
      <dsp:spPr>
        <a:xfrm>
          <a:off x="0" y="2879453"/>
          <a:ext cx="5606868" cy="565617"/>
        </a:xfrm>
        <a:prstGeom prst="roundRect">
          <a:avLst/>
        </a:prstGeom>
        <a:solidFill>
          <a:schemeClr val="accent1">
            <a:shade val="50000"/>
            <a:hueOff val="250694"/>
            <a:satOff val="6716"/>
            <a:lumOff val="2959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Latn-RS" sz="2000" b="1" kern="1200" dirty="0" smtClean="0"/>
            <a:t>Malo za gestacijsko doba (MGD)</a:t>
          </a:r>
          <a:endParaRPr lang="sr" sz="2000" b="1" kern="1200" dirty="0"/>
        </a:p>
      </dsp:txBody>
      <dsp:txXfrm>
        <a:off x="27611" y="2907064"/>
        <a:ext cx="5551646" cy="510395"/>
      </dsp:txXfrm>
    </dsp:sp>
    <dsp:sp modelId="{93A72237-789C-45D4-95A6-8A95DE58FD45}">
      <dsp:nvSpPr>
        <dsp:cNvPr id="0" name=""/>
        <dsp:cNvSpPr/>
      </dsp:nvSpPr>
      <dsp:spPr>
        <a:xfrm>
          <a:off x="0" y="3455322"/>
          <a:ext cx="5606868" cy="565617"/>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 sz="2000" b="1" kern="1200" dirty="0" smtClean="0"/>
            <a:t>Međunarodni normalizovani odnos (</a:t>
          </a:r>
          <a:r>
            <a:rPr lang="sr-Latn-RS" sz="2000" b="1" kern="1200" dirty="0" smtClean="0"/>
            <a:t>MNO) </a:t>
          </a:r>
          <a:r>
            <a:rPr lang="sr" sz="2000" b="1" kern="1200" dirty="0" smtClean="0"/>
            <a:t>novorođenčadi</a:t>
          </a:r>
          <a:endParaRPr lang="hu-HU" sz="2000" b="1" kern="1200" dirty="0"/>
        </a:p>
      </dsp:txBody>
      <dsp:txXfrm>
        <a:off x="27611" y="3482933"/>
        <a:ext cx="5551646" cy="510395"/>
      </dsp:txXfrm>
    </dsp:sp>
    <dsp:sp modelId="{F123E6C3-A6DE-4AD2-A337-2EEA71FD3A06}">
      <dsp:nvSpPr>
        <dsp:cNvPr id="0" name=""/>
        <dsp:cNvSpPr/>
      </dsp:nvSpPr>
      <dsp:spPr>
        <a:xfrm>
          <a:off x="0" y="4031192"/>
          <a:ext cx="5606868" cy="565617"/>
        </a:xfrm>
        <a:prstGeom prst="roundRect">
          <a:avLst/>
        </a:prstGeom>
        <a:solidFill>
          <a:schemeClr val="accent1">
            <a:shade val="50000"/>
            <a:hueOff val="83565"/>
            <a:satOff val="2239"/>
            <a:lumOff val="98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sr" sz="2000" b="1" kern="1200" dirty="0" smtClean="0"/>
            <a:t>Dužina telomera novorođenčadi</a:t>
          </a:r>
          <a:endParaRPr lang="hu-HU" sz="2000" b="1" kern="1200" dirty="0"/>
        </a:p>
      </dsp:txBody>
      <dsp:txXfrm>
        <a:off x="27611" y="4058803"/>
        <a:ext cx="5551646" cy="51039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2E3940-44C1-4E41-879A-CA187225B187}">
      <dsp:nvSpPr>
        <dsp:cNvPr id="0" name=""/>
        <dsp:cNvSpPr/>
      </dsp:nvSpPr>
      <dsp:spPr>
        <a:xfrm>
          <a:off x="1482699" y="997"/>
          <a:ext cx="3573200" cy="2143920"/>
        </a:xfrm>
        <a:prstGeom prst="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rtlCol="0" anchor="ctr" anchorCtr="0">
          <a:noAutofit/>
        </a:bodyPr>
        <a:lstStyle/>
        <a:p>
          <a:pPr lvl="0" algn="ctr" defTabSz="1689100" rtl="0">
            <a:lnSpc>
              <a:spcPct val="90000"/>
            </a:lnSpc>
            <a:spcBef>
              <a:spcPct val="0"/>
            </a:spcBef>
            <a:spcAft>
              <a:spcPct val="35000"/>
            </a:spcAft>
          </a:pPr>
          <a:r>
            <a:rPr lang="en-US" sz="3800" kern="1200" dirty="0" err="1" smtClean="0"/>
            <a:t>Kongenitalne</a:t>
          </a:r>
          <a:r>
            <a:rPr lang="en-US" sz="3800" kern="1200" dirty="0" smtClean="0"/>
            <a:t> </a:t>
          </a:r>
          <a:r>
            <a:rPr lang="en-US" sz="3800" kern="1200" dirty="0" err="1" smtClean="0"/>
            <a:t>anomalije</a:t>
          </a:r>
          <a:endParaRPr lang="en-US" sz="3800" kern="1200" dirty="0" smtClean="0"/>
        </a:p>
      </dsp:txBody>
      <dsp:txXfrm>
        <a:off x="1482699" y="997"/>
        <a:ext cx="3573200" cy="2143920"/>
      </dsp:txXfrm>
    </dsp:sp>
    <dsp:sp modelId="{3D1D9B5C-E1B7-4B31-915F-D7B9058F9E10}">
      <dsp:nvSpPr>
        <dsp:cNvPr id="0" name=""/>
        <dsp:cNvSpPr/>
      </dsp:nvSpPr>
      <dsp:spPr>
        <a:xfrm>
          <a:off x="5413220" y="997"/>
          <a:ext cx="3573200" cy="2143920"/>
        </a:xfrm>
        <a:prstGeom prst="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rtlCol="0" anchor="ctr" anchorCtr="0">
          <a:noAutofit/>
        </a:bodyPr>
        <a:lstStyle/>
        <a:p>
          <a:pPr lvl="0" algn="ctr" defTabSz="1689100" rtl="0">
            <a:lnSpc>
              <a:spcPct val="90000"/>
            </a:lnSpc>
            <a:spcBef>
              <a:spcPct val="0"/>
            </a:spcBef>
            <a:spcAft>
              <a:spcPct val="35000"/>
            </a:spcAft>
          </a:pPr>
          <a:r>
            <a:rPr lang="en-US" sz="3800" kern="1200" dirty="0" err="1" smtClean="0"/>
            <a:t>Smanjena</a:t>
          </a:r>
          <a:r>
            <a:rPr lang="en-US" sz="3800" kern="1200" dirty="0" smtClean="0"/>
            <a:t> </a:t>
          </a:r>
          <a:r>
            <a:rPr lang="en-US" sz="3800" kern="1200" dirty="0" err="1" smtClean="0"/>
            <a:t>težina</a:t>
          </a:r>
          <a:r>
            <a:rPr lang="en-US" sz="3800" kern="1200" dirty="0" smtClean="0"/>
            <a:t> </a:t>
          </a:r>
          <a:r>
            <a:rPr lang="en-US" sz="3800" kern="1200" dirty="0" err="1" smtClean="0"/>
            <a:t>i</a:t>
          </a:r>
          <a:r>
            <a:rPr lang="en-US" sz="3800" kern="1200" dirty="0" smtClean="0"/>
            <a:t> </a:t>
          </a:r>
          <a:r>
            <a:rPr lang="en-US" sz="3800" kern="1200" dirty="0" err="1" smtClean="0"/>
            <a:t>zapremina</a:t>
          </a:r>
          <a:r>
            <a:rPr lang="en-US" sz="3800" kern="1200" dirty="0" smtClean="0"/>
            <a:t> </a:t>
          </a:r>
          <a:r>
            <a:rPr lang="en-US" sz="3800" kern="1200" dirty="0" err="1" smtClean="0"/>
            <a:t>placente</a:t>
          </a:r>
          <a:endParaRPr lang="en-GB" sz="3800" kern="1200" dirty="0"/>
        </a:p>
      </dsp:txBody>
      <dsp:txXfrm>
        <a:off x="5413220" y="997"/>
        <a:ext cx="3573200" cy="2143920"/>
      </dsp:txXfrm>
    </dsp:sp>
    <dsp:sp modelId="{F4573EF4-F438-44F0-9196-94873DA3795B}">
      <dsp:nvSpPr>
        <dsp:cNvPr id="0" name=""/>
        <dsp:cNvSpPr/>
      </dsp:nvSpPr>
      <dsp:spPr>
        <a:xfrm>
          <a:off x="3447959" y="2502238"/>
          <a:ext cx="3573200" cy="2143920"/>
        </a:xfrm>
        <a:prstGeom prst="rect">
          <a:avLst/>
        </a:prstGeom>
        <a:solidFill>
          <a:schemeClr val="accent1">
            <a:shade val="50000"/>
            <a:hueOff val="222839"/>
            <a:satOff val="5970"/>
            <a:lumOff val="263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4780" tIns="144780" rIns="144780" bIns="144780" numCol="1" spcCol="1270" rtlCol="0" anchor="ctr" anchorCtr="0">
          <a:noAutofit/>
        </a:bodyPr>
        <a:lstStyle/>
        <a:p>
          <a:pPr lvl="0" algn="ctr" defTabSz="1689100" rtl="0">
            <a:lnSpc>
              <a:spcPct val="90000"/>
            </a:lnSpc>
            <a:spcBef>
              <a:spcPct val="0"/>
            </a:spcBef>
            <a:spcAft>
              <a:spcPct val="35000"/>
            </a:spcAft>
          </a:pPr>
          <a:r>
            <a:rPr lang="sr" sz="3800" kern="1200" dirty="0" smtClean="0"/>
            <a:t>Pobačaj</a:t>
          </a:r>
          <a:endParaRPr lang="en-GB" sz="3800" kern="1200" dirty="0"/>
        </a:p>
      </dsp:txBody>
      <dsp:txXfrm>
        <a:off x="3447959" y="2502238"/>
        <a:ext cx="3573200" cy="214392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9A0A4D-498F-4931-9D00-AA77F826D7F6}">
      <dsp:nvSpPr>
        <dsp:cNvPr id="0" name=""/>
        <dsp:cNvSpPr/>
      </dsp:nvSpPr>
      <dsp:spPr>
        <a:xfrm>
          <a:off x="160300"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en-US" sz="2600" kern="1200" dirty="0" err="1" smtClean="0"/>
            <a:t>Gestacijski</a:t>
          </a:r>
          <a:r>
            <a:rPr lang="en-US" sz="2600" kern="1200" dirty="0" smtClean="0"/>
            <a:t> </a:t>
          </a:r>
          <a:r>
            <a:rPr lang="en-US" sz="2600" kern="1200" dirty="0" err="1" smtClean="0"/>
            <a:t>dijabetes</a:t>
          </a:r>
          <a:r>
            <a:rPr lang="en-US" sz="2600" kern="1200" dirty="0" smtClean="0"/>
            <a:t> </a:t>
          </a:r>
          <a:r>
            <a:rPr lang="en-US" sz="2600" kern="1200" dirty="0" err="1" smtClean="0"/>
            <a:t>melitus</a:t>
          </a:r>
          <a:r>
            <a:rPr lang="en-US" sz="2600" kern="1200" dirty="0" smtClean="0"/>
            <a:t> (GDM)</a:t>
          </a:r>
        </a:p>
      </dsp:txBody>
      <dsp:txXfrm>
        <a:off x="160300" y="739421"/>
        <a:ext cx="3691702" cy="1153657"/>
      </dsp:txXfrm>
    </dsp:sp>
    <dsp:sp modelId="{5EBA2DD7-C440-4BFD-B1C1-7DF13A48D0AD}">
      <dsp:nvSpPr>
        <dsp:cNvPr id="0" name=""/>
        <dsp:cNvSpPr/>
      </dsp:nvSpPr>
      <dsp:spPr>
        <a:xfrm>
          <a:off x="6479" y="572781"/>
          <a:ext cx="807559" cy="1211339"/>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863DFB2-683A-46CF-B59F-4AA8DCCB14B0}">
      <dsp:nvSpPr>
        <dsp:cNvPr id="0" name=""/>
        <dsp:cNvSpPr/>
      </dsp:nvSpPr>
      <dsp:spPr>
        <a:xfrm>
          <a:off x="4179421"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en-US" sz="2600" kern="1200" dirty="0" err="1" smtClean="0"/>
            <a:t>Hipertenzivni</a:t>
          </a:r>
          <a:r>
            <a:rPr lang="en-US" sz="2600" kern="1200" dirty="0" smtClean="0"/>
            <a:t> </a:t>
          </a:r>
          <a:r>
            <a:rPr lang="en-US" sz="2600" kern="1200" dirty="0" err="1" smtClean="0"/>
            <a:t>poremećaji</a:t>
          </a:r>
          <a:endParaRPr lang="en-US" sz="2600" kern="1200" dirty="0" smtClean="0"/>
        </a:p>
      </dsp:txBody>
      <dsp:txXfrm>
        <a:off x="4179421" y="739421"/>
        <a:ext cx="3691702" cy="1153657"/>
      </dsp:txXfrm>
    </dsp:sp>
    <dsp:sp modelId="{8A38BD04-8909-4ECB-A925-7B6320434565}">
      <dsp:nvSpPr>
        <dsp:cNvPr id="0" name=""/>
        <dsp:cNvSpPr/>
      </dsp:nvSpPr>
      <dsp:spPr>
        <a:xfrm>
          <a:off x="4025600" y="572781"/>
          <a:ext cx="807559" cy="1211339"/>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FACB0B-2D47-46C9-8E21-CAACFE3309CB}">
      <dsp:nvSpPr>
        <dsp:cNvPr id="0" name=""/>
        <dsp:cNvSpPr/>
      </dsp:nvSpPr>
      <dsp:spPr>
        <a:xfrm>
          <a:off x="8198542" y="739421"/>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en-US" sz="2600" kern="1200" dirty="0" err="1" smtClean="0"/>
            <a:t>Preuranjena</a:t>
          </a:r>
          <a:r>
            <a:rPr lang="en-US" sz="2600" kern="1200" dirty="0" smtClean="0"/>
            <a:t> </a:t>
          </a:r>
          <a:r>
            <a:rPr lang="en-US" sz="2600" kern="1200" dirty="0" err="1" smtClean="0"/>
            <a:t>ruptura</a:t>
          </a:r>
          <a:r>
            <a:rPr lang="en-US" sz="2600" kern="1200" dirty="0" smtClean="0"/>
            <a:t> membrane (PROM)</a:t>
          </a:r>
          <a:endParaRPr lang="en-GB" sz="2600" kern="1200" dirty="0"/>
        </a:p>
      </dsp:txBody>
      <dsp:txXfrm>
        <a:off x="8198542" y="739421"/>
        <a:ext cx="3691702" cy="1153657"/>
      </dsp:txXfrm>
    </dsp:sp>
    <dsp:sp modelId="{C3CDCE5D-0F21-408D-A8D7-D149F7913A01}">
      <dsp:nvSpPr>
        <dsp:cNvPr id="0" name=""/>
        <dsp:cNvSpPr/>
      </dsp:nvSpPr>
      <dsp:spPr>
        <a:xfrm>
          <a:off x="8044721" y="572781"/>
          <a:ext cx="807559" cy="1211339"/>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2000" r="-3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1F60DB2-864D-40FF-B975-7D78B8ADE1AE}">
      <dsp:nvSpPr>
        <dsp:cNvPr id="0" name=""/>
        <dsp:cNvSpPr/>
      </dsp:nvSpPr>
      <dsp:spPr>
        <a:xfrm>
          <a:off x="160300"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en-US" sz="2600" kern="1200" dirty="0" err="1" smtClean="0"/>
            <a:t>Abrupcija</a:t>
          </a:r>
          <a:r>
            <a:rPr lang="en-US" sz="2600" kern="1200" dirty="0" smtClean="0"/>
            <a:t> </a:t>
          </a:r>
          <a:r>
            <a:rPr lang="en-US" sz="2600" kern="1200" dirty="0" err="1" smtClean="0"/>
            <a:t>placente</a:t>
          </a:r>
          <a:endParaRPr lang="en-US" sz="2600" kern="1200" dirty="0" smtClean="0"/>
        </a:p>
      </dsp:txBody>
      <dsp:txXfrm>
        <a:off x="160300" y="2191747"/>
        <a:ext cx="3691702" cy="1153657"/>
      </dsp:txXfrm>
    </dsp:sp>
    <dsp:sp modelId="{67A67821-9722-4032-816A-C0DC4679568F}">
      <dsp:nvSpPr>
        <dsp:cNvPr id="0" name=""/>
        <dsp:cNvSpPr/>
      </dsp:nvSpPr>
      <dsp:spPr>
        <a:xfrm>
          <a:off x="6479" y="2025107"/>
          <a:ext cx="807559" cy="1211339"/>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51000" r="-5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8016B6-4FB1-445E-A212-DAF465865350}">
      <dsp:nvSpPr>
        <dsp:cNvPr id="0" name=""/>
        <dsp:cNvSpPr/>
      </dsp:nvSpPr>
      <dsp:spPr>
        <a:xfrm>
          <a:off x="4179421"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en-US" sz="2600" kern="1200" dirty="0" err="1" smtClean="0"/>
            <a:t>Stres</a:t>
          </a:r>
          <a:r>
            <a:rPr lang="en-US" sz="2600" kern="1200" dirty="0" smtClean="0"/>
            <a:t> </a:t>
          </a:r>
          <a:r>
            <a:rPr lang="en-US" sz="2600" kern="1200" dirty="0" err="1" smtClean="0"/>
            <a:t>kod</a:t>
          </a:r>
          <a:r>
            <a:rPr lang="en-US" sz="2600" kern="1200" dirty="0" smtClean="0"/>
            <a:t> </a:t>
          </a:r>
          <a:r>
            <a:rPr lang="en-US" sz="2600" kern="1200" dirty="0" err="1" smtClean="0"/>
            <a:t>majke</a:t>
          </a:r>
          <a:endParaRPr lang="en-GB" sz="2600" kern="1200" dirty="0"/>
        </a:p>
      </dsp:txBody>
      <dsp:txXfrm>
        <a:off x="4179421" y="2191747"/>
        <a:ext cx="3691702" cy="1153657"/>
      </dsp:txXfrm>
    </dsp:sp>
    <dsp:sp modelId="{39626C91-4EC9-4930-A2CA-98810B171F15}">
      <dsp:nvSpPr>
        <dsp:cNvPr id="0" name=""/>
        <dsp:cNvSpPr/>
      </dsp:nvSpPr>
      <dsp:spPr>
        <a:xfrm>
          <a:off x="4025600" y="2025107"/>
          <a:ext cx="807559" cy="1211339"/>
        </a:xfrm>
        <a:prstGeom prst="rect">
          <a:avLst/>
        </a:prstGeom>
        <a:blipFill>
          <a:blip xmlns:r="http://schemas.openxmlformats.org/officeDocument/2006/relationships" r:embed="rId5">
            <a:extLst>
              <a:ext uri="{28A0092B-C50C-407E-A947-70E740481C1C}">
                <a14:useLocalDpi xmlns:a14="http://schemas.microsoft.com/office/drawing/2010/main" val="0"/>
              </a:ext>
            </a:extLst>
          </a:blip>
          <a:srcRect/>
          <a:stretch>
            <a:fillRect l="-65000" r="-6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D62913C-77C5-4F16-9988-2D889D25C682}">
      <dsp:nvSpPr>
        <dsp:cNvPr id="0" name=""/>
        <dsp:cNvSpPr/>
      </dsp:nvSpPr>
      <dsp:spPr>
        <a:xfrm>
          <a:off x="8198542" y="2191747"/>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rtl="0">
            <a:lnSpc>
              <a:spcPct val="90000"/>
            </a:lnSpc>
            <a:spcBef>
              <a:spcPct val="0"/>
            </a:spcBef>
            <a:spcAft>
              <a:spcPct val="35000"/>
            </a:spcAft>
          </a:pPr>
          <a:r>
            <a:rPr lang="en-US" sz="2600" kern="1200" dirty="0" err="1" smtClean="0"/>
            <a:t>Kardiovaskularni</a:t>
          </a:r>
          <a:r>
            <a:rPr lang="en-US" sz="2600" kern="1200" dirty="0" smtClean="0"/>
            <a:t> </a:t>
          </a:r>
          <a:r>
            <a:rPr lang="en-US" sz="2600" kern="1200" dirty="0" err="1" smtClean="0"/>
            <a:t>rizik</a:t>
          </a:r>
          <a:r>
            <a:rPr lang="en-US" sz="2600" kern="1200" dirty="0" smtClean="0"/>
            <a:t> </a:t>
          </a:r>
          <a:r>
            <a:rPr lang="en-US" sz="2600" kern="1200" dirty="0" err="1" smtClean="0"/>
            <a:t>pri</a:t>
          </a:r>
          <a:r>
            <a:rPr lang="en-US" sz="2600" kern="1200" dirty="0" smtClean="0"/>
            <a:t> </a:t>
          </a:r>
          <a:r>
            <a:rPr lang="en-US" sz="2600" kern="1200" dirty="0" err="1" smtClean="0"/>
            <a:t>porođaju</a:t>
          </a:r>
          <a:endParaRPr lang="en-GB" sz="2600" kern="1200" dirty="0"/>
        </a:p>
      </dsp:txBody>
      <dsp:txXfrm>
        <a:off x="8198542" y="2191747"/>
        <a:ext cx="3691702" cy="1153657"/>
      </dsp:txXfrm>
    </dsp:sp>
    <dsp:sp modelId="{30F382A4-4FB3-41F5-A084-09F162B47891}">
      <dsp:nvSpPr>
        <dsp:cNvPr id="0" name=""/>
        <dsp:cNvSpPr/>
      </dsp:nvSpPr>
      <dsp:spPr>
        <a:xfrm>
          <a:off x="8044721" y="2025107"/>
          <a:ext cx="807559" cy="1211339"/>
        </a:xfrm>
        <a:prstGeom prst="rect">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60000" r="-60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BBFBF7B-C076-46A0-81F9-F2F51B6D3CF4}">
      <dsp:nvSpPr>
        <dsp:cNvPr id="0" name=""/>
        <dsp:cNvSpPr/>
      </dsp:nvSpPr>
      <dsp:spPr>
        <a:xfrm>
          <a:off x="4179421" y="3644073"/>
          <a:ext cx="3691702" cy="1153657"/>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781410" tIns="99060" rIns="99060" bIns="99060" numCol="1" spcCol="1270" rtlCol="0" anchor="ctr" anchorCtr="0">
          <a:noAutofit/>
        </a:bodyPr>
        <a:lstStyle/>
        <a:p>
          <a:pPr lvl="0" algn="l" defTabSz="1155700">
            <a:lnSpc>
              <a:spcPct val="90000"/>
            </a:lnSpc>
            <a:spcBef>
              <a:spcPct val="0"/>
            </a:spcBef>
            <a:spcAft>
              <a:spcPct val="35000"/>
            </a:spcAft>
          </a:pPr>
          <a:r>
            <a:rPr lang="en-US" sz="2600" kern="1200" dirty="0" err="1" smtClean="0"/>
            <a:t>Bakteriurija</a:t>
          </a:r>
          <a:endParaRPr lang="en-US" sz="2600" kern="1200" dirty="0" smtClean="0"/>
        </a:p>
        <a:p>
          <a:pPr lvl="0" algn="l" defTabSz="1155700" rtl="0">
            <a:lnSpc>
              <a:spcPct val="90000"/>
            </a:lnSpc>
            <a:spcBef>
              <a:spcPct val="0"/>
            </a:spcBef>
            <a:spcAft>
              <a:spcPct val="35000"/>
            </a:spcAft>
          </a:pPr>
          <a:endParaRPr lang="en-GB" sz="2600" kern="1200" dirty="0"/>
        </a:p>
      </dsp:txBody>
      <dsp:txXfrm>
        <a:off x="4179421" y="3644073"/>
        <a:ext cx="3691702" cy="1153657"/>
      </dsp:txXfrm>
    </dsp:sp>
    <dsp:sp modelId="{D6A29C5A-7DFE-4676-86A1-15C041856D5C}">
      <dsp:nvSpPr>
        <dsp:cNvPr id="0" name=""/>
        <dsp:cNvSpPr/>
      </dsp:nvSpPr>
      <dsp:spPr>
        <a:xfrm>
          <a:off x="4025600" y="3477433"/>
          <a:ext cx="807559" cy="1211339"/>
        </a:xfrm>
        <a:prstGeom prst="rect">
          <a:avLst/>
        </a:prstGeom>
        <a:blipFill>
          <a:blip xmlns:r="http://schemas.openxmlformats.org/officeDocument/2006/relationships" r:embed="rId7"/>
          <a:srcRect/>
          <a:stretch>
            <a:fillRect l="-63000" r="-6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B3028E-D23D-4706-AC24-130F0F98E331}">
      <dsp:nvSpPr>
        <dsp:cNvPr id="0" name=""/>
        <dsp:cNvSpPr/>
      </dsp:nvSpPr>
      <dsp:spPr>
        <a:xfrm>
          <a:off x="0" y="0"/>
          <a:ext cx="9270603" cy="12407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en-US" sz="2000" kern="1200" dirty="0" err="1" smtClean="0"/>
            <a:t>Nezarazne</a:t>
          </a:r>
          <a:r>
            <a:rPr lang="en-US" sz="2000" kern="1200" dirty="0" smtClean="0"/>
            <a:t> </a:t>
          </a:r>
          <a:r>
            <a:rPr lang="en-US" sz="2000" kern="1200" dirty="0" err="1" smtClean="0"/>
            <a:t>bolesti</a:t>
          </a:r>
          <a:endParaRPr lang="en-US" sz="2000" kern="1200" dirty="0" smtClean="0"/>
        </a:p>
        <a:p>
          <a:pPr lvl="0" algn="l" defTabSz="889000">
            <a:lnSpc>
              <a:spcPct val="90000"/>
            </a:lnSpc>
            <a:spcBef>
              <a:spcPct val="0"/>
            </a:spcBef>
            <a:spcAft>
              <a:spcPct val="35000"/>
            </a:spcAft>
          </a:pPr>
          <a:r>
            <a:rPr lang="en-US" sz="1800" kern="1200" dirty="0" err="1" smtClean="0"/>
            <a:t>Razvojno</a:t>
          </a:r>
          <a:r>
            <a:rPr lang="en-US" sz="1800" kern="1200" dirty="0" smtClean="0"/>
            <a:t> </a:t>
          </a:r>
          <a:r>
            <a:rPr lang="en-US" sz="1800" kern="1200" dirty="0" err="1" smtClean="0"/>
            <a:t>poreklo</a:t>
          </a:r>
          <a:r>
            <a:rPr lang="en-US" sz="1800" kern="1200" dirty="0" smtClean="0"/>
            <a:t> </a:t>
          </a:r>
          <a:r>
            <a:rPr lang="en-US" sz="1800" kern="1200" dirty="0" err="1" smtClean="0"/>
            <a:t>zdravlja</a:t>
          </a:r>
          <a:r>
            <a:rPr lang="en-US" sz="1800" kern="1200" dirty="0" smtClean="0"/>
            <a:t> </a:t>
          </a:r>
          <a:r>
            <a:rPr lang="en-US" sz="1800" kern="1200" dirty="0" err="1" smtClean="0"/>
            <a:t>i</a:t>
          </a:r>
          <a:r>
            <a:rPr lang="en-US" sz="1800" kern="1200" dirty="0" smtClean="0"/>
            <a:t> </a:t>
          </a:r>
          <a:r>
            <a:rPr lang="en-US" sz="1800" kern="1200" dirty="0" err="1" smtClean="0"/>
            <a:t>bolesti</a:t>
          </a:r>
          <a:endParaRPr lang="en-US" sz="1800" kern="1200" dirty="0" smtClean="0"/>
        </a:p>
        <a:p>
          <a:pPr lvl="0" algn="l" defTabSz="889000">
            <a:lnSpc>
              <a:spcPct val="90000"/>
            </a:lnSpc>
            <a:spcBef>
              <a:spcPct val="0"/>
            </a:spcBef>
            <a:spcAft>
              <a:spcPct val="35000"/>
            </a:spcAft>
          </a:pPr>
          <a:r>
            <a:rPr lang="en-US" sz="1800" kern="1200" dirty="0" err="1" smtClean="0"/>
            <a:t>Rano</a:t>
          </a:r>
          <a:r>
            <a:rPr lang="en-US" sz="1800" kern="1200" dirty="0" smtClean="0"/>
            <a:t> </a:t>
          </a:r>
          <a:r>
            <a:rPr lang="en-US" sz="1800" kern="1200" dirty="0" err="1" smtClean="0"/>
            <a:t>izlaganje</a:t>
          </a:r>
          <a:r>
            <a:rPr lang="en-US" sz="1800" kern="1200" dirty="0" smtClean="0"/>
            <a:t> u </a:t>
          </a:r>
          <a:r>
            <a:rPr lang="en-US" sz="1800" kern="1200" dirty="0" err="1" smtClean="0"/>
            <a:t>životu</a:t>
          </a:r>
          <a:r>
            <a:rPr lang="en-US" sz="1800" kern="1200" dirty="0" smtClean="0"/>
            <a:t> </a:t>
          </a:r>
          <a:r>
            <a:rPr lang="en-US" sz="1800" kern="1200" dirty="0" err="1" smtClean="0"/>
            <a:t>utiče</a:t>
          </a:r>
          <a:r>
            <a:rPr lang="en-US" sz="1800" kern="1200" dirty="0" smtClean="0"/>
            <a:t> </a:t>
          </a:r>
          <a:r>
            <a:rPr lang="en-US" sz="1800" kern="1200" dirty="0" err="1" smtClean="0"/>
            <a:t>na</a:t>
          </a:r>
          <a:r>
            <a:rPr lang="en-US" sz="1800" kern="1200" dirty="0" smtClean="0"/>
            <a:t> </a:t>
          </a:r>
          <a:r>
            <a:rPr lang="en-US" sz="1800" kern="1200" dirty="0" err="1" smtClean="0"/>
            <a:t>zdravlje</a:t>
          </a:r>
          <a:r>
            <a:rPr lang="en-US" sz="1800" kern="1200" dirty="0" smtClean="0"/>
            <a:t> </a:t>
          </a:r>
          <a:r>
            <a:rPr lang="en-US" sz="1800" kern="1200" dirty="0" err="1" smtClean="0"/>
            <a:t>i</a:t>
          </a:r>
          <a:r>
            <a:rPr lang="en-US" sz="1800" kern="1200" dirty="0" smtClean="0"/>
            <a:t> </a:t>
          </a:r>
          <a:r>
            <a:rPr lang="en-US" sz="1800" kern="1200" dirty="0" err="1" smtClean="0"/>
            <a:t>rizik</a:t>
          </a:r>
          <a:r>
            <a:rPr lang="en-US" sz="1800" kern="1200" dirty="0" smtClean="0"/>
            <a:t> od </a:t>
          </a:r>
          <a:r>
            <a:rPr lang="en-US" sz="1800" kern="1200" dirty="0" err="1" smtClean="0"/>
            <a:t>bolesti</a:t>
          </a:r>
          <a:r>
            <a:rPr lang="en-US" sz="1800" kern="1200" dirty="0" smtClean="0"/>
            <a:t> </a:t>
          </a:r>
          <a:r>
            <a:rPr lang="en-US" sz="1800" kern="1200" dirty="0" err="1" smtClean="0"/>
            <a:t>specifičan</a:t>
          </a:r>
          <a:r>
            <a:rPr lang="en-US" sz="1800" kern="1200" dirty="0" smtClean="0"/>
            <a:t> </a:t>
          </a:r>
          <a:r>
            <a:rPr lang="en-US" sz="1800" kern="1200" dirty="0" err="1" smtClean="0"/>
            <a:t>za</a:t>
          </a:r>
          <a:r>
            <a:rPr lang="en-US" sz="1800" kern="1200" dirty="0" smtClean="0"/>
            <a:t> pol</a:t>
          </a:r>
        </a:p>
      </dsp:txBody>
      <dsp:txXfrm>
        <a:off x="1978196" y="0"/>
        <a:ext cx="7292406" cy="1240761"/>
      </dsp:txXfrm>
    </dsp:sp>
    <dsp:sp modelId="{9E843958-42F5-49E5-BA17-C8D6040770A9}">
      <dsp:nvSpPr>
        <dsp:cNvPr id="0" name=""/>
        <dsp:cNvSpPr/>
      </dsp:nvSpPr>
      <dsp:spPr>
        <a:xfrm>
          <a:off x="124076" y="124076"/>
          <a:ext cx="1854120" cy="992609"/>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t="-36000" b="-36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C96788C-7A4E-4D65-89CA-CC88A9A6E7ED}">
      <dsp:nvSpPr>
        <dsp:cNvPr id="0" name=""/>
        <dsp:cNvSpPr/>
      </dsp:nvSpPr>
      <dsp:spPr>
        <a:xfrm>
          <a:off x="0" y="1364837"/>
          <a:ext cx="9270603" cy="124076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en-US" sz="2000" kern="1200" dirty="0" err="1" smtClean="0"/>
            <a:t>Generacijski</a:t>
          </a:r>
          <a:r>
            <a:rPr lang="en-US" sz="2000" kern="1200" dirty="0" smtClean="0"/>
            <a:t> </a:t>
          </a:r>
          <a:r>
            <a:rPr lang="en-US" sz="2000" kern="1200" dirty="0" err="1" smtClean="0"/>
            <a:t>efekti</a:t>
          </a:r>
          <a:endParaRPr lang="en-US" sz="2000" kern="1200" dirty="0" smtClean="0"/>
        </a:p>
        <a:p>
          <a:pPr lvl="0" algn="l" defTabSz="889000">
            <a:lnSpc>
              <a:spcPct val="90000"/>
            </a:lnSpc>
            <a:spcBef>
              <a:spcPct val="0"/>
            </a:spcBef>
            <a:spcAft>
              <a:spcPct val="35000"/>
            </a:spcAft>
          </a:pPr>
          <a:r>
            <a:rPr lang="en-US" sz="1800" kern="1200" dirty="0" err="1" smtClean="0"/>
            <a:t>Stres</a:t>
          </a:r>
          <a:r>
            <a:rPr lang="en-US" sz="1800" kern="1200" dirty="0" smtClean="0"/>
            <a:t> (∼ PNSM </a:t>
          </a:r>
          <a:r>
            <a:rPr lang="en-US" sz="1800" kern="1200" dirty="0" err="1" smtClean="0"/>
            <a:t>izazvan</a:t>
          </a:r>
          <a:r>
            <a:rPr lang="en-US" sz="1800" kern="1200" dirty="0" smtClean="0"/>
            <a:t> </a:t>
          </a:r>
          <a:r>
            <a:rPr lang="en-US" sz="1800" kern="1200" dirty="0" err="1" smtClean="0"/>
            <a:t>klimatskim</a:t>
          </a:r>
          <a:r>
            <a:rPr lang="en-US" sz="1800" kern="1200" dirty="0" smtClean="0"/>
            <a:t> </a:t>
          </a:r>
          <a:r>
            <a:rPr lang="en-US" sz="1800" kern="1200" dirty="0" err="1" smtClean="0"/>
            <a:t>promenama</a:t>
          </a:r>
          <a:r>
            <a:rPr lang="en-US" sz="1800" kern="1200" dirty="0" smtClean="0"/>
            <a:t>) </a:t>
          </a:r>
          <a:r>
            <a:rPr lang="en-US" sz="1800" kern="1200" dirty="0" err="1" smtClean="0"/>
            <a:t>kod</a:t>
          </a:r>
          <a:r>
            <a:rPr lang="en-US" sz="1800" kern="1200" dirty="0" smtClean="0"/>
            <a:t> </a:t>
          </a:r>
          <a:r>
            <a:rPr lang="en-US" sz="1800" kern="1200" dirty="0" err="1" smtClean="0"/>
            <a:t>majke</a:t>
          </a:r>
          <a:r>
            <a:rPr lang="en-US" sz="1800" kern="1200" dirty="0" smtClean="0"/>
            <a:t> </a:t>
          </a:r>
          <a:r>
            <a:rPr lang="en-US" sz="1800" kern="1200" dirty="0" err="1" smtClean="0"/>
            <a:t>tokom</a:t>
          </a:r>
          <a:r>
            <a:rPr lang="en-US" sz="1800" kern="1200" dirty="0" smtClean="0"/>
            <a:t> </a:t>
          </a:r>
          <a:r>
            <a:rPr lang="en-US" sz="1800" kern="1200" dirty="0" err="1" smtClean="0"/>
            <a:t>trudnoće</a:t>
          </a:r>
          <a:r>
            <a:rPr lang="en-US" sz="1800" kern="1200" dirty="0" smtClean="0"/>
            <a:t> </a:t>
          </a:r>
          <a:r>
            <a:rPr lang="en-US" sz="1800" kern="1200" dirty="0" err="1" smtClean="0"/>
            <a:t>ima</a:t>
          </a:r>
          <a:r>
            <a:rPr lang="en-US" sz="1800" kern="1200" dirty="0" smtClean="0"/>
            <a:t> </a:t>
          </a:r>
          <a:r>
            <a:rPr lang="en-US" sz="1800" kern="1200" dirty="0" err="1" smtClean="0"/>
            <a:t>potencijal</a:t>
          </a:r>
          <a:r>
            <a:rPr lang="en-US" sz="1800" kern="1200" dirty="0" smtClean="0"/>
            <a:t> da </a:t>
          </a:r>
          <a:r>
            <a:rPr lang="en-US" sz="1800" kern="1200" dirty="0" err="1" smtClean="0"/>
            <a:t>oblikuje</a:t>
          </a:r>
          <a:r>
            <a:rPr lang="en-US" sz="1800" kern="1200" dirty="0" smtClean="0"/>
            <a:t> </a:t>
          </a:r>
          <a:r>
            <a:rPr lang="en-US" sz="1800" kern="1200" dirty="0" err="1" smtClean="0"/>
            <a:t>fiziološke</a:t>
          </a:r>
          <a:r>
            <a:rPr lang="en-US" sz="1800" kern="1200" dirty="0" smtClean="0"/>
            <a:t> </a:t>
          </a:r>
          <a:r>
            <a:rPr lang="en-US" sz="1800" kern="1200" dirty="0" err="1" smtClean="0"/>
            <a:t>odgovore</a:t>
          </a:r>
          <a:r>
            <a:rPr lang="en-US" sz="1800" kern="1200" dirty="0" smtClean="0"/>
            <a:t> </a:t>
          </a:r>
          <a:r>
            <a:rPr lang="en-US" sz="1800" kern="1200" dirty="0" err="1" smtClean="0"/>
            <a:t>i</a:t>
          </a:r>
          <a:r>
            <a:rPr lang="en-US" sz="1800" kern="1200" dirty="0" smtClean="0"/>
            <a:t> </a:t>
          </a:r>
          <a:r>
            <a:rPr lang="en-US" sz="1800" kern="1200" dirty="0" err="1" smtClean="0"/>
            <a:t>neželjene</a:t>
          </a:r>
          <a:r>
            <a:rPr lang="en-US" sz="1800" kern="1200" dirty="0" smtClean="0"/>
            <a:t> </a:t>
          </a:r>
          <a:r>
            <a:rPr lang="en-US" sz="1800" kern="1200" dirty="0" err="1" smtClean="0"/>
            <a:t>ishode</a:t>
          </a:r>
          <a:r>
            <a:rPr lang="en-US" sz="1800" kern="1200" dirty="0" smtClean="0"/>
            <a:t> </a:t>
          </a:r>
          <a:r>
            <a:rPr lang="en-US" sz="1800" kern="1200" dirty="0" err="1" smtClean="0"/>
            <a:t>porođaja</a:t>
          </a:r>
          <a:r>
            <a:rPr lang="en-US" sz="1800" kern="1200" dirty="0" smtClean="0"/>
            <a:t> </a:t>
          </a:r>
          <a:r>
            <a:rPr lang="en-US" sz="1800" kern="1200" dirty="0" err="1" smtClean="0"/>
            <a:t>tokom</a:t>
          </a:r>
          <a:r>
            <a:rPr lang="en-US" sz="1800" kern="1200" dirty="0" smtClean="0"/>
            <a:t> </a:t>
          </a:r>
          <a:r>
            <a:rPr lang="en-US" sz="1800" kern="1200" dirty="0" err="1" smtClean="0"/>
            <a:t>više</a:t>
          </a:r>
          <a:r>
            <a:rPr lang="en-US" sz="1800" kern="1200" dirty="0" smtClean="0"/>
            <a:t> </a:t>
          </a:r>
          <a:r>
            <a:rPr lang="en-US" sz="1800" kern="1200" dirty="0" err="1" smtClean="0"/>
            <a:t>generacija</a:t>
          </a:r>
          <a:endParaRPr lang="en-US" sz="1800" kern="1200" dirty="0" smtClean="0"/>
        </a:p>
      </dsp:txBody>
      <dsp:txXfrm>
        <a:off x="1978196" y="1364837"/>
        <a:ext cx="7292406" cy="1240761"/>
      </dsp:txXfrm>
    </dsp:sp>
    <dsp:sp modelId="{E925A6DE-609A-489F-91DB-F7AA0C6CE827}">
      <dsp:nvSpPr>
        <dsp:cNvPr id="0" name=""/>
        <dsp:cNvSpPr/>
      </dsp:nvSpPr>
      <dsp:spPr>
        <a:xfrm>
          <a:off x="124076" y="1488913"/>
          <a:ext cx="1854120" cy="992609"/>
        </a:xfrm>
        <a:prstGeom prst="roundRect">
          <a:avLst>
            <a:gd name="adj" fmla="val 10000"/>
          </a:avLst>
        </a:prstGeom>
        <a:blipFill>
          <a:blip xmlns:r="http://schemas.openxmlformats.org/officeDocument/2006/relationships" r:embed="rId2"/>
          <a:srcRect/>
          <a:stretch>
            <a:fillRect t="-12000" b="-1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67890A-FC2D-4B96-BAD3-17940486F054}">
      <dsp:nvSpPr>
        <dsp:cNvPr id="0" name=""/>
        <dsp:cNvSpPr/>
      </dsp:nvSpPr>
      <dsp:spPr>
        <a:xfrm>
          <a:off x="32308" y="2729675"/>
          <a:ext cx="9205986" cy="13646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rtlCol="0" anchor="ctr" anchorCtr="0">
          <a:noAutofit/>
        </a:bodyPr>
        <a:lstStyle/>
        <a:p>
          <a:pPr lvl="0" algn="l" defTabSz="889000" rtl="0">
            <a:lnSpc>
              <a:spcPct val="90000"/>
            </a:lnSpc>
            <a:spcBef>
              <a:spcPct val="0"/>
            </a:spcBef>
            <a:spcAft>
              <a:spcPct val="35000"/>
            </a:spcAft>
          </a:pPr>
          <a:r>
            <a:rPr lang="en-US" sz="2000" kern="1200" dirty="0" err="1" smtClean="0"/>
            <a:t>Akumulacija</a:t>
          </a:r>
          <a:r>
            <a:rPr lang="en-US" sz="2000" kern="1200" dirty="0" smtClean="0"/>
            <a:t> </a:t>
          </a:r>
          <a:r>
            <a:rPr lang="en-US" sz="2000" kern="1200" dirty="0" err="1" smtClean="0"/>
            <a:t>stresora</a:t>
          </a:r>
          <a:endParaRPr lang="en-US" sz="2000" kern="1200" dirty="0" smtClean="0"/>
        </a:p>
        <a:p>
          <a:pPr lvl="0" algn="l" defTabSz="889000">
            <a:lnSpc>
              <a:spcPct val="90000"/>
            </a:lnSpc>
            <a:spcBef>
              <a:spcPct val="0"/>
            </a:spcBef>
            <a:spcAft>
              <a:spcPct val="35000"/>
            </a:spcAft>
          </a:pPr>
          <a:r>
            <a:rPr lang="en-US" sz="1800" kern="1200" dirty="0" err="1" smtClean="0"/>
            <a:t>Veći</a:t>
          </a:r>
          <a:r>
            <a:rPr lang="en-US" sz="1800" kern="1200" dirty="0" smtClean="0"/>
            <a:t> </a:t>
          </a:r>
          <a:r>
            <a:rPr lang="en-US" sz="1800" kern="1200" dirty="0" err="1" smtClean="0"/>
            <a:t>rizik</a:t>
          </a:r>
          <a:r>
            <a:rPr lang="en-US" sz="1800" kern="1200" dirty="0" smtClean="0"/>
            <a:t> od </a:t>
          </a:r>
          <a:r>
            <a:rPr lang="en-US" sz="1800" kern="1200" dirty="0" err="1" smtClean="0"/>
            <a:t>neuropsihijatrijskih</a:t>
          </a:r>
          <a:r>
            <a:rPr lang="en-US" sz="1800" kern="1200" dirty="0" smtClean="0"/>
            <a:t> </a:t>
          </a:r>
          <a:r>
            <a:rPr lang="en-US" sz="1800" kern="1200" dirty="0" err="1" smtClean="0"/>
            <a:t>bolesti</a:t>
          </a:r>
          <a:r>
            <a:rPr lang="en-US" sz="1800" kern="1200" dirty="0" smtClean="0"/>
            <a:t> (</a:t>
          </a:r>
          <a:r>
            <a:rPr lang="en-US" sz="1800" kern="1200" dirty="0" err="1" smtClean="0"/>
            <a:t>anksioznost</a:t>
          </a:r>
          <a:r>
            <a:rPr lang="en-US" sz="1800" kern="1200" dirty="0" smtClean="0"/>
            <a:t>, </a:t>
          </a:r>
          <a:r>
            <a:rPr lang="en-US" sz="1800" kern="1200" dirty="0" err="1" smtClean="0"/>
            <a:t>depresija</a:t>
          </a:r>
          <a:r>
            <a:rPr lang="en-US" sz="1800" kern="1200" dirty="0" smtClean="0"/>
            <a:t>, </a:t>
          </a:r>
          <a:r>
            <a:rPr lang="en-US" sz="1800" kern="1200" dirty="0" err="1" smtClean="0"/>
            <a:t>šizofrenija</a:t>
          </a:r>
          <a:r>
            <a:rPr lang="en-US" sz="1800" kern="1200" dirty="0" smtClean="0"/>
            <a:t>)</a:t>
          </a:r>
        </a:p>
        <a:p>
          <a:pPr lvl="0" algn="l" defTabSz="889000">
            <a:lnSpc>
              <a:spcPct val="90000"/>
            </a:lnSpc>
            <a:spcBef>
              <a:spcPct val="0"/>
            </a:spcBef>
            <a:spcAft>
              <a:spcPct val="35000"/>
            </a:spcAft>
          </a:pPr>
          <a:r>
            <a:rPr lang="en-US" sz="1800" kern="1200" dirty="0" err="1" smtClean="0"/>
            <a:t>Dokumentovano</a:t>
          </a:r>
          <a:r>
            <a:rPr lang="en-US" sz="1800" kern="1200" dirty="0" smtClean="0"/>
            <a:t> je da PNSM </a:t>
          </a:r>
          <a:r>
            <a:rPr lang="en-US" sz="1800" kern="1200" dirty="0" err="1" smtClean="0"/>
            <a:t>utiče</a:t>
          </a:r>
          <a:r>
            <a:rPr lang="en-US" sz="1800" kern="1200" dirty="0" smtClean="0"/>
            <a:t> </a:t>
          </a:r>
          <a:r>
            <a:rPr lang="en-US" sz="1800" kern="1200" dirty="0" err="1" smtClean="0"/>
            <a:t>na</a:t>
          </a:r>
          <a:r>
            <a:rPr lang="en-US" sz="1800" kern="1200" dirty="0" smtClean="0"/>
            <a:t> </a:t>
          </a:r>
          <a:r>
            <a:rPr lang="en-US" sz="1800" kern="1200" dirty="0" err="1" smtClean="0"/>
            <a:t>rođenje</a:t>
          </a:r>
          <a:r>
            <a:rPr lang="en-US" sz="1800" kern="1200" dirty="0" smtClean="0"/>
            <a:t> </a:t>
          </a:r>
          <a:r>
            <a:rPr lang="en-US" sz="1800" kern="1200" dirty="0" err="1" smtClean="0"/>
            <a:t>i</a:t>
          </a:r>
          <a:r>
            <a:rPr lang="en-US" sz="1800" kern="1200" dirty="0" smtClean="0"/>
            <a:t> </a:t>
          </a:r>
          <a:r>
            <a:rPr lang="en-US" sz="1800" kern="1200" dirty="0" err="1" smtClean="0"/>
            <a:t>vreme</a:t>
          </a:r>
          <a:r>
            <a:rPr lang="en-US" sz="1800" kern="1200" dirty="0" smtClean="0"/>
            <a:t> </a:t>
          </a:r>
          <a:r>
            <a:rPr lang="en-US" sz="1800" kern="1200" dirty="0" err="1" smtClean="0"/>
            <a:t>porođaja</a:t>
          </a:r>
          <a:r>
            <a:rPr lang="en-US" sz="1800" kern="1200" dirty="0" smtClean="0"/>
            <a:t> pored </a:t>
          </a:r>
          <a:r>
            <a:rPr lang="en-US" sz="1800" kern="1200" dirty="0" err="1" smtClean="0"/>
            <a:t>povećanja</a:t>
          </a:r>
          <a:r>
            <a:rPr lang="en-US" sz="1800" kern="1200" dirty="0" smtClean="0"/>
            <a:t> </a:t>
          </a:r>
          <a:r>
            <a:rPr lang="en-US" sz="1800" kern="1200" dirty="0" err="1" smtClean="0"/>
            <a:t>rizika</a:t>
          </a:r>
          <a:r>
            <a:rPr lang="en-US" sz="1800" kern="1200" dirty="0" smtClean="0"/>
            <a:t> od </a:t>
          </a:r>
          <a:r>
            <a:rPr lang="en-US" sz="1800" kern="1200" dirty="0" err="1" smtClean="0"/>
            <a:t>neželjenog</a:t>
          </a:r>
          <a:r>
            <a:rPr lang="en-US" sz="1800" kern="1200" dirty="0" smtClean="0"/>
            <a:t> </a:t>
          </a:r>
          <a:r>
            <a:rPr lang="en-US" sz="1800" kern="1200" dirty="0" err="1" smtClean="0"/>
            <a:t>ishoda</a:t>
          </a:r>
          <a:r>
            <a:rPr lang="en-US" sz="1800" kern="1200" dirty="0" smtClean="0"/>
            <a:t> </a:t>
          </a:r>
          <a:r>
            <a:rPr lang="en-US" sz="1800" kern="1200" dirty="0" err="1" smtClean="0"/>
            <a:t>trudnoće</a:t>
          </a:r>
          <a:endParaRPr lang="en-US" sz="1800" kern="1200" dirty="0" smtClean="0"/>
        </a:p>
      </dsp:txBody>
      <dsp:txXfrm>
        <a:off x="1996716" y="2729675"/>
        <a:ext cx="7241578" cy="1364663"/>
      </dsp:txXfrm>
    </dsp:sp>
    <dsp:sp modelId="{0125384D-D5F1-49BA-BA0F-22B42A7D01CB}">
      <dsp:nvSpPr>
        <dsp:cNvPr id="0" name=""/>
        <dsp:cNvSpPr/>
      </dsp:nvSpPr>
      <dsp:spPr>
        <a:xfrm>
          <a:off x="124076" y="2915702"/>
          <a:ext cx="1854120" cy="992609"/>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t="-39000" b="-39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E062F6-BF1D-4D32-BF12-0F1880C67CD9}">
      <dsp:nvSpPr>
        <dsp:cNvPr id="0" name=""/>
        <dsp:cNvSpPr/>
      </dsp:nvSpPr>
      <dsp:spPr>
        <a:xfrm>
          <a:off x="0" y="487455"/>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85B9FFA-AEED-4C4C-8216-DAF573E0A38E}">
      <dsp:nvSpPr>
        <dsp:cNvPr id="0" name=""/>
        <dsp:cNvSpPr/>
      </dsp:nvSpPr>
      <dsp:spPr>
        <a:xfrm>
          <a:off x="594836" y="44655"/>
          <a:ext cx="8327707" cy="885600"/>
        </a:xfrm>
        <a:prstGeom prst="roundRect">
          <a:avLst/>
        </a:prstGeom>
        <a:solidFill>
          <a:schemeClr val="accent1">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en-US" sz="2000" b="0" i="0" u="none" strike="noStrike" kern="1200" dirty="0" err="1" smtClean="0"/>
            <a:t>Zagađenje</a:t>
          </a:r>
          <a:r>
            <a:rPr lang="en-US" sz="2000" b="0" i="0" u="none" strike="noStrike" kern="1200" dirty="0" smtClean="0"/>
            <a:t> </a:t>
          </a:r>
          <a:r>
            <a:rPr lang="en-US" sz="2000" b="0" i="0" u="none" strike="noStrike" kern="1200" dirty="0" err="1" smtClean="0"/>
            <a:t>vazduha</a:t>
          </a:r>
          <a:r>
            <a:rPr lang="en-US" sz="2000" b="0" i="0" u="none" strike="noStrike" kern="1200" dirty="0" smtClean="0"/>
            <a:t> </a:t>
          </a:r>
          <a:r>
            <a:rPr lang="en-US" sz="2000" b="0" i="0" u="none" strike="noStrike" kern="1200" dirty="0" err="1" smtClean="0"/>
            <a:t>i</a:t>
          </a:r>
          <a:r>
            <a:rPr lang="en-US" sz="2000" b="0" i="0" u="none" strike="noStrike" kern="1200" dirty="0" smtClean="0"/>
            <a:t> </a:t>
          </a:r>
          <a:r>
            <a:rPr lang="en-US" sz="2000" b="0" i="0" u="none" strike="noStrike" kern="1200" dirty="0" err="1" smtClean="0"/>
            <a:t>klimatske</a:t>
          </a:r>
          <a:r>
            <a:rPr lang="en-US" sz="2000" b="0" i="0" u="none" strike="noStrike" kern="1200" dirty="0" smtClean="0"/>
            <a:t> </a:t>
          </a:r>
          <a:r>
            <a:rPr lang="en-US" sz="2000" b="0" i="0" u="none" strike="noStrike" kern="1200" dirty="0" err="1" smtClean="0"/>
            <a:t>promene</a:t>
          </a:r>
          <a:r>
            <a:rPr lang="en-US" sz="2000" b="0" i="0" u="none" strike="noStrike" kern="1200" dirty="0" smtClean="0"/>
            <a:t> </a:t>
          </a:r>
          <a:r>
            <a:rPr lang="en-US" sz="2000" b="0" i="0" u="none" strike="noStrike" kern="1200" dirty="0" err="1" smtClean="0"/>
            <a:t>imaju</a:t>
          </a:r>
          <a:r>
            <a:rPr lang="en-US" sz="2000" b="0" i="0" u="none" strike="noStrike" kern="1200" dirty="0" smtClean="0"/>
            <a:t> </a:t>
          </a:r>
          <a:r>
            <a:rPr lang="en-US" sz="2000" b="0" i="0" u="none" strike="noStrike" kern="1200" dirty="0" err="1" smtClean="0"/>
            <a:t>neposredan</a:t>
          </a:r>
          <a:r>
            <a:rPr lang="en-US" sz="2000" b="0" i="0" u="none" strike="noStrike" kern="1200" dirty="0" smtClean="0"/>
            <a:t> </a:t>
          </a:r>
          <a:r>
            <a:rPr lang="en-US" sz="2000" b="0" i="0" u="none" strike="noStrike" kern="1200" dirty="0" err="1" smtClean="0"/>
            <a:t>negativan</a:t>
          </a:r>
          <a:r>
            <a:rPr lang="en-US" sz="2000" b="0" i="0" u="none" strike="noStrike" kern="1200" dirty="0" smtClean="0"/>
            <a:t> </a:t>
          </a:r>
          <a:r>
            <a:rPr lang="en-US" sz="2000" b="0" i="0" u="none" strike="noStrike" kern="1200" dirty="0" err="1" smtClean="0"/>
            <a:t>uticaj</a:t>
          </a:r>
          <a:r>
            <a:rPr lang="en-US" sz="2000" b="0" i="0" u="none" strike="noStrike" kern="1200" dirty="0" smtClean="0"/>
            <a:t> </a:t>
          </a:r>
          <a:r>
            <a:rPr lang="en-US" sz="2000" b="0" i="0" u="none" strike="noStrike" kern="1200" dirty="0" err="1" smtClean="0"/>
            <a:t>na</a:t>
          </a:r>
          <a:r>
            <a:rPr lang="en-US" sz="2000" b="0" i="0" u="none" strike="noStrike" kern="1200" dirty="0" smtClean="0"/>
            <a:t> </a:t>
          </a:r>
          <a:r>
            <a:rPr lang="en-US" sz="2000" b="0" i="0" u="none" strike="noStrike" kern="1200" dirty="0" err="1" smtClean="0"/>
            <a:t>reproduktivno</a:t>
          </a:r>
          <a:r>
            <a:rPr lang="en-US" sz="2000" b="0" i="0" u="none" strike="noStrike" kern="1200" dirty="0" smtClean="0"/>
            <a:t>, </a:t>
          </a:r>
          <a:r>
            <a:rPr lang="en-US" sz="2000" b="0" i="0" u="none" strike="noStrike" kern="1200" dirty="0" err="1" smtClean="0"/>
            <a:t>materinsko</a:t>
          </a:r>
          <a:r>
            <a:rPr lang="en-US" sz="2000" b="0" i="0" u="none" strike="noStrike" kern="1200" dirty="0" smtClean="0"/>
            <a:t> </a:t>
          </a:r>
          <a:r>
            <a:rPr lang="en-US" sz="2000" b="0" i="0" u="none" strike="noStrike" kern="1200" dirty="0" err="1" smtClean="0"/>
            <a:t>i</a:t>
          </a:r>
          <a:r>
            <a:rPr lang="en-US" sz="2000" b="0" i="0" u="none" strike="noStrike" kern="1200" dirty="0" smtClean="0"/>
            <a:t> </a:t>
          </a:r>
          <a:r>
            <a:rPr lang="en-US" sz="2000" b="0" i="0" u="none" strike="noStrike" kern="1200" dirty="0" err="1" smtClean="0"/>
            <a:t>perinatalno</a:t>
          </a:r>
          <a:r>
            <a:rPr lang="en-US" sz="2000" b="0" i="0" u="none" strike="noStrike" kern="1200" dirty="0" smtClean="0"/>
            <a:t> </a:t>
          </a:r>
          <a:r>
            <a:rPr lang="en-US" sz="2000" b="0" i="0" u="none" strike="noStrike" kern="1200" dirty="0" err="1" smtClean="0"/>
            <a:t>zdravlje</a:t>
          </a:r>
          <a:r>
            <a:rPr lang="en-US" sz="2000" b="0" i="0" u="none" strike="noStrike" kern="1200" dirty="0" smtClean="0"/>
            <a:t>, </a:t>
          </a:r>
          <a:r>
            <a:rPr lang="en-US" sz="2000" b="0" i="0" u="none" strike="noStrike" kern="1200" dirty="0" err="1" smtClean="0"/>
            <a:t>sa</a:t>
          </a:r>
          <a:r>
            <a:rPr lang="en-US" sz="2000" b="0" i="0" u="none" strike="noStrike" kern="1200" dirty="0" smtClean="0"/>
            <a:t> </a:t>
          </a:r>
          <a:r>
            <a:rPr lang="en-US" sz="2000" b="0" i="0" u="none" strike="noStrike" kern="1200" dirty="0" err="1" smtClean="0"/>
            <a:t>razornim</a:t>
          </a:r>
          <a:r>
            <a:rPr lang="en-US" sz="2000" b="0" i="0" u="none" strike="noStrike" kern="1200" dirty="0" smtClean="0"/>
            <a:t> </a:t>
          </a:r>
          <a:r>
            <a:rPr lang="en-US" sz="2000" b="0" i="0" u="none" strike="noStrike" kern="1200" dirty="0" err="1" smtClean="0"/>
            <a:t>potencijalom</a:t>
          </a:r>
          <a:r>
            <a:rPr lang="en-US" sz="2000" b="0" i="0" u="none" strike="noStrike" kern="1200" dirty="0" smtClean="0"/>
            <a:t> da </a:t>
          </a:r>
          <a:r>
            <a:rPr lang="en-US" sz="2000" b="0" i="0" u="none" strike="noStrike" kern="1200" dirty="0" err="1" smtClean="0"/>
            <a:t>utiču</a:t>
          </a:r>
          <a:r>
            <a:rPr lang="en-US" sz="2000" b="0" i="0" u="none" strike="noStrike" kern="1200" dirty="0" smtClean="0"/>
            <a:t> </a:t>
          </a:r>
          <a:r>
            <a:rPr lang="en-US" sz="2000" b="0" i="0" u="none" strike="noStrike" kern="1200" dirty="0" err="1" smtClean="0"/>
            <a:t>na</a:t>
          </a:r>
          <a:r>
            <a:rPr lang="en-US" sz="2000" b="0" i="0" u="none" strike="noStrike" kern="1200" dirty="0" smtClean="0"/>
            <a:t> </a:t>
          </a:r>
          <a:r>
            <a:rPr lang="en-US" sz="2000" b="0" i="0" u="none" strike="noStrike" kern="1200" dirty="0" err="1" smtClean="0"/>
            <a:t>zdravlje</a:t>
          </a:r>
          <a:r>
            <a:rPr lang="en-US" sz="2000" b="0" i="0" u="none" strike="noStrike" kern="1200" dirty="0" smtClean="0"/>
            <a:t> </a:t>
          </a:r>
          <a:r>
            <a:rPr lang="en-US" sz="2000" b="0" i="0" u="none" strike="noStrike" kern="1200" dirty="0" err="1" smtClean="0"/>
            <a:t>budućih</a:t>
          </a:r>
          <a:r>
            <a:rPr lang="en-US" sz="2000" b="0" i="0" u="none" strike="noStrike" kern="1200" dirty="0" smtClean="0"/>
            <a:t> </a:t>
          </a:r>
          <a:r>
            <a:rPr lang="en-US" sz="2000" b="0" i="0" u="none" strike="noStrike" kern="1200" dirty="0" err="1" smtClean="0"/>
            <a:t>generacija</a:t>
          </a:r>
          <a:r>
            <a:rPr lang="en-US" sz="2000" b="0" i="0" u="none" strike="noStrike" kern="1200" dirty="0" smtClean="0"/>
            <a:t>.</a:t>
          </a:r>
        </a:p>
      </dsp:txBody>
      <dsp:txXfrm>
        <a:off x="638067" y="87886"/>
        <a:ext cx="8241245" cy="799138"/>
      </dsp:txXfrm>
    </dsp:sp>
    <dsp:sp modelId="{820C5026-C32D-4CE4-9D44-D60749C8D731}">
      <dsp:nvSpPr>
        <dsp:cNvPr id="0" name=""/>
        <dsp:cNvSpPr/>
      </dsp:nvSpPr>
      <dsp:spPr>
        <a:xfrm>
          <a:off x="0" y="1848255"/>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640F08AD-6EB8-4783-8B15-5E9B6E2851DB}">
      <dsp:nvSpPr>
        <dsp:cNvPr id="0" name=""/>
        <dsp:cNvSpPr/>
      </dsp:nvSpPr>
      <dsp:spPr>
        <a:xfrm>
          <a:off x="594836" y="1405455"/>
          <a:ext cx="8327707" cy="885600"/>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en-US" sz="2000" kern="1200" dirty="0" err="1" smtClean="0"/>
            <a:t>Povišena</a:t>
          </a:r>
          <a:r>
            <a:rPr lang="en-US" sz="2000" kern="1200" dirty="0" smtClean="0"/>
            <a:t> </a:t>
          </a:r>
          <a:r>
            <a:rPr lang="en-US" sz="2000" kern="1200" dirty="0" err="1" smtClean="0"/>
            <a:t>temperatura</a:t>
          </a:r>
          <a:r>
            <a:rPr lang="en-US" sz="2000" kern="1200" dirty="0" smtClean="0"/>
            <a:t> </a:t>
          </a:r>
          <a:r>
            <a:rPr lang="en-US" sz="2000" kern="1200" dirty="0" err="1" smtClean="0"/>
            <a:t>okoline</a:t>
          </a:r>
          <a:r>
            <a:rPr lang="en-US" sz="2000" kern="1200" dirty="0" smtClean="0"/>
            <a:t> </a:t>
          </a:r>
          <a:r>
            <a:rPr lang="en-US" sz="2000" kern="1200" dirty="0" err="1" smtClean="0"/>
            <a:t>povezana</a:t>
          </a:r>
          <a:r>
            <a:rPr lang="en-US" sz="2000" kern="1200" dirty="0" smtClean="0"/>
            <a:t> je </a:t>
          </a:r>
          <a:r>
            <a:rPr lang="en-US" sz="2000" kern="1200" dirty="0" err="1" smtClean="0"/>
            <a:t>sa</a:t>
          </a:r>
          <a:r>
            <a:rPr lang="en-US" sz="2000" kern="1200" dirty="0" smtClean="0"/>
            <a:t> </a:t>
          </a:r>
          <a:r>
            <a:rPr lang="en-US" sz="2000" kern="1200" dirty="0" err="1" smtClean="0"/>
            <a:t>neželjenim</a:t>
          </a:r>
          <a:r>
            <a:rPr lang="en-US" sz="2000" kern="1200" dirty="0" smtClean="0"/>
            <a:t> </a:t>
          </a:r>
          <a:r>
            <a:rPr lang="en-US" sz="2000" kern="1200" dirty="0" err="1" smtClean="0"/>
            <a:t>neonatalnim</a:t>
          </a:r>
          <a:r>
            <a:rPr lang="en-US" sz="2000" kern="1200" dirty="0" smtClean="0"/>
            <a:t> </a:t>
          </a:r>
          <a:r>
            <a:rPr lang="en-US" sz="2000" kern="1200" dirty="0" err="1" smtClean="0"/>
            <a:t>ishodima</a:t>
          </a:r>
          <a:r>
            <a:rPr lang="en-US" sz="2000" kern="1200" dirty="0" smtClean="0"/>
            <a:t>: MPT, PVP, </a:t>
          </a:r>
          <a:r>
            <a:rPr lang="en-US" sz="2000" kern="1200" dirty="0" err="1" smtClean="0"/>
            <a:t>mrtvorođenje</a:t>
          </a:r>
          <a:endParaRPr lang="en-US" sz="2000" kern="1200" dirty="0" smtClean="0"/>
        </a:p>
      </dsp:txBody>
      <dsp:txXfrm>
        <a:off x="638067" y="1448686"/>
        <a:ext cx="8241245" cy="799138"/>
      </dsp:txXfrm>
    </dsp:sp>
    <dsp:sp modelId="{9FE84C3C-9BD5-4DDF-9E9B-8405063B0D56}">
      <dsp:nvSpPr>
        <dsp:cNvPr id="0" name=""/>
        <dsp:cNvSpPr/>
      </dsp:nvSpPr>
      <dsp:spPr>
        <a:xfrm>
          <a:off x="0" y="3209056"/>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334258"/>
              <a:satOff val="8955"/>
              <a:lumOff val="394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048FC051-6642-4B3D-876E-CB946C3D0825}">
      <dsp:nvSpPr>
        <dsp:cNvPr id="0" name=""/>
        <dsp:cNvSpPr/>
      </dsp:nvSpPr>
      <dsp:spPr>
        <a:xfrm>
          <a:off x="594836" y="2766255"/>
          <a:ext cx="8327707" cy="885600"/>
        </a:xfrm>
        <a:prstGeom prst="roundRect">
          <a:avLst/>
        </a:prstGeom>
        <a:solidFill>
          <a:schemeClr val="accent1">
            <a:shade val="50000"/>
            <a:hueOff val="334258"/>
            <a:satOff val="8955"/>
            <a:lumOff val="394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en-US" sz="2000" kern="1200" dirty="0" err="1" smtClean="0"/>
            <a:t>Povišena</a:t>
          </a:r>
          <a:r>
            <a:rPr lang="en-US" sz="2000" kern="1200" dirty="0" smtClean="0"/>
            <a:t> </a:t>
          </a:r>
          <a:r>
            <a:rPr lang="en-US" sz="2000" kern="1200" dirty="0" err="1" smtClean="0"/>
            <a:t>temperatura</a:t>
          </a:r>
          <a:r>
            <a:rPr lang="en-US" sz="2000" kern="1200" dirty="0" smtClean="0"/>
            <a:t> </a:t>
          </a:r>
          <a:r>
            <a:rPr lang="en-US" sz="2000" kern="1200" dirty="0" err="1" smtClean="0"/>
            <a:t>okoline</a:t>
          </a:r>
          <a:r>
            <a:rPr lang="en-US" sz="2000" kern="1200" dirty="0" smtClean="0"/>
            <a:t> </a:t>
          </a:r>
          <a:r>
            <a:rPr lang="en-US" sz="2000" kern="1200" dirty="0" err="1" smtClean="0"/>
            <a:t>povezana</a:t>
          </a:r>
          <a:r>
            <a:rPr lang="en-US" sz="2000" kern="1200" dirty="0" smtClean="0"/>
            <a:t> je </a:t>
          </a:r>
          <a:r>
            <a:rPr lang="en-US" sz="2000" kern="1200" dirty="0" err="1" smtClean="0"/>
            <a:t>sa</a:t>
          </a:r>
          <a:r>
            <a:rPr lang="en-US" sz="2000" kern="1200" dirty="0" smtClean="0"/>
            <a:t> </a:t>
          </a:r>
          <a:r>
            <a:rPr lang="en-US" sz="2000" kern="1200" dirty="0" err="1" smtClean="0"/>
            <a:t>negativnim</a:t>
          </a:r>
          <a:r>
            <a:rPr lang="en-US" sz="2000" kern="1200" dirty="0" smtClean="0"/>
            <a:t> </a:t>
          </a:r>
          <a:r>
            <a:rPr lang="en-US" sz="2000" kern="1200" dirty="0" err="1" smtClean="0"/>
            <a:t>ishodima</a:t>
          </a:r>
          <a:r>
            <a:rPr lang="en-US" sz="2000" kern="1200" dirty="0" smtClean="0"/>
            <a:t> </a:t>
          </a:r>
          <a:r>
            <a:rPr lang="en-US" sz="2000" kern="1200" dirty="0" err="1" smtClean="0"/>
            <a:t>za</a:t>
          </a:r>
          <a:r>
            <a:rPr lang="en-US" sz="2000" kern="1200" dirty="0" smtClean="0"/>
            <a:t> </a:t>
          </a:r>
          <a:r>
            <a:rPr lang="en-US" sz="2000" kern="1200" dirty="0" err="1" smtClean="0"/>
            <a:t>majku</a:t>
          </a:r>
          <a:r>
            <a:rPr lang="en-US" sz="2000" kern="1200" dirty="0" smtClean="0"/>
            <a:t>: GDM, </a:t>
          </a:r>
          <a:r>
            <a:rPr lang="en-US" sz="2000" kern="1200" dirty="0" err="1" smtClean="0"/>
            <a:t>hipertenzivni</a:t>
          </a:r>
          <a:r>
            <a:rPr lang="en-US" sz="2000" kern="1200" dirty="0" smtClean="0"/>
            <a:t> </a:t>
          </a:r>
          <a:r>
            <a:rPr lang="en-US" sz="2000" kern="1200" dirty="0" err="1" smtClean="0"/>
            <a:t>poremećaji</a:t>
          </a:r>
          <a:r>
            <a:rPr lang="en-US" sz="2000" kern="1200" dirty="0" smtClean="0"/>
            <a:t>, </a:t>
          </a:r>
          <a:r>
            <a:rPr lang="en-US" sz="2000" kern="1200" dirty="0" err="1" smtClean="0"/>
            <a:t>stres</a:t>
          </a:r>
          <a:r>
            <a:rPr lang="en-US" sz="2000" kern="1200" dirty="0" smtClean="0"/>
            <a:t> </a:t>
          </a:r>
          <a:r>
            <a:rPr lang="en-US" sz="2000" kern="1200" dirty="0" err="1" smtClean="0"/>
            <a:t>majke</a:t>
          </a:r>
          <a:r>
            <a:rPr lang="en-US" sz="2000" kern="1200" dirty="0" smtClean="0"/>
            <a:t> </a:t>
          </a:r>
          <a:r>
            <a:rPr lang="en-US" sz="2000" kern="1200" dirty="0" err="1" smtClean="0"/>
            <a:t>itd</a:t>
          </a:r>
          <a:r>
            <a:rPr lang="en-US" sz="2000" kern="1200" dirty="0" smtClean="0"/>
            <a:t>.</a:t>
          </a:r>
        </a:p>
      </dsp:txBody>
      <dsp:txXfrm>
        <a:off x="638067" y="2809486"/>
        <a:ext cx="8241245" cy="799138"/>
      </dsp:txXfrm>
    </dsp:sp>
    <dsp:sp modelId="{7E4969E3-F4BE-4381-B890-500B02775DCE}">
      <dsp:nvSpPr>
        <dsp:cNvPr id="0" name=""/>
        <dsp:cNvSpPr/>
      </dsp:nvSpPr>
      <dsp:spPr>
        <a:xfrm>
          <a:off x="0" y="4569856"/>
          <a:ext cx="11896725" cy="756000"/>
        </a:xfrm>
        <a:prstGeom prst="rect">
          <a:avLst/>
        </a:prstGeom>
        <a:solidFill>
          <a:schemeClr val="lt1">
            <a:alpha val="90000"/>
            <a:hueOff val="0"/>
            <a:satOff val="0"/>
            <a:lumOff val="0"/>
            <a:alphaOff val="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A64380-FC3C-4077-98E8-761DCFC56120}">
      <dsp:nvSpPr>
        <dsp:cNvPr id="0" name=""/>
        <dsp:cNvSpPr/>
      </dsp:nvSpPr>
      <dsp:spPr>
        <a:xfrm>
          <a:off x="594836" y="4127056"/>
          <a:ext cx="8327707" cy="885600"/>
        </a:xfrm>
        <a:prstGeom prst="roundRect">
          <a:avLst/>
        </a:prstGeom>
        <a:solidFill>
          <a:schemeClr val="accent1">
            <a:shade val="50000"/>
            <a:hueOff val="167129"/>
            <a:satOff val="4478"/>
            <a:lumOff val="19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14768" tIns="0" rIns="314768" bIns="0" numCol="1" spcCol="1270" rtlCol="0" anchor="ctr" anchorCtr="0">
          <a:noAutofit/>
        </a:bodyPr>
        <a:lstStyle/>
        <a:p>
          <a:pPr lvl="0" algn="l" defTabSz="889000" rtl="0">
            <a:lnSpc>
              <a:spcPct val="90000"/>
            </a:lnSpc>
            <a:spcBef>
              <a:spcPct val="0"/>
            </a:spcBef>
            <a:spcAft>
              <a:spcPct val="35000"/>
            </a:spcAft>
          </a:pPr>
          <a:r>
            <a:rPr lang="en-US" sz="2000" b="0" i="0" u="none" strike="noStrike" kern="1200" dirty="0" err="1" smtClean="0"/>
            <a:t>Zdravstveni</a:t>
          </a:r>
          <a:r>
            <a:rPr lang="en-US" sz="2000" b="0" i="0" u="none" strike="noStrike" kern="1200" dirty="0" smtClean="0"/>
            <a:t> </a:t>
          </a:r>
          <a:r>
            <a:rPr lang="en-US" sz="2000" b="0" i="0" u="none" strike="noStrike" kern="1200" dirty="0" err="1" smtClean="0"/>
            <a:t>radnici</a:t>
          </a:r>
          <a:r>
            <a:rPr lang="en-US" sz="2000" b="0" i="0" u="none" strike="noStrike" kern="1200" dirty="0" smtClean="0"/>
            <a:t>, </a:t>
          </a:r>
          <a:r>
            <a:rPr lang="en-US" sz="2000" b="0" i="0" u="none" strike="noStrike" kern="1200" dirty="0" err="1" smtClean="0"/>
            <a:t>posebno</a:t>
          </a:r>
          <a:r>
            <a:rPr lang="en-US" sz="2000" b="0" i="0" u="none" strike="noStrike" kern="1200" dirty="0" smtClean="0"/>
            <a:t> </a:t>
          </a:r>
          <a:r>
            <a:rPr lang="en-US" sz="2000" b="0" i="0" u="none" strike="noStrike" kern="1200" dirty="0" err="1" smtClean="0"/>
            <a:t>akušeri</a:t>
          </a:r>
          <a:r>
            <a:rPr lang="en-US" sz="2000" b="0" i="0" u="none" strike="noStrike" kern="1200" dirty="0" smtClean="0"/>
            <a:t> </a:t>
          </a:r>
          <a:r>
            <a:rPr lang="en-US" sz="2000" b="0" i="0" u="none" strike="noStrike" kern="1200" dirty="0" err="1" smtClean="0"/>
            <a:t>i</a:t>
          </a:r>
          <a:r>
            <a:rPr lang="en-US" sz="2000" b="0" i="0" u="none" strike="noStrike" kern="1200" dirty="0" smtClean="0"/>
            <a:t> </a:t>
          </a:r>
          <a:r>
            <a:rPr lang="en-US" sz="2000" b="0" i="0" u="none" strike="noStrike" kern="1200" dirty="0" err="1" smtClean="0"/>
            <a:t>ginekolozi</a:t>
          </a:r>
          <a:r>
            <a:rPr lang="en-US" sz="2000" b="0" i="0" u="none" strike="noStrike" kern="1200" dirty="0" smtClean="0"/>
            <a:t>, </a:t>
          </a:r>
          <a:r>
            <a:rPr lang="en-US" sz="2000" b="0" i="0" u="none" strike="noStrike" kern="1200" dirty="0" err="1" smtClean="0"/>
            <a:t>moraju</a:t>
          </a:r>
          <a:r>
            <a:rPr lang="en-US" sz="2000" b="0" i="0" u="none" strike="noStrike" kern="1200" dirty="0" smtClean="0"/>
            <a:t> da </a:t>
          </a:r>
          <a:r>
            <a:rPr lang="en-US" sz="2000" b="0" i="0" u="none" strike="noStrike" kern="1200" dirty="0" err="1" smtClean="0"/>
            <a:t>razgovaraju</a:t>
          </a:r>
          <a:r>
            <a:rPr lang="en-US" sz="2000" b="0" i="0" u="none" strike="noStrike" kern="1200" dirty="0" smtClean="0"/>
            <a:t> </a:t>
          </a:r>
          <a:r>
            <a:rPr lang="en-US" sz="2000" b="0" i="0" u="none" strike="noStrike" kern="1200" dirty="0" err="1" smtClean="0"/>
            <a:t>sa</a:t>
          </a:r>
          <a:r>
            <a:rPr lang="en-US" sz="2000" b="0" i="0" u="none" strike="noStrike" kern="1200" dirty="0" smtClean="0"/>
            <a:t> </a:t>
          </a:r>
          <a:r>
            <a:rPr lang="en-US" sz="2000" b="0" i="0" u="none" strike="noStrike" kern="1200" dirty="0" err="1" smtClean="0"/>
            <a:t>svojim</a:t>
          </a:r>
          <a:r>
            <a:rPr lang="en-US" sz="2000" b="0" i="0" u="none" strike="noStrike" kern="1200" dirty="0" smtClean="0"/>
            <a:t> </a:t>
          </a:r>
          <a:r>
            <a:rPr lang="en-US" sz="2000" b="0" i="0" u="none" strike="noStrike" kern="1200" dirty="0" err="1" smtClean="0"/>
            <a:t>pacijentima</a:t>
          </a:r>
          <a:r>
            <a:rPr lang="en-US" sz="2000" b="0" i="0" u="none" strike="noStrike" kern="1200" dirty="0" smtClean="0"/>
            <a:t> o </a:t>
          </a:r>
          <a:r>
            <a:rPr lang="en-US" sz="2000" b="0" i="0" u="none" strike="noStrike" kern="1200" dirty="0" err="1" smtClean="0"/>
            <a:t>zdravstvenim</a:t>
          </a:r>
          <a:r>
            <a:rPr lang="en-US" sz="2000" b="0" i="0" u="none" strike="noStrike" kern="1200" dirty="0" smtClean="0"/>
            <a:t> </a:t>
          </a:r>
          <a:r>
            <a:rPr lang="en-US" sz="2000" b="0" i="0" u="none" strike="noStrike" kern="1200" dirty="0" err="1" smtClean="0"/>
            <a:t>uticajima</a:t>
          </a:r>
          <a:r>
            <a:rPr lang="en-US" sz="2000" b="0" i="0" u="none" strike="noStrike" kern="1200" dirty="0" smtClean="0"/>
            <a:t> </a:t>
          </a:r>
          <a:r>
            <a:rPr lang="en-US" sz="2000" b="0" i="0" u="none" strike="noStrike" kern="1200" dirty="0" err="1" smtClean="0"/>
            <a:t>klimatskih</a:t>
          </a:r>
          <a:r>
            <a:rPr lang="en-US" sz="2000" b="0" i="0" u="none" strike="noStrike" kern="1200" dirty="0" smtClean="0"/>
            <a:t> </a:t>
          </a:r>
          <a:r>
            <a:rPr lang="en-US" sz="2000" b="0" i="0" u="none" strike="noStrike" kern="1200" dirty="0" err="1" smtClean="0"/>
            <a:t>promena</a:t>
          </a:r>
          <a:r>
            <a:rPr lang="en-US" sz="2000" b="0" i="0" u="none" strike="noStrike" kern="1200" dirty="0" smtClean="0"/>
            <a:t> (</a:t>
          </a:r>
          <a:r>
            <a:rPr lang="en-US" sz="2000" b="0" i="0" u="none" strike="noStrike" kern="1200" dirty="0" err="1" smtClean="0"/>
            <a:t>ekstremne</a:t>
          </a:r>
          <a:r>
            <a:rPr lang="en-US" sz="2000" b="0" i="0" u="none" strike="noStrike" kern="1200" dirty="0" smtClean="0"/>
            <a:t> </a:t>
          </a:r>
          <a:r>
            <a:rPr lang="en-US" sz="2000" b="0" i="0" u="none" strike="noStrike" kern="1200" dirty="0" err="1" smtClean="0"/>
            <a:t>vrućine</a:t>
          </a:r>
          <a:r>
            <a:rPr lang="en-US" sz="2000" b="0" i="0" u="none" strike="noStrike" kern="1200" dirty="0" smtClean="0"/>
            <a:t>).</a:t>
          </a:r>
        </a:p>
      </dsp:txBody>
      <dsp:txXfrm>
        <a:off x="638067" y="4170287"/>
        <a:ext cx="8241245" cy="799138"/>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0929FBF7-74C4-BA4E-8CB5-041BA5897AAA}"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0B8E0A5-CD0F-7542-A7D8-73812CFC6049}" type="slidenum">
              <a:rPr lang="en-US" smtClean="0"/>
              <a:t>‹#›</a:t>
            </a:fld>
            <a:endParaRPr lang="en-US"/>
          </a:p>
        </p:txBody>
      </p:sp>
    </p:spTree>
    <p:extLst>
      <p:ext uri="{BB962C8B-B14F-4D97-AF65-F5344CB8AC3E}">
        <p14:creationId xmlns:p14="http://schemas.microsoft.com/office/powerpoint/2010/main" val="2448187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a:p>
        </p:txBody>
      </p:sp>
    </p:spTree>
    <p:extLst>
      <p:ext uri="{BB962C8B-B14F-4D97-AF65-F5344CB8AC3E}">
        <p14:creationId xmlns:p14="http://schemas.microsoft.com/office/powerpoint/2010/main" val="1559836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sr" sz="1800" b="0" i="0" u="none" strike="noStrike">
                <a:solidFill>
                  <a:srgbClr val="000000"/>
                </a:solidFill>
                <a:latin typeface="Charis SIL"/>
              </a:rPr>
              <a:t>The use of fossil fuels acts to generate atmospheric greenhouse gasses (e.g. CO2 and methane), increasing average atmospheric temperatures and harmful atmospheric pollution, and reducing ocean surface pH. Increased atmospheric temperatures also increase ocean surface temperatures, reducing CO2-sink capacity and disrupting fishery stocks. Both changes in atmospheric and ocean temperatures increase the likelihood of extreme weather events (increased and decreased precipitation, more frequent and stronger storm systems with greater land penetration), which combine with elevated temperatures to disrupt crop yields, and increase the risk of crop loss, and make human habitat disruption more likely. These changes have economic (adverse impacts on agricultural and fishery industries), health (poor nutrition) and migration effects, each of which individually and jointly impact pregnancy health and preterm risk. Extreme weather events in turn, along with elevated temperatures, alter disease vector range and risk of exposure, exert maternal physiological stress (directly through climatic effects and indirectly through social and habitat disruption) and increase disease risk. Each of these factors, individually and in concert act to increase the risk of preterm birth. Notably, many of the regions most likely to be impacted by these cascading impacts are those least equipped to adopt mitigation strategies. Image created using Biorender.com. </a:t>
            </a:r>
            <a:endParaRPr lang="en-GB" dirty="0"/>
          </a:p>
        </p:txBody>
      </p:sp>
      <p:sp>
        <p:nvSpPr>
          <p:cNvPr id="4" name="Dia számának helye 3"/>
          <p:cNvSpPr>
            <a:spLocks noGrp="1"/>
          </p:cNvSpPr>
          <p:nvPr>
            <p:ph type="sldNum" sz="quarter" idx="5"/>
          </p:nvPr>
        </p:nvSpPr>
        <p:spPr/>
        <p:txBody>
          <a:bodyPr rtlCol="0"/>
          <a:lstStyle/>
          <a:p>
            <a:pPr rtl="0"/>
            <a:fld id="{C796AC3F-42A5-4C20-A6EA-AA98AAC7DA49}" type="slidenum">
              <a:rPr lang="en-GB" smtClean="0"/>
              <a:t>7</a:t>
            </a:fld>
            <a:endParaRPr lang="en-GB"/>
          </a:p>
        </p:txBody>
      </p:sp>
    </p:spTree>
    <p:extLst>
      <p:ext uri="{BB962C8B-B14F-4D97-AF65-F5344CB8AC3E}">
        <p14:creationId xmlns:p14="http://schemas.microsoft.com/office/powerpoint/2010/main" val="2307167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4"/>
        <p:cNvGrpSpPr/>
        <p:nvPr/>
      </p:nvGrpSpPr>
      <p:grpSpPr>
        <a:xfrm>
          <a:off x="0" y="0"/>
          <a:ext cx="0" cy="0"/>
          <a:chOff x="0" y="0"/>
          <a:chExt cx="0" cy="0"/>
        </a:xfrm>
      </p:grpSpPr>
      <p:sp>
        <p:nvSpPr>
          <p:cNvPr id="605" name="Google Shape;605;p5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6" name="Google Shape;606;p5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777996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8"/>
        <p:cNvGrpSpPr/>
        <p:nvPr/>
      </p:nvGrpSpPr>
      <p:grpSpPr>
        <a:xfrm>
          <a:off x="0" y="0"/>
          <a:ext cx="0" cy="0"/>
          <a:chOff x="0" y="0"/>
          <a:chExt cx="0" cy="0"/>
        </a:xfrm>
      </p:grpSpPr>
      <p:sp>
        <p:nvSpPr>
          <p:cNvPr id="599" name="Google Shape;599;p4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600" name="Google Shape;600;p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507996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sr" noProof="0"/>
              <a:t>Title</a:t>
            </a:r>
          </a:p>
        </p:txBody>
      </p:sp>
      <p:sp>
        <p:nvSpPr>
          <p:cNvPr id="3" name="Alcím 2"/>
          <p:cNvSpPr>
            <a:spLocks noGrp="1"/>
          </p:cNvSpPr>
          <p:nvPr>
            <p:ph type="subTitle" idx="1" hasCustomPrompt="1"/>
          </p:nvPr>
        </p:nvSpPr>
        <p:spPr>
          <a:xfrm>
            <a:off x="1524000" y="3602038"/>
            <a:ext cx="9144000" cy="1655762"/>
          </a:xfrm>
        </p:spPr>
        <p:txBody>
          <a:bodyPr rtlCol="0"/>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sr" noProof="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sr" sz="1200">
                  <a:solidFill>
                    <a:srgbClr val="333333"/>
                  </a:solidFill>
                  <a:latin typeface="+mn-lt"/>
                </a:rPr>
                <a:t>This learning material © 2023-2024 by CLIMATEMED project (</a:t>
              </a:r>
              <a:r>
                <a:rPr lang="sr" sz="1200">
                  <a:solidFill>
                    <a:srgbClr val="333333"/>
                  </a:solidFill>
                  <a:latin typeface="+mn-lt"/>
                  <a:hlinkClick r:id="rId4"/>
                </a:rPr>
                <a:t>www.climatemed.eu</a:t>
              </a:r>
              <a:r>
                <a:rPr lang="sr" sz="1200">
                  <a:solidFill>
                    <a:srgbClr val="333333"/>
                  </a:solidFill>
                  <a:latin typeface="+mn-lt"/>
                </a:rPr>
                <a:t>) is licensed under CC BY 4.0.</a:t>
              </a:r>
              <a:endParaRPr lang="hu-HU" sz="1200" dirty="0">
                <a:solidFill>
                  <a:srgbClr val="333333"/>
                </a:solidFill>
                <a:latin typeface="+mn-lt"/>
              </a:endParaRPr>
            </a:p>
            <a:p>
              <a:pPr rtl="0"/>
              <a:r>
                <a:rPr lang="sr" sz="1200">
                  <a:solidFill>
                    <a:srgbClr val="333333"/>
                  </a:solidFill>
                  <a:latin typeface="+mn-lt"/>
                </a:rPr>
                <a:t>To view a copy of this license, visit </a:t>
              </a:r>
              <a:r>
                <a:rPr lang="sr" sz="1200">
                  <a:solidFill>
                    <a:srgbClr val="333333"/>
                  </a:solidFill>
                  <a:latin typeface="+mn-lt"/>
                  <a:hlinkClick r:id="rId5"/>
                </a:rPr>
                <a:t>https://creativecommons.org/licenses/by/4.0/</a:t>
              </a:r>
              <a:r>
                <a:rPr lang="sr"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Függőleges szöveg helye 2"/>
          <p:cNvSpPr>
            <a:spLocks noGrp="1"/>
          </p:cNvSpPr>
          <p:nvPr>
            <p:ph type="body" orient="vert" idx="1"/>
          </p:nvPr>
        </p:nvSpPr>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sr"/>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normAutofit/>
          </a:bodyPr>
          <a:lstStyle>
            <a:lvl1pPr>
              <a:defRPr sz="3200" b="1">
                <a:solidFill>
                  <a:schemeClr val="tx1"/>
                </a:solidFill>
              </a:defRPr>
            </a:lvl1pPr>
          </a:lstStyle>
          <a:p>
            <a:pPr rtl="0"/>
            <a:r>
              <a:rPr lang="sr" dirty="0"/>
              <a:t>Titel</a:t>
            </a:r>
          </a:p>
        </p:txBody>
      </p:sp>
      <p:sp>
        <p:nvSpPr>
          <p:cNvPr id="3" name="Tartalom helye 2"/>
          <p:cNvSpPr>
            <a:spLocks noGrp="1"/>
          </p:cNvSpPr>
          <p:nvPr>
            <p:ph idx="1" hasCustomPrompt="1"/>
          </p:nvPr>
        </p:nvSpPr>
        <p:spPr>
          <a:xfrm>
            <a:off x="192505" y="934775"/>
            <a:ext cx="11626329" cy="5370897"/>
          </a:xfrm>
        </p:spPr>
        <p:txBody>
          <a:bodyPr rtlCol="0"/>
          <a:lstStyle>
            <a:lvl1pPr>
              <a:lnSpc>
                <a:spcPct val="110000"/>
              </a:lnSpc>
              <a:spcAft>
                <a:spcPts val="1000"/>
              </a:spcAft>
              <a:defRPr sz="2200" baseline="0">
                <a:solidFill>
                  <a:schemeClr val="tx1"/>
                </a:solidFill>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sr" noProof="0" dirty="0"/>
              <a:t>Main text (First level)</a:t>
            </a:r>
          </a:p>
          <a:p>
            <a:pPr lvl="1" rtl="0"/>
            <a:r>
              <a:rPr lang="sr" noProof="0" dirty="0"/>
              <a:t>Second level</a:t>
            </a:r>
          </a:p>
          <a:p>
            <a:pPr lvl="2" rtl="0"/>
            <a:r>
              <a:rPr lang="sr" noProof="0" dirty="0"/>
              <a:t>Third level</a:t>
            </a:r>
          </a:p>
          <a:p>
            <a:pPr lvl="3" rtl="0"/>
            <a:r>
              <a:rPr lang="sr"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sr"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sr"/>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sr"/>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sr"/>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sr"/>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sr"/>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stanfordchildrens.org/en/topic/default?id=fetal-circulation-90-P01790" TargetMode="External"/><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hyperlink" Target="https://doi.org/10.12688/f1000research.27157.1" TargetMode="Externa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2" Type="http://schemas.openxmlformats.org/officeDocument/2006/relationships/image" Target="../media/image38.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hyperlink" Target="https://www.env-health.org/wp-content/uploads/2020/04/FIGO-PregnancyClimateChangeInfographic-Final1-800px.jpg" TargetMode="External"/><Relationship Id="rId4" Type="http://schemas.openxmlformats.org/officeDocument/2006/relationships/hyperlink" Target="https://reliefweb.int/report/world/negative-impact-climate-change-maternal-health" TargetMode="External"/></Relationships>
</file>

<file path=ppt/slides/_rels/slide33.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doi.org/10.1007/s40572-022-00345-9"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doi.org/10.3390/ijerph19031771" TargetMode="External"/><Relationship Id="rId4" Type="http://schemas.openxmlformats.org/officeDocument/2006/relationships/hyperlink" Target="https://doi.org/10.1007/s00484-022-02301-6"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44.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cbsnews.com/news/pregnancy-women-fetuses-risks-climate-change/" TargetMode="Externa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s://www.theguardian.com/environment/2020/jun/18/climate-change-air-pollution-investigation-study" TargetMode="Externa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doi.org/10.1007/s40572-022-00345-9"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hyperlink" Target="https://doi.org/10.1007/s40572-022-00345-9" TargetMode="External"/><Relationship Id="rId2" Type="http://schemas.openxmlformats.org/officeDocument/2006/relationships/image" Target="../media/image13.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8141347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AF55B5D7-D773-F35C-0487-4C7E9DE64003}"/>
              </a:ext>
            </a:extLst>
          </p:cNvPr>
          <p:cNvSpPr>
            <a:spLocks noGrp="1"/>
          </p:cNvSpPr>
          <p:nvPr>
            <p:ph type="title"/>
          </p:nvPr>
        </p:nvSpPr>
        <p:spPr/>
        <p:txBody>
          <a:bodyPr rtlCol="0">
            <a:normAutofit/>
          </a:bodyPr>
          <a:lstStyle/>
          <a:p>
            <a:r>
              <a:rPr lang="en-US" sz="2400" dirty="0" err="1">
                <a:latin typeface="+mn-lt"/>
              </a:rPr>
              <a:t>Fiziološki</a:t>
            </a:r>
            <a:r>
              <a:rPr lang="en-US" sz="2400" dirty="0">
                <a:latin typeface="+mn-lt"/>
              </a:rPr>
              <a:t> </a:t>
            </a:r>
            <a:r>
              <a:rPr lang="en-US" sz="2400" dirty="0" err="1">
                <a:latin typeface="+mn-lt"/>
              </a:rPr>
              <a:t>mehanizmi</a:t>
            </a:r>
            <a:r>
              <a:rPr lang="en-US" sz="2400" dirty="0">
                <a:latin typeface="+mn-lt"/>
              </a:rPr>
              <a:t> </a:t>
            </a:r>
            <a:r>
              <a:rPr lang="en-US" sz="2400" dirty="0" err="1">
                <a:latin typeface="+mn-lt"/>
              </a:rPr>
              <a:t>uticaja</a:t>
            </a:r>
            <a:r>
              <a:rPr lang="en-US" sz="2400" dirty="0">
                <a:latin typeface="+mn-lt"/>
              </a:rPr>
              <a:t> </a:t>
            </a:r>
            <a:r>
              <a:rPr lang="en-US" sz="2400" dirty="0" err="1">
                <a:latin typeface="+mn-lt"/>
              </a:rPr>
              <a:t>toplote</a:t>
            </a:r>
            <a:r>
              <a:rPr lang="en-US" sz="2400" dirty="0">
                <a:latin typeface="+mn-lt"/>
              </a:rPr>
              <a:t> </a:t>
            </a:r>
            <a:r>
              <a:rPr lang="en-US" sz="2400" dirty="0" err="1">
                <a:latin typeface="+mn-lt"/>
              </a:rPr>
              <a:t>tokom</a:t>
            </a:r>
            <a:r>
              <a:rPr lang="en-US" sz="2400" dirty="0">
                <a:latin typeface="+mn-lt"/>
              </a:rPr>
              <a:t> </a:t>
            </a:r>
            <a:r>
              <a:rPr lang="en-US" sz="2400" dirty="0" err="1">
                <a:latin typeface="+mn-lt"/>
              </a:rPr>
              <a:t>trudnoće</a:t>
            </a:r>
            <a:endParaRPr lang="en-GB" sz="4400" dirty="0">
              <a:latin typeface="+mn-lt"/>
            </a:endParaRPr>
          </a:p>
        </p:txBody>
      </p:sp>
      <p:graphicFrame>
        <p:nvGraphicFramePr>
          <p:cNvPr id="6" name="Tartalom helye 5">
            <a:extLst>
              <a:ext uri="{FF2B5EF4-FFF2-40B4-BE49-F238E27FC236}">
                <a16:creationId xmlns:a16="http://schemas.microsoft.com/office/drawing/2014/main" id="{AC0A3460-B13E-2E49-2DA5-9A45AC013FBA}"/>
              </a:ext>
            </a:extLst>
          </p:cNvPr>
          <p:cNvGraphicFramePr>
            <a:graphicFrameLocks noGrp="1"/>
          </p:cNvGraphicFramePr>
          <p:nvPr>
            <p:ph idx="1"/>
            <p:extLst>
              <p:ext uri="{D42A27DB-BD31-4B8C-83A1-F6EECF244321}">
                <p14:modId xmlns:p14="http://schemas.microsoft.com/office/powerpoint/2010/main" val="2386703690"/>
              </p:ext>
            </p:extLst>
          </p:nvPr>
        </p:nvGraphicFramePr>
        <p:xfrm>
          <a:off x="1122489" y="882774"/>
          <a:ext cx="9947022" cy="4385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Szövegdoboz 4">
            <a:extLst>
              <a:ext uri="{FF2B5EF4-FFF2-40B4-BE49-F238E27FC236}">
                <a16:creationId xmlns:a16="http://schemas.microsoft.com/office/drawing/2014/main" id="{5C2EB6ED-D5C5-AE56-8134-3711633D9858}"/>
              </a:ext>
            </a:extLst>
          </p:cNvPr>
          <p:cNvSpPr txBox="1"/>
          <p:nvPr/>
        </p:nvSpPr>
        <p:spPr>
          <a:xfrm>
            <a:off x="546463" y="5602572"/>
            <a:ext cx="9233262" cy="523220"/>
          </a:xfrm>
          <a:prstGeom prst="rect">
            <a:avLst/>
          </a:prstGeom>
          <a:noFill/>
        </p:spPr>
        <p:txBody>
          <a:bodyPr wrap="square" rtlCol="0">
            <a:spAutoFit/>
          </a:bodyPr>
          <a:lstStyle/>
          <a:p>
            <a:r>
              <a:rPr lang="en-US" sz="1400" dirty="0">
                <a:solidFill>
                  <a:schemeClr val="bg1">
                    <a:lumMod val="50000"/>
                  </a:schemeClr>
                </a:solidFill>
              </a:rPr>
              <a:t>Samuels, L., </a:t>
            </a:r>
            <a:r>
              <a:rPr lang="en-US" sz="1400" dirty="0" err="1">
                <a:solidFill>
                  <a:schemeClr val="bg1">
                    <a:lumMod val="50000"/>
                  </a:schemeClr>
                </a:solidFill>
              </a:rPr>
              <a:t>Nakstad</a:t>
            </a:r>
            <a:r>
              <a:rPr lang="en-US" sz="1400" dirty="0">
                <a:solidFill>
                  <a:schemeClr val="bg1">
                    <a:lumMod val="50000"/>
                  </a:schemeClr>
                </a:solidFill>
              </a:rPr>
              <a:t>, B., </a:t>
            </a:r>
            <a:r>
              <a:rPr lang="en-US" sz="1400" dirty="0" err="1">
                <a:solidFill>
                  <a:schemeClr val="bg1">
                    <a:lumMod val="50000"/>
                  </a:schemeClr>
                </a:solidFill>
              </a:rPr>
              <a:t>Roos</a:t>
            </a:r>
            <a:r>
              <a:rPr lang="en-US" sz="1400" dirty="0">
                <a:solidFill>
                  <a:schemeClr val="bg1">
                    <a:lumMod val="50000"/>
                  </a:schemeClr>
                </a:solidFill>
              </a:rPr>
              <a:t>, N. et al. </a:t>
            </a:r>
            <a:r>
              <a:rPr lang="en-US" sz="1400" dirty="0" err="1">
                <a:solidFill>
                  <a:schemeClr val="bg1">
                    <a:lumMod val="50000"/>
                  </a:schemeClr>
                </a:solidFill>
              </a:rPr>
              <a:t>Fiziološki</a:t>
            </a:r>
            <a:r>
              <a:rPr lang="en-US" sz="1400" dirty="0">
                <a:solidFill>
                  <a:schemeClr val="bg1">
                    <a:lumMod val="50000"/>
                  </a:schemeClr>
                </a:solidFill>
              </a:rPr>
              <a:t> </a:t>
            </a:r>
            <a:r>
              <a:rPr lang="en-US" sz="1400" dirty="0" err="1">
                <a:solidFill>
                  <a:schemeClr val="bg1">
                    <a:lumMod val="50000"/>
                  </a:schemeClr>
                </a:solidFill>
              </a:rPr>
              <a:t>mehanizmi</a:t>
            </a:r>
            <a:r>
              <a:rPr lang="en-US" sz="1400" dirty="0">
                <a:solidFill>
                  <a:schemeClr val="bg1">
                    <a:lumMod val="50000"/>
                  </a:schemeClr>
                </a:solidFill>
              </a:rPr>
              <a:t> </a:t>
            </a:r>
            <a:r>
              <a:rPr lang="en-US" sz="1400" dirty="0" err="1">
                <a:solidFill>
                  <a:schemeClr val="bg1">
                    <a:lumMod val="50000"/>
                  </a:schemeClr>
                </a:solidFill>
              </a:rPr>
              <a:t>uticaja</a:t>
            </a:r>
            <a:r>
              <a:rPr lang="en-US" sz="1400" dirty="0">
                <a:solidFill>
                  <a:schemeClr val="bg1">
                    <a:lumMod val="50000"/>
                  </a:schemeClr>
                </a:solidFill>
              </a:rPr>
              <a:t> </a:t>
            </a:r>
            <a:r>
              <a:rPr lang="en-US" sz="1400" dirty="0" err="1">
                <a:solidFill>
                  <a:schemeClr val="bg1">
                    <a:lumMod val="50000"/>
                  </a:schemeClr>
                </a:solidFill>
              </a:rPr>
              <a:t>toplote</a:t>
            </a:r>
            <a:r>
              <a:rPr lang="en-US" sz="1400" dirty="0">
                <a:solidFill>
                  <a:schemeClr val="bg1">
                    <a:lumMod val="50000"/>
                  </a:schemeClr>
                </a:solidFill>
              </a:rPr>
              <a:t> </a:t>
            </a:r>
            <a:r>
              <a:rPr lang="en-US" sz="1400" dirty="0" err="1">
                <a:solidFill>
                  <a:schemeClr val="bg1">
                    <a:lumMod val="50000"/>
                  </a:schemeClr>
                </a:solidFill>
              </a:rPr>
              <a:t>tokom</a:t>
            </a:r>
            <a:r>
              <a:rPr lang="en-US" sz="1400" dirty="0">
                <a:solidFill>
                  <a:schemeClr val="bg1">
                    <a:lumMod val="50000"/>
                  </a:schemeClr>
                </a:solidFill>
              </a:rPr>
              <a:t> </a:t>
            </a:r>
            <a:r>
              <a:rPr lang="en-US" sz="1400" dirty="0" err="1">
                <a:solidFill>
                  <a:schemeClr val="bg1">
                    <a:lumMod val="50000"/>
                  </a:schemeClr>
                </a:solidFill>
              </a:rPr>
              <a:t>trudnoće</a:t>
            </a:r>
            <a:r>
              <a:rPr lang="en-US" sz="1400" dirty="0">
                <a:solidFill>
                  <a:schemeClr val="bg1">
                    <a:lumMod val="50000"/>
                  </a:schemeClr>
                </a:solidFill>
              </a:rPr>
              <a:t> </a:t>
            </a:r>
            <a:r>
              <a:rPr lang="en-US" sz="1400" dirty="0" err="1">
                <a:solidFill>
                  <a:schemeClr val="bg1">
                    <a:lumMod val="50000"/>
                  </a:schemeClr>
                </a:solidFill>
              </a:rPr>
              <a:t>i</a:t>
            </a:r>
            <a:r>
              <a:rPr lang="en-US" sz="1400" dirty="0">
                <a:solidFill>
                  <a:schemeClr val="bg1">
                    <a:lumMod val="50000"/>
                  </a:schemeClr>
                </a:solidFill>
              </a:rPr>
              <a:t> </a:t>
            </a:r>
            <a:r>
              <a:rPr lang="en-US" sz="1400" dirty="0" err="1">
                <a:solidFill>
                  <a:schemeClr val="bg1">
                    <a:lumMod val="50000"/>
                  </a:schemeClr>
                </a:solidFill>
              </a:rPr>
              <a:t>kliničke</a:t>
            </a:r>
            <a:r>
              <a:rPr lang="en-US" sz="1400" dirty="0">
                <a:solidFill>
                  <a:schemeClr val="bg1">
                    <a:lumMod val="50000"/>
                  </a:schemeClr>
                </a:solidFill>
              </a:rPr>
              <a:t> </a:t>
            </a:r>
            <a:r>
              <a:rPr lang="en-US" sz="1400" dirty="0" err="1">
                <a:solidFill>
                  <a:schemeClr val="bg1">
                    <a:lumMod val="50000"/>
                  </a:schemeClr>
                </a:solidFill>
              </a:rPr>
              <a:t>implikacije</a:t>
            </a:r>
            <a:r>
              <a:rPr lang="en-US" sz="1400" dirty="0">
                <a:solidFill>
                  <a:schemeClr val="bg1">
                    <a:lumMod val="50000"/>
                  </a:schemeClr>
                </a:solidFill>
              </a:rPr>
              <a:t>: </a:t>
            </a:r>
            <a:r>
              <a:rPr lang="en-US" sz="1400" dirty="0" err="1">
                <a:solidFill>
                  <a:schemeClr val="bg1">
                    <a:lumMod val="50000"/>
                  </a:schemeClr>
                </a:solidFill>
              </a:rPr>
              <a:t>pregled</a:t>
            </a:r>
            <a:r>
              <a:rPr lang="en-US" sz="1400" dirty="0">
                <a:solidFill>
                  <a:schemeClr val="bg1">
                    <a:lumMod val="50000"/>
                  </a:schemeClr>
                </a:solidFill>
              </a:rPr>
              <a:t> </a:t>
            </a:r>
            <a:r>
              <a:rPr lang="en-US" sz="1400" dirty="0" err="1">
                <a:solidFill>
                  <a:schemeClr val="bg1">
                    <a:lumMod val="50000"/>
                  </a:schemeClr>
                </a:solidFill>
              </a:rPr>
              <a:t>dokaza</a:t>
            </a:r>
            <a:r>
              <a:rPr lang="en-US" sz="1400" dirty="0">
                <a:solidFill>
                  <a:schemeClr val="bg1">
                    <a:lumMod val="50000"/>
                  </a:schemeClr>
                </a:solidFill>
              </a:rPr>
              <a:t> </a:t>
            </a:r>
            <a:r>
              <a:rPr lang="en-US" sz="1400" dirty="0" err="1">
                <a:solidFill>
                  <a:schemeClr val="bg1">
                    <a:lumMod val="50000"/>
                  </a:schemeClr>
                </a:solidFill>
              </a:rPr>
              <a:t>sa</a:t>
            </a:r>
            <a:r>
              <a:rPr lang="en-US" sz="1400" dirty="0">
                <a:solidFill>
                  <a:schemeClr val="bg1">
                    <a:lumMod val="50000"/>
                  </a:schemeClr>
                </a:solidFill>
              </a:rPr>
              <a:t> </a:t>
            </a:r>
            <a:r>
              <a:rPr lang="en-US" sz="1400" dirty="0" err="1">
                <a:solidFill>
                  <a:schemeClr val="bg1">
                    <a:lumMod val="50000"/>
                  </a:schemeClr>
                </a:solidFill>
              </a:rPr>
              <a:t>sastanka</a:t>
            </a:r>
            <a:r>
              <a:rPr lang="en-US" sz="1400" dirty="0">
                <a:solidFill>
                  <a:schemeClr val="bg1">
                    <a:lumMod val="50000"/>
                  </a:schemeClr>
                </a:solidFill>
              </a:rPr>
              <a:t> </a:t>
            </a:r>
            <a:r>
              <a:rPr lang="en-US" sz="1400" dirty="0" err="1">
                <a:solidFill>
                  <a:schemeClr val="bg1">
                    <a:lumMod val="50000"/>
                  </a:schemeClr>
                </a:solidFill>
              </a:rPr>
              <a:t>ekspertske</a:t>
            </a:r>
            <a:r>
              <a:rPr lang="en-US" sz="1400" dirty="0">
                <a:solidFill>
                  <a:schemeClr val="bg1">
                    <a:lumMod val="50000"/>
                  </a:schemeClr>
                </a:solidFill>
              </a:rPr>
              <a:t> </a:t>
            </a:r>
            <a:r>
              <a:rPr lang="en-US" sz="1400" dirty="0" err="1">
                <a:solidFill>
                  <a:schemeClr val="bg1">
                    <a:lumMod val="50000"/>
                  </a:schemeClr>
                </a:solidFill>
              </a:rPr>
              <a:t>grupe</a:t>
            </a:r>
            <a:r>
              <a:rPr lang="en-US" sz="1400" dirty="0">
                <a:solidFill>
                  <a:schemeClr val="bg1">
                    <a:lumMod val="50000"/>
                  </a:schemeClr>
                </a:solidFill>
              </a:rPr>
              <a:t>. </a:t>
            </a:r>
            <a:r>
              <a:rPr lang="en-US" sz="1400" dirty="0" err="1">
                <a:solidFill>
                  <a:schemeClr val="bg1">
                    <a:lumMod val="50000"/>
                  </a:schemeClr>
                </a:solidFill>
              </a:rPr>
              <a:t>Int</a:t>
            </a:r>
            <a:r>
              <a:rPr lang="en-US" sz="1400" dirty="0">
                <a:solidFill>
                  <a:schemeClr val="bg1">
                    <a:lumMod val="50000"/>
                  </a:schemeClr>
                </a:solidFill>
              </a:rPr>
              <a:t> J </a:t>
            </a:r>
            <a:r>
              <a:rPr lang="en-US" sz="1400" dirty="0" err="1">
                <a:solidFill>
                  <a:schemeClr val="bg1">
                    <a:lumMod val="50000"/>
                  </a:schemeClr>
                </a:solidFill>
              </a:rPr>
              <a:t>Biometeorol</a:t>
            </a:r>
            <a:r>
              <a:rPr lang="en-US" sz="1400" dirty="0">
                <a:solidFill>
                  <a:schemeClr val="bg1">
                    <a:lumMod val="50000"/>
                  </a:schemeClr>
                </a:solidFill>
              </a:rPr>
              <a:t> 66, 1505–1513 (2022). https://doi.org/10.1007/s00484-022-02301-6</a:t>
            </a:r>
          </a:p>
        </p:txBody>
      </p:sp>
    </p:spTree>
    <p:extLst>
      <p:ext uri="{BB962C8B-B14F-4D97-AF65-F5344CB8AC3E}">
        <p14:creationId xmlns:p14="http://schemas.microsoft.com/office/powerpoint/2010/main" val="3626090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56DA51B-450A-640C-9C01-F7684A4A0005}"/>
              </a:ext>
            </a:extLst>
          </p:cNvPr>
          <p:cNvSpPr>
            <a:spLocks noGrp="1"/>
          </p:cNvSpPr>
          <p:nvPr>
            <p:ph type="title"/>
          </p:nvPr>
        </p:nvSpPr>
        <p:spPr/>
        <p:txBody>
          <a:bodyPr rtlCol="0">
            <a:normAutofit/>
          </a:bodyPr>
          <a:lstStyle/>
          <a:p>
            <a:r>
              <a:rPr lang="en-US" sz="2800" dirty="0" err="1">
                <a:latin typeface="+mn-lt"/>
              </a:rPr>
              <a:t>Termoregulacija</a:t>
            </a:r>
            <a:r>
              <a:rPr lang="en-US" sz="2800" dirty="0">
                <a:latin typeface="+mn-lt"/>
              </a:rPr>
              <a:t> u </a:t>
            </a:r>
            <a:r>
              <a:rPr lang="en-US" sz="2800" dirty="0" err="1">
                <a:latin typeface="+mn-lt"/>
              </a:rPr>
              <a:t>trudnoći</a:t>
            </a:r>
            <a:endParaRPr lang="en-GB" sz="4800" dirty="0">
              <a:latin typeface="+mn-lt"/>
            </a:endParaRPr>
          </a:p>
        </p:txBody>
      </p:sp>
      <p:sp>
        <p:nvSpPr>
          <p:cNvPr id="3" name="Tartalom helye 2">
            <a:extLst>
              <a:ext uri="{FF2B5EF4-FFF2-40B4-BE49-F238E27FC236}">
                <a16:creationId xmlns:a16="http://schemas.microsoft.com/office/drawing/2014/main" id="{A8CA72D9-F6AB-BBDD-6B8C-D73E87834A23}"/>
              </a:ext>
            </a:extLst>
          </p:cNvPr>
          <p:cNvSpPr>
            <a:spLocks noGrp="1"/>
          </p:cNvSpPr>
          <p:nvPr>
            <p:ph idx="1"/>
          </p:nvPr>
        </p:nvSpPr>
        <p:spPr>
          <a:xfrm>
            <a:off x="295178" y="3243714"/>
            <a:ext cx="6712014" cy="2777524"/>
          </a:xfrm>
        </p:spPr>
        <p:txBody>
          <a:bodyPr rtlCol="0">
            <a:noAutofit/>
          </a:bodyPr>
          <a:lstStyle/>
          <a:p>
            <a:pPr marL="0" indent="0" algn="just">
              <a:spcBef>
                <a:spcPts val="0"/>
              </a:spcBef>
              <a:spcAft>
                <a:spcPts val="1500"/>
              </a:spcAft>
              <a:buNone/>
            </a:pPr>
            <a:r>
              <a:rPr lang="en-US" sz="1600" dirty="0" err="1" smtClean="0"/>
              <a:t>Fiziološke</a:t>
            </a:r>
            <a:r>
              <a:rPr lang="en-US" sz="1600" dirty="0" smtClean="0"/>
              <a:t> </a:t>
            </a:r>
            <a:r>
              <a:rPr lang="en-US" sz="1600" dirty="0" err="1"/>
              <a:t>promene</a:t>
            </a:r>
            <a:r>
              <a:rPr lang="en-US" sz="1600" dirty="0"/>
              <a:t> </a:t>
            </a:r>
            <a:r>
              <a:rPr lang="en-US" sz="1600" dirty="0" err="1"/>
              <a:t>trudnoće</a:t>
            </a:r>
            <a:r>
              <a:rPr lang="en-US" sz="1600" dirty="0"/>
              <a:t> </a:t>
            </a:r>
            <a:r>
              <a:rPr lang="en-US" sz="1600" dirty="0" err="1"/>
              <a:t>uključuju</a:t>
            </a:r>
            <a:r>
              <a:rPr lang="en-US" sz="1600" dirty="0"/>
              <a:t> </a:t>
            </a:r>
            <a:r>
              <a:rPr lang="en-US" sz="1600" dirty="0" err="1"/>
              <a:t>adaptacije</a:t>
            </a:r>
            <a:r>
              <a:rPr lang="en-US" sz="1600" dirty="0"/>
              <a:t> </a:t>
            </a:r>
            <a:r>
              <a:rPr lang="en-US" sz="1600" dirty="0" err="1"/>
              <a:t>koje</a:t>
            </a:r>
            <a:r>
              <a:rPr lang="en-US" sz="1600" dirty="0"/>
              <a:t> </a:t>
            </a:r>
            <a:r>
              <a:rPr lang="en-US" sz="1600" dirty="0" err="1"/>
              <a:t>utiču</a:t>
            </a:r>
            <a:r>
              <a:rPr lang="en-US" sz="1600" dirty="0"/>
              <a:t> </a:t>
            </a:r>
            <a:r>
              <a:rPr lang="en-US" sz="1600" dirty="0" err="1"/>
              <a:t>na</a:t>
            </a:r>
            <a:r>
              <a:rPr lang="en-US" sz="1600" dirty="0"/>
              <a:t> </a:t>
            </a:r>
            <a:r>
              <a:rPr lang="en-US" sz="1600" dirty="0" err="1"/>
              <a:t>termoregulaciju</a:t>
            </a:r>
            <a:r>
              <a:rPr lang="en-US" sz="1600" dirty="0"/>
              <a:t>. </a:t>
            </a:r>
            <a:r>
              <a:rPr lang="en-US" sz="1600" dirty="0" err="1"/>
              <a:t>Postoje</a:t>
            </a:r>
            <a:r>
              <a:rPr lang="en-US" sz="1600" dirty="0"/>
              <a:t> </a:t>
            </a:r>
            <a:r>
              <a:rPr lang="en-US" sz="1600" dirty="0" err="1"/>
              <a:t>brojne</a:t>
            </a:r>
            <a:r>
              <a:rPr lang="en-US" sz="1600" dirty="0"/>
              <a:t> </a:t>
            </a:r>
            <a:r>
              <a:rPr lang="en-US" sz="1600" dirty="0" err="1"/>
              <a:t>zaštitne</a:t>
            </a:r>
            <a:r>
              <a:rPr lang="en-US" sz="1600" dirty="0"/>
              <a:t> </a:t>
            </a:r>
            <a:r>
              <a:rPr lang="en-US" sz="1600" dirty="0" err="1"/>
              <a:t>adaptivne</a:t>
            </a:r>
            <a:r>
              <a:rPr lang="en-US" sz="1600" dirty="0"/>
              <a:t> mere </a:t>
            </a:r>
            <a:r>
              <a:rPr lang="en-US" sz="1600" dirty="0" err="1"/>
              <a:t>uključujući</a:t>
            </a:r>
            <a:r>
              <a:rPr lang="en-US" sz="1600" dirty="0"/>
              <a:t> </a:t>
            </a:r>
            <a:r>
              <a:rPr lang="en-US" sz="1600" dirty="0" err="1"/>
              <a:t>smanjenje</a:t>
            </a:r>
            <a:r>
              <a:rPr lang="en-US" sz="1600" dirty="0"/>
              <a:t> </a:t>
            </a:r>
            <a:r>
              <a:rPr lang="en-US" sz="1600" dirty="0" err="1"/>
              <a:t>unutrašnje</a:t>
            </a:r>
            <a:r>
              <a:rPr lang="en-US" sz="1600" dirty="0"/>
              <a:t> temperature, </a:t>
            </a:r>
            <a:r>
              <a:rPr lang="en-US" sz="1600" dirty="0" err="1"/>
              <a:t>niži</a:t>
            </a:r>
            <a:r>
              <a:rPr lang="en-US" sz="1600" dirty="0"/>
              <a:t> </a:t>
            </a:r>
            <a:r>
              <a:rPr lang="en-US" sz="1600" dirty="0" err="1"/>
              <a:t>prag</a:t>
            </a:r>
            <a:r>
              <a:rPr lang="en-US" sz="1600" dirty="0"/>
              <a:t> </a:t>
            </a:r>
            <a:r>
              <a:rPr lang="en-US" sz="1600" dirty="0" err="1"/>
              <a:t>znojenja</a:t>
            </a:r>
            <a:r>
              <a:rPr lang="en-US" sz="1600" dirty="0"/>
              <a:t>, </a:t>
            </a:r>
            <a:r>
              <a:rPr lang="en-US" sz="1600" dirty="0" err="1"/>
              <a:t>povećanje</a:t>
            </a:r>
            <a:r>
              <a:rPr lang="en-US" sz="1600" dirty="0"/>
              <a:t> </a:t>
            </a:r>
            <a:r>
              <a:rPr lang="en-US" sz="1600" dirty="0" err="1"/>
              <a:t>zapremine</a:t>
            </a:r>
            <a:r>
              <a:rPr lang="en-US" sz="1600" dirty="0"/>
              <a:t> </a:t>
            </a:r>
            <a:r>
              <a:rPr lang="en-US" sz="1600" dirty="0" err="1"/>
              <a:t>plazme</a:t>
            </a:r>
            <a:r>
              <a:rPr lang="en-US" sz="1600" dirty="0"/>
              <a:t> </a:t>
            </a:r>
            <a:r>
              <a:rPr lang="en-US" sz="1600" dirty="0" err="1"/>
              <a:t>i</a:t>
            </a:r>
            <a:r>
              <a:rPr lang="en-US" sz="1600" dirty="0"/>
              <a:t> </a:t>
            </a:r>
            <a:r>
              <a:rPr lang="en-US" sz="1600" dirty="0" err="1"/>
              <a:t>protoka</a:t>
            </a:r>
            <a:r>
              <a:rPr lang="en-US" sz="1600" dirty="0"/>
              <a:t> </a:t>
            </a:r>
            <a:r>
              <a:rPr lang="en-US" sz="1600" dirty="0" err="1"/>
              <a:t>krvi</a:t>
            </a:r>
            <a:r>
              <a:rPr lang="en-US" sz="1600" dirty="0"/>
              <a:t> u </a:t>
            </a:r>
            <a:r>
              <a:rPr lang="en-US" sz="1600" dirty="0" err="1"/>
              <a:t>koži</a:t>
            </a:r>
            <a:r>
              <a:rPr lang="en-US" sz="1600" dirty="0"/>
              <a:t> </a:t>
            </a:r>
            <a:r>
              <a:rPr lang="en-US" sz="1600" dirty="0" err="1"/>
              <a:t>i</a:t>
            </a:r>
            <a:r>
              <a:rPr lang="en-US" sz="1600" dirty="0"/>
              <a:t> </a:t>
            </a:r>
            <a:r>
              <a:rPr lang="en-US" sz="1600" dirty="0" err="1"/>
              <a:t>povećanje</a:t>
            </a:r>
            <a:r>
              <a:rPr lang="en-US" sz="1600" dirty="0"/>
              <a:t> </a:t>
            </a:r>
            <a:r>
              <a:rPr lang="en-US" sz="1600" dirty="0" err="1"/>
              <a:t>toplotnog</a:t>
            </a:r>
            <a:r>
              <a:rPr lang="en-US" sz="1600" dirty="0"/>
              <a:t> </a:t>
            </a:r>
            <a:r>
              <a:rPr lang="en-US" sz="1600" dirty="0" err="1"/>
              <a:t>kapaciteta</a:t>
            </a:r>
            <a:r>
              <a:rPr lang="en-US" sz="1600" dirty="0"/>
              <a:t> </a:t>
            </a:r>
            <a:r>
              <a:rPr lang="en-US" sz="1600" dirty="0" err="1"/>
              <a:t>usled</a:t>
            </a:r>
            <a:r>
              <a:rPr lang="en-US" sz="1600" dirty="0"/>
              <a:t> </a:t>
            </a:r>
            <a:r>
              <a:rPr lang="en-US" sz="1600" dirty="0" err="1"/>
              <a:t>povećanja</a:t>
            </a:r>
            <a:r>
              <a:rPr lang="en-US" sz="1600" dirty="0"/>
              <a:t> </a:t>
            </a:r>
            <a:r>
              <a:rPr lang="en-US" sz="1600" dirty="0" err="1"/>
              <a:t>telesne</a:t>
            </a:r>
            <a:r>
              <a:rPr lang="en-US" sz="1600" dirty="0"/>
              <a:t> </a:t>
            </a:r>
            <a:r>
              <a:rPr lang="en-US" sz="1600" dirty="0" err="1"/>
              <a:t>mase</a:t>
            </a:r>
            <a:r>
              <a:rPr lang="en-US" sz="1600" dirty="0"/>
              <a:t>. </a:t>
            </a:r>
            <a:r>
              <a:rPr lang="en-US" sz="1600" dirty="0" err="1"/>
              <a:t>Ovo</a:t>
            </a:r>
            <a:r>
              <a:rPr lang="en-US" sz="1600" dirty="0"/>
              <a:t> </a:t>
            </a:r>
            <a:r>
              <a:rPr lang="en-US" sz="1600" dirty="0" err="1"/>
              <a:t>omogućava</a:t>
            </a:r>
            <a:r>
              <a:rPr lang="en-US" sz="1600" dirty="0"/>
              <a:t> </a:t>
            </a:r>
            <a:r>
              <a:rPr lang="en-US" sz="1600" dirty="0" err="1"/>
              <a:t>trudnicama</a:t>
            </a:r>
            <a:r>
              <a:rPr lang="en-US" sz="1600" dirty="0"/>
              <a:t> da </a:t>
            </a:r>
            <a:r>
              <a:rPr lang="en-US" sz="1600" dirty="0" err="1"/>
              <a:t>održe</a:t>
            </a:r>
            <a:r>
              <a:rPr lang="en-US" sz="1600" dirty="0"/>
              <a:t> </a:t>
            </a:r>
            <a:r>
              <a:rPr lang="en-US" sz="1600" dirty="0" err="1"/>
              <a:t>temperaturu</a:t>
            </a:r>
            <a:r>
              <a:rPr lang="en-US" sz="1600" dirty="0"/>
              <a:t> </a:t>
            </a:r>
            <a:r>
              <a:rPr lang="en-US" sz="1600" dirty="0" err="1"/>
              <a:t>tela</a:t>
            </a:r>
            <a:r>
              <a:rPr lang="en-US" sz="1600" dirty="0"/>
              <a:t> u </a:t>
            </a:r>
            <a:r>
              <a:rPr lang="en-US" sz="1600" dirty="0" err="1"/>
              <a:t>normalnim</a:t>
            </a:r>
            <a:r>
              <a:rPr lang="en-US" sz="1600" dirty="0"/>
              <a:t> </a:t>
            </a:r>
            <a:r>
              <a:rPr lang="en-US" sz="1600" dirty="0" err="1"/>
              <a:t>granicama</a:t>
            </a:r>
            <a:r>
              <a:rPr lang="en-US" sz="1600" dirty="0"/>
              <a:t>.</a:t>
            </a:r>
          </a:p>
          <a:p>
            <a:pPr marL="0" indent="0" algn="just">
              <a:spcBef>
                <a:spcPts val="0"/>
              </a:spcBef>
              <a:spcAft>
                <a:spcPts val="1500"/>
              </a:spcAft>
              <a:buNone/>
            </a:pPr>
            <a:r>
              <a:rPr lang="en-US" sz="1600" dirty="0" err="1" smtClean="0"/>
              <a:t>Povećanje</a:t>
            </a:r>
            <a:r>
              <a:rPr lang="en-US" sz="1600" dirty="0" smtClean="0"/>
              <a:t> </a:t>
            </a:r>
            <a:r>
              <a:rPr lang="en-US" sz="1600" dirty="0" err="1"/>
              <a:t>osnovne</a:t>
            </a:r>
            <a:r>
              <a:rPr lang="en-US" sz="1600" dirty="0"/>
              <a:t> temperature </a:t>
            </a:r>
            <a:r>
              <a:rPr lang="en-US" sz="1600" dirty="0" err="1"/>
              <a:t>majke</a:t>
            </a:r>
            <a:r>
              <a:rPr lang="en-US" sz="1600" dirty="0"/>
              <a:t> </a:t>
            </a:r>
            <a:r>
              <a:rPr lang="en-US" sz="1600" dirty="0" err="1"/>
              <a:t>će</a:t>
            </a:r>
            <a:r>
              <a:rPr lang="en-US" sz="1600" dirty="0"/>
              <a:t> </a:t>
            </a:r>
            <a:r>
              <a:rPr lang="en-US" sz="1600" dirty="0" err="1"/>
              <a:t>uticati</a:t>
            </a:r>
            <a:r>
              <a:rPr lang="en-US" sz="1600" dirty="0"/>
              <a:t> </a:t>
            </a:r>
            <a:r>
              <a:rPr lang="en-US" sz="1600" dirty="0" err="1"/>
              <a:t>na</a:t>
            </a:r>
            <a:r>
              <a:rPr lang="en-US" sz="1600" dirty="0"/>
              <a:t> </a:t>
            </a:r>
            <a:r>
              <a:rPr lang="en-US" sz="1600" dirty="0" err="1"/>
              <a:t>temperaturni</a:t>
            </a:r>
            <a:r>
              <a:rPr lang="en-US" sz="1600" dirty="0"/>
              <a:t> </a:t>
            </a:r>
            <a:r>
              <a:rPr lang="en-US" sz="1600" dirty="0" err="1"/>
              <a:t>gradijent</a:t>
            </a:r>
            <a:r>
              <a:rPr lang="en-US" sz="1600" dirty="0"/>
              <a:t> </a:t>
            </a:r>
            <a:r>
              <a:rPr lang="en-US" sz="1600" dirty="0" err="1"/>
              <a:t>fetusa</a:t>
            </a:r>
            <a:r>
              <a:rPr lang="en-US" sz="1600" dirty="0"/>
              <a:t> </a:t>
            </a:r>
            <a:r>
              <a:rPr lang="en-US" sz="1600" dirty="0" err="1"/>
              <a:t>i</a:t>
            </a:r>
            <a:r>
              <a:rPr lang="en-US" sz="1600" dirty="0"/>
              <a:t> </a:t>
            </a:r>
            <a:r>
              <a:rPr lang="en-US" sz="1600" dirty="0" err="1"/>
              <a:t>majke</a:t>
            </a:r>
            <a:r>
              <a:rPr lang="en-US" sz="1600" dirty="0"/>
              <a:t> </a:t>
            </a:r>
            <a:r>
              <a:rPr lang="en-US" sz="1600" dirty="0" err="1"/>
              <a:t>i</a:t>
            </a:r>
            <a:r>
              <a:rPr lang="en-US" sz="1600" dirty="0"/>
              <a:t> </a:t>
            </a:r>
            <a:r>
              <a:rPr lang="en-US" sz="1600" dirty="0" err="1"/>
              <a:t>uticati</a:t>
            </a:r>
            <a:r>
              <a:rPr lang="en-US" sz="1600" dirty="0"/>
              <a:t> </a:t>
            </a:r>
            <a:r>
              <a:rPr lang="en-US" sz="1600" dirty="0" err="1"/>
              <a:t>na</a:t>
            </a:r>
            <a:r>
              <a:rPr lang="en-US" sz="1600" dirty="0"/>
              <a:t> </a:t>
            </a:r>
            <a:r>
              <a:rPr lang="en-US" sz="1600" dirty="0" err="1"/>
              <a:t>prenos</a:t>
            </a:r>
            <a:r>
              <a:rPr lang="en-US" sz="1600" dirty="0"/>
              <a:t> </a:t>
            </a:r>
            <a:r>
              <a:rPr lang="en-US" sz="1600" dirty="0" err="1"/>
              <a:t>toplote</a:t>
            </a:r>
            <a:r>
              <a:rPr lang="en-US" sz="1600" dirty="0"/>
              <a:t> </a:t>
            </a:r>
            <a:r>
              <a:rPr lang="en-US" sz="1600" dirty="0" err="1"/>
              <a:t>na</a:t>
            </a:r>
            <a:r>
              <a:rPr lang="en-US" sz="1600" dirty="0"/>
              <a:t> fetus</a:t>
            </a:r>
            <a:r>
              <a:rPr lang="en-US" sz="1600" dirty="0" smtClean="0"/>
              <a:t>.</a:t>
            </a:r>
            <a:endParaRPr lang="en-US" sz="1600" dirty="0"/>
          </a:p>
        </p:txBody>
      </p:sp>
      <p:pic>
        <p:nvPicPr>
          <p:cNvPr id="6" name="Kép 5" descr="A képen diagram látható&#10;&#10;Automatikusan generált leírás">
            <a:extLst>
              <a:ext uri="{FF2B5EF4-FFF2-40B4-BE49-F238E27FC236}">
                <a16:creationId xmlns:a16="http://schemas.microsoft.com/office/drawing/2014/main" id="{2597A1D4-53DB-D1F7-97EF-FC89110E64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3590" y="825732"/>
            <a:ext cx="4785742" cy="4602916"/>
          </a:xfrm>
          <a:prstGeom prst="rect">
            <a:avLst/>
          </a:prstGeom>
        </p:spPr>
      </p:pic>
      <p:sp>
        <p:nvSpPr>
          <p:cNvPr id="8" name="Szövegdoboz 7">
            <a:extLst>
              <a:ext uri="{FF2B5EF4-FFF2-40B4-BE49-F238E27FC236}">
                <a16:creationId xmlns:a16="http://schemas.microsoft.com/office/drawing/2014/main" id="{42A7B528-0DCB-7DC6-22C5-8ECCF314C82F}"/>
              </a:ext>
            </a:extLst>
          </p:cNvPr>
          <p:cNvSpPr txBox="1"/>
          <p:nvPr/>
        </p:nvSpPr>
        <p:spPr>
          <a:xfrm>
            <a:off x="8655529" y="5714442"/>
            <a:ext cx="3383550" cy="430887"/>
          </a:xfrm>
          <a:prstGeom prst="rect">
            <a:avLst/>
          </a:prstGeom>
          <a:noFill/>
        </p:spPr>
        <p:txBody>
          <a:bodyPr wrap="square" rtlCol="0">
            <a:spAutoFit/>
          </a:bodyPr>
          <a:lstStyle/>
          <a:p>
            <a:pPr rtl="0"/>
            <a:r>
              <a:rPr lang="sr" sz="1100" dirty="0"/>
              <a:t>https://usariem.health.mil/assets/images/research/products/SCENARIO_basic_modeling_diagram_FIG1.png</a:t>
            </a:r>
          </a:p>
        </p:txBody>
      </p:sp>
      <p:sp>
        <p:nvSpPr>
          <p:cNvPr id="9" name="Szövegdoboz 4">
            <a:extLst>
              <a:ext uri="{FF2B5EF4-FFF2-40B4-BE49-F238E27FC236}">
                <a16:creationId xmlns:a16="http://schemas.microsoft.com/office/drawing/2014/main" id="{5C2EB6ED-D5C5-AE56-8134-3711633D9858}"/>
              </a:ext>
            </a:extLst>
          </p:cNvPr>
          <p:cNvSpPr txBox="1"/>
          <p:nvPr/>
        </p:nvSpPr>
        <p:spPr>
          <a:xfrm>
            <a:off x="192505" y="6019495"/>
            <a:ext cx="9233262" cy="246221"/>
          </a:xfrm>
          <a:prstGeom prst="rect">
            <a:avLst/>
          </a:prstGeom>
          <a:noFill/>
        </p:spPr>
        <p:txBody>
          <a:bodyPr wrap="square" rtlCol="0">
            <a:spAutoFit/>
          </a:bodyPr>
          <a:lstStyle/>
          <a:p>
            <a:r>
              <a:rPr lang="en-US" sz="1000" dirty="0" smtClean="0">
                <a:solidFill>
                  <a:schemeClr val="bg1">
                    <a:lumMod val="50000"/>
                  </a:schemeClr>
                </a:solidFill>
              </a:rPr>
              <a:t>https</a:t>
            </a:r>
            <a:r>
              <a:rPr lang="en-US" sz="1000" dirty="0">
                <a:solidFill>
                  <a:schemeClr val="bg1">
                    <a:lumMod val="50000"/>
                  </a:schemeClr>
                </a:solidFill>
              </a:rPr>
              <a:t>://doi.org/10.1007/s00484-022-02301-6</a:t>
            </a:r>
          </a:p>
        </p:txBody>
      </p:sp>
      <p:grpSp>
        <p:nvGrpSpPr>
          <p:cNvPr id="7" name="Csoportba foglalás 6"/>
          <p:cNvGrpSpPr/>
          <p:nvPr/>
        </p:nvGrpSpPr>
        <p:grpSpPr>
          <a:xfrm>
            <a:off x="486454" y="925859"/>
            <a:ext cx="3370719" cy="2022431"/>
            <a:chOff x="1434255" y="1988"/>
            <a:chExt cx="3370719" cy="2022431"/>
          </a:xfrm>
        </p:grpSpPr>
        <p:sp>
          <p:nvSpPr>
            <p:cNvPr id="10" name="Téglalap 9"/>
            <p:cNvSpPr/>
            <p:nvPr/>
          </p:nvSpPr>
          <p:spPr>
            <a:xfrm>
              <a:off x="1434255" y="1988"/>
              <a:ext cx="3370719" cy="2022431"/>
            </a:xfrm>
            <a:prstGeom prst="rect">
              <a:avLst/>
            </a:prstGeom>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11" name="Szövegdoboz 10"/>
            <p:cNvSpPr txBox="1"/>
            <p:nvPr/>
          </p:nvSpPr>
          <p:spPr>
            <a:xfrm>
              <a:off x="1434255" y="1988"/>
              <a:ext cx="3370719" cy="20224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en-US" sz="3000" kern="1200" dirty="0" err="1" smtClean="0"/>
                <a:t>Termoregulacija</a:t>
              </a:r>
              <a:r>
                <a:rPr lang="en-US" sz="3000" kern="1200" dirty="0" smtClean="0"/>
                <a:t> u </a:t>
              </a:r>
              <a:r>
                <a:rPr lang="en-US" sz="3000" kern="1200" dirty="0" err="1" smtClean="0"/>
                <a:t>trudnoći</a:t>
              </a:r>
              <a:endParaRPr lang="en-US" sz="3000" kern="1200" dirty="0" smtClean="0"/>
            </a:p>
          </p:txBody>
        </p:sp>
      </p:grpSp>
    </p:spTree>
    <p:extLst>
      <p:ext uri="{BB962C8B-B14F-4D97-AF65-F5344CB8AC3E}">
        <p14:creationId xmlns:p14="http://schemas.microsoft.com/office/powerpoint/2010/main" val="1725358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89A2489-6756-E29D-E4EA-23CE2781A835}"/>
              </a:ext>
            </a:extLst>
          </p:cNvPr>
          <p:cNvSpPr>
            <a:spLocks noGrp="1"/>
          </p:cNvSpPr>
          <p:nvPr>
            <p:ph type="title"/>
          </p:nvPr>
        </p:nvSpPr>
        <p:spPr/>
        <p:txBody>
          <a:bodyPr rtlCol="0">
            <a:normAutofit/>
          </a:bodyPr>
          <a:lstStyle/>
          <a:p>
            <a:r>
              <a:rPr lang="en-US" dirty="0" err="1"/>
              <a:t>Visoka</a:t>
            </a:r>
            <a:r>
              <a:rPr lang="en-US" dirty="0"/>
              <a:t> </a:t>
            </a:r>
            <a:r>
              <a:rPr lang="en-US" dirty="0" err="1"/>
              <a:t>temperatura</a:t>
            </a:r>
            <a:r>
              <a:rPr lang="en-US" dirty="0"/>
              <a:t> </a:t>
            </a:r>
            <a:r>
              <a:rPr lang="en-US" dirty="0" err="1"/>
              <a:t>okoline</a:t>
            </a:r>
            <a:r>
              <a:rPr lang="en-US" dirty="0"/>
              <a:t> </a:t>
            </a:r>
            <a:r>
              <a:rPr lang="en-US" dirty="0" err="1"/>
              <a:t>i</a:t>
            </a:r>
            <a:r>
              <a:rPr lang="en-US" dirty="0"/>
              <a:t> </a:t>
            </a:r>
            <a:r>
              <a:rPr lang="en-US" dirty="0" err="1"/>
              <a:t>intrapartalna</a:t>
            </a:r>
            <a:r>
              <a:rPr lang="en-US" dirty="0"/>
              <a:t> </a:t>
            </a:r>
            <a:r>
              <a:rPr lang="en-US" dirty="0" err="1"/>
              <a:t>groznica</a:t>
            </a:r>
            <a:r>
              <a:rPr lang="en-US" dirty="0"/>
              <a:t> </a:t>
            </a:r>
            <a:r>
              <a:rPr lang="en-US" dirty="0" err="1"/>
              <a:t>majke</a:t>
            </a:r>
            <a:endParaRPr lang="sr" dirty="0"/>
          </a:p>
        </p:txBody>
      </p:sp>
      <p:sp>
        <p:nvSpPr>
          <p:cNvPr id="3" name="Tartalom helye 2">
            <a:extLst>
              <a:ext uri="{FF2B5EF4-FFF2-40B4-BE49-F238E27FC236}">
                <a16:creationId xmlns:a16="http://schemas.microsoft.com/office/drawing/2014/main" id="{F01A1564-D949-6207-0C32-98923D26783F}"/>
              </a:ext>
            </a:extLst>
          </p:cNvPr>
          <p:cNvSpPr>
            <a:spLocks noGrp="1"/>
          </p:cNvSpPr>
          <p:nvPr>
            <p:ph idx="1"/>
          </p:nvPr>
        </p:nvSpPr>
        <p:spPr>
          <a:xfrm>
            <a:off x="500513" y="3799654"/>
            <a:ext cx="5322771" cy="2027335"/>
          </a:xfrm>
        </p:spPr>
        <p:txBody>
          <a:bodyPr rtlCol="0">
            <a:normAutofit/>
          </a:bodyPr>
          <a:lstStyle/>
          <a:p>
            <a:pPr marL="0" indent="0" algn="just">
              <a:buNone/>
            </a:pPr>
            <a:r>
              <a:rPr lang="en-US" sz="1800" dirty="0" err="1" smtClean="0"/>
              <a:t>Nema</a:t>
            </a:r>
            <a:r>
              <a:rPr lang="en-US" sz="1800" dirty="0" smtClean="0"/>
              <a:t> </a:t>
            </a:r>
            <a:r>
              <a:rPr lang="en-US" sz="1800" dirty="0" err="1"/>
              <a:t>dovoljno</a:t>
            </a:r>
            <a:r>
              <a:rPr lang="en-US" sz="1800" dirty="0"/>
              <a:t> </a:t>
            </a:r>
            <a:r>
              <a:rPr lang="en-US" sz="1800" dirty="0" err="1"/>
              <a:t>dokaza</a:t>
            </a:r>
            <a:r>
              <a:rPr lang="en-US" sz="1800" dirty="0"/>
              <a:t> da se </a:t>
            </a:r>
            <a:r>
              <a:rPr lang="en-US" sz="1800" dirty="0" err="1"/>
              <a:t>zaključi</a:t>
            </a:r>
            <a:r>
              <a:rPr lang="en-US" sz="1800" dirty="0"/>
              <a:t> da </a:t>
            </a:r>
            <a:r>
              <a:rPr lang="en-US" sz="1800" dirty="0" err="1"/>
              <a:t>trudnice</a:t>
            </a:r>
            <a:r>
              <a:rPr lang="en-US" sz="1800" dirty="0"/>
              <a:t> </a:t>
            </a:r>
            <a:r>
              <a:rPr lang="en-US" sz="1800" dirty="0" err="1"/>
              <a:t>mogu</a:t>
            </a:r>
            <a:r>
              <a:rPr lang="en-US" sz="1800" dirty="0"/>
              <a:t> </a:t>
            </a:r>
            <a:r>
              <a:rPr lang="en-US" sz="1800" dirty="0" err="1"/>
              <a:t>razviti</a:t>
            </a:r>
            <a:r>
              <a:rPr lang="en-US" sz="1800" dirty="0"/>
              <a:t> </a:t>
            </a:r>
            <a:r>
              <a:rPr lang="en-US" sz="1800" dirty="0" err="1"/>
              <a:t>intrapartalnu</a:t>
            </a:r>
            <a:r>
              <a:rPr lang="en-US" sz="1800" dirty="0"/>
              <a:t> </a:t>
            </a:r>
            <a:r>
              <a:rPr lang="en-US" sz="1800" dirty="0" err="1"/>
              <a:t>groznicu</a:t>
            </a:r>
            <a:r>
              <a:rPr lang="en-US" sz="1800" dirty="0"/>
              <a:t> </a:t>
            </a:r>
            <a:r>
              <a:rPr lang="en-US" sz="1800" dirty="0" err="1"/>
              <a:t>kao</a:t>
            </a:r>
            <a:r>
              <a:rPr lang="en-US" sz="1800" dirty="0"/>
              <a:t> </a:t>
            </a:r>
            <a:r>
              <a:rPr lang="en-US" sz="1800" dirty="0" err="1"/>
              <a:t>rezultat</a:t>
            </a:r>
            <a:r>
              <a:rPr lang="en-US" sz="1800" dirty="0"/>
              <a:t> </a:t>
            </a:r>
            <a:r>
              <a:rPr lang="en-US" sz="1800" dirty="0" err="1"/>
              <a:t>visokih</a:t>
            </a:r>
            <a:r>
              <a:rPr lang="en-US" sz="1800" dirty="0"/>
              <a:t> </a:t>
            </a:r>
            <a:r>
              <a:rPr lang="en-US" sz="1800" dirty="0" err="1"/>
              <a:t>temperatura</a:t>
            </a:r>
            <a:r>
              <a:rPr lang="en-US" sz="1800" dirty="0"/>
              <a:t> </a:t>
            </a:r>
            <a:r>
              <a:rPr lang="en-US" sz="1800" dirty="0" err="1"/>
              <a:t>okoline</a:t>
            </a:r>
            <a:r>
              <a:rPr lang="en-US" sz="1800" dirty="0"/>
              <a:t> </a:t>
            </a:r>
            <a:r>
              <a:rPr lang="en-US" sz="1800" dirty="0" err="1"/>
              <a:t>tokom</a:t>
            </a:r>
            <a:r>
              <a:rPr lang="en-US" sz="1800" dirty="0"/>
              <a:t> </a:t>
            </a:r>
            <a:r>
              <a:rPr lang="en-US" sz="1800" dirty="0" err="1"/>
              <a:t>porođaja</a:t>
            </a:r>
            <a:r>
              <a:rPr lang="en-US" sz="1800" dirty="0"/>
              <a:t>; </a:t>
            </a:r>
            <a:r>
              <a:rPr lang="en-US" sz="1800" dirty="0" err="1"/>
              <a:t>potrebne</a:t>
            </a:r>
            <a:r>
              <a:rPr lang="en-US" sz="1800" dirty="0"/>
              <a:t> </a:t>
            </a:r>
            <a:r>
              <a:rPr lang="en-US" sz="1800" dirty="0" err="1"/>
              <a:t>su</a:t>
            </a:r>
            <a:r>
              <a:rPr lang="en-US" sz="1800" dirty="0"/>
              <a:t> </a:t>
            </a:r>
            <a:r>
              <a:rPr lang="en-US" sz="1800" dirty="0" err="1"/>
              <a:t>dalje</a:t>
            </a:r>
            <a:r>
              <a:rPr lang="en-US" sz="1800" dirty="0"/>
              <a:t> </a:t>
            </a:r>
            <a:r>
              <a:rPr lang="en-US" sz="1800" dirty="0" err="1"/>
              <a:t>studije</a:t>
            </a:r>
            <a:r>
              <a:rPr lang="en-US" sz="1800" dirty="0" smtClean="0"/>
              <a:t>.</a:t>
            </a:r>
            <a:endParaRPr lang="en-US" sz="1800" dirty="0"/>
          </a:p>
        </p:txBody>
      </p:sp>
      <p:pic>
        <p:nvPicPr>
          <p:cNvPr id="6" name="Kép 5" descr="A képen embléma látható&#10;&#10;Automatikusan generált leírás">
            <a:extLst>
              <a:ext uri="{FF2B5EF4-FFF2-40B4-BE49-F238E27FC236}">
                <a16:creationId xmlns:a16="http://schemas.microsoft.com/office/drawing/2014/main" id="{0C76A229-9DCB-6D91-B2ED-7DF0715DEF6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65249" y="4329102"/>
            <a:ext cx="3485904" cy="1936614"/>
          </a:xfrm>
          <a:prstGeom prst="rect">
            <a:avLst/>
          </a:prstGeom>
        </p:spPr>
      </p:pic>
      <p:pic>
        <p:nvPicPr>
          <p:cNvPr id="8" name="Kép 7" descr="A képen személy, ruházat, nő látható&#10;&#10;Automatikusan generált leírás">
            <a:extLst>
              <a:ext uri="{FF2B5EF4-FFF2-40B4-BE49-F238E27FC236}">
                <a16:creationId xmlns:a16="http://schemas.microsoft.com/office/drawing/2014/main" id="{62C25582-BF4E-F39C-1184-E069F636595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25578" y="1202594"/>
            <a:ext cx="4525575" cy="3017049"/>
          </a:xfrm>
          <a:prstGeom prst="rect">
            <a:avLst/>
          </a:prstGeom>
        </p:spPr>
      </p:pic>
      <p:sp>
        <p:nvSpPr>
          <p:cNvPr id="9" name="Szövegdoboz 4">
            <a:extLst>
              <a:ext uri="{FF2B5EF4-FFF2-40B4-BE49-F238E27FC236}">
                <a16:creationId xmlns:a16="http://schemas.microsoft.com/office/drawing/2014/main" id="{5C2EB6ED-D5C5-AE56-8134-3711633D9858}"/>
              </a:ext>
            </a:extLst>
          </p:cNvPr>
          <p:cNvSpPr txBox="1"/>
          <p:nvPr/>
        </p:nvSpPr>
        <p:spPr>
          <a:xfrm>
            <a:off x="192505" y="6019495"/>
            <a:ext cx="9233262" cy="246221"/>
          </a:xfrm>
          <a:prstGeom prst="rect">
            <a:avLst/>
          </a:prstGeom>
          <a:noFill/>
        </p:spPr>
        <p:txBody>
          <a:bodyPr wrap="square" rtlCol="0">
            <a:spAutoFit/>
          </a:bodyPr>
          <a:lstStyle/>
          <a:p>
            <a:r>
              <a:rPr lang="en-US" sz="1000" dirty="0" smtClean="0">
                <a:solidFill>
                  <a:schemeClr val="bg1">
                    <a:lumMod val="50000"/>
                  </a:schemeClr>
                </a:solidFill>
              </a:rPr>
              <a:t>https</a:t>
            </a:r>
            <a:r>
              <a:rPr lang="en-US" sz="1000" dirty="0">
                <a:solidFill>
                  <a:schemeClr val="bg1">
                    <a:lumMod val="50000"/>
                  </a:schemeClr>
                </a:solidFill>
              </a:rPr>
              <a:t>://doi.org/10.1007/s00484-022-02301-6</a:t>
            </a:r>
          </a:p>
        </p:txBody>
      </p:sp>
      <p:grpSp>
        <p:nvGrpSpPr>
          <p:cNvPr id="7" name="Csoportba foglalás 6"/>
          <p:cNvGrpSpPr/>
          <p:nvPr/>
        </p:nvGrpSpPr>
        <p:grpSpPr>
          <a:xfrm>
            <a:off x="500513" y="1239933"/>
            <a:ext cx="3370719" cy="2022431"/>
            <a:chOff x="5142046" y="1988"/>
            <a:chExt cx="3370719" cy="2022431"/>
          </a:xfrm>
        </p:grpSpPr>
        <p:sp>
          <p:nvSpPr>
            <p:cNvPr id="10" name="Téglalap 9"/>
            <p:cNvSpPr/>
            <p:nvPr/>
          </p:nvSpPr>
          <p:spPr>
            <a:xfrm>
              <a:off x="5142046" y="1988"/>
              <a:ext cx="3370719" cy="2022431"/>
            </a:xfrm>
            <a:prstGeom prst="rect">
              <a:avLst/>
            </a:prstGeom>
          </p:spPr>
          <p:style>
            <a:lnRef idx="2">
              <a:schemeClr val="lt1">
                <a:hueOff val="0"/>
                <a:satOff val="0"/>
                <a:lumOff val="0"/>
                <a:alphaOff val="0"/>
              </a:schemeClr>
            </a:lnRef>
            <a:fillRef idx="1">
              <a:schemeClr val="accent5">
                <a:hueOff val="-3676672"/>
                <a:satOff val="-5114"/>
                <a:lumOff val="-1961"/>
                <a:alphaOff val="0"/>
              </a:schemeClr>
            </a:fillRef>
            <a:effectRef idx="0">
              <a:schemeClr val="accent5">
                <a:hueOff val="-3676672"/>
                <a:satOff val="-5114"/>
                <a:lumOff val="-1961"/>
                <a:alphaOff val="0"/>
              </a:schemeClr>
            </a:effectRef>
            <a:fontRef idx="minor">
              <a:schemeClr val="lt1"/>
            </a:fontRef>
          </p:style>
        </p:sp>
        <p:sp>
          <p:nvSpPr>
            <p:cNvPr id="11" name="Szövegdoboz 10"/>
            <p:cNvSpPr txBox="1"/>
            <p:nvPr/>
          </p:nvSpPr>
          <p:spPr>
            <a:xfrm>
              <a:off x="5142046" y="1988"/>
              <a:ext cx="3370719" cy="20224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en-US" sz="3000" kern="1200" dirty="0" err="1" smtClean="0"/>
                <a:t>Visoka</a:t>
              </a:r>
              <a:r>
                <a:rPr lang="en-US" sz="3000" kern="1200" dirty="0" smtClean="0"/>
                <a:t> </a:t>
              </a:r>
              <a:r>
                <a:rPr lang="en-US" sz="3000" kern="1200" dirty="0" err="1" smtClean="0"/>
                <a:t>temperatura</a:t>
              </a:r>
              <a:r>
                <a:rPr lang="en-US" sz="3000" kern="1200" dirty="0" smtClean="0"/>
                <a:t> </a:t>
              </a:r>
              <a:r>
                <a:rPr lang="en-US" sz="3000" kern="1200" dirty="0" err="1" smtClean="0"/>
                <a:t>okoline</a:t>
              </a:r>
              <a:r>
                <a:rPr lang="en-US" sz="3000" kern="1200" dirty="0" smtClean="0"/>
                <a:t> </a:t>
              </a:r>
              <a:r>
                <a:rPr lang="en-US" sz="3000" kern="1200" dirty="0" err="1" smtClean="0"/>
                <a:t>i</a:t>
              </a:r>
              <a:r>
                <a:rPr lang="en-US" sz="3000" kern="1200" dirty="0" smtClean="0"/>
                <a:t> </a:t>
              </a:r>
              <a:r>
                <a:rPr lang="en-US" sz="3000" kern="1200" dirty="0" err="1" smtClean="0"/>
                <a:t>intrapartalna</a:t>
              </a:r>
              <a:r>
                <a:rPr lang="en-US" sz="3000" kern="1200" dirty="0" smtClean="0"/>
                <a:t> </a:t>
              </a:r>
              <a:r>
                <a:rPr lang="en-US" sz="3000" kern="1200" dirty="0" err="1" smtClean="0"/>
                <a:t>groznica</a:t>
              </a:r>
              <a:r>
                <a:rPr lang="en-US" sz="3000" kern="1200" dirty="0" smtClean="0"/>
                <a:t> </a:t>
              </a:r>
              <a:r>
                <a:rPr lang="en-US" sz="3000" kern="1200" dirty="0" err="1" smtClean="0"/>
                <a:t>majke</a:t>
              </a:r>
              <a:endParaRPr lang="en-US" sz="3000" kern="1200" dirty="0" smtClean="0"/>
            </a:p>
          </p:txBody>
        </p:sp>
      </p:grpSp>
    </p:spTree>
    <p:extLst>
      <p:ext uri="{BB962C8B-B14F-4D97-AF65-F5344CB8AC3E}">
        <p14:creationId xmlns:p14="http://schemas.microsoft.com/office/powerpoint/2010/main" val="14308160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Kép 5" descr="A képen diagram látható&#10;&#10;Automatikusan generált leírás">
            <a:extLst>
              <a:ext uri="{FF2B5EF4-FFF2-40B4-BE49-F238E27FC236}">
                <a16:creationId xmlns:a16="http://schemas.microsoft.com/office/drawing/2014/main" id="{5DFFABB5-121E-5252-F6EF-63C6E007A2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62813" y="531327"/>
            <a:ext cx="5130509" cy="5500983"/>
          </a:xfrm>
          <a:prstGeom prst="rect">
            <a:avLst/>
          </a:prstGeom>
        </p:spPr>
      </p:pic>
      <p:sp>
        <p:nvSpPr>
          <p:cNvPr id="2" name="Cím 1">
            <a:extLst>
              <a:ext uri="{FF2B5EF4-FFF2-40B4-BE49-F238E27FC236}">
                <a16:creationId xmlns:a16="http://schemas.microsoft.com/office/drawing/2014/main" id="{D1264442-812A-BEEE-3EA2-BDA16BD0DCA9}"/>
              </a:ext>
            </a:extLst>
          </p:cNvPr>
          <p:cNvSpPr>
            <a:spLocks noGrp="1"/>
          </p:cNvSpPr>
          <p:nvPr>
            <p:ph type="title"/>
          </p:nvPr>
        </p:nvSpPr>
        <p:spPr/>
        <p:txBody>
          <a:bodyPr rtlCol="0">
            <a:normAutofit/>
          </a:bodyPr>
          <a:lstStyle/>
          <a:p>
            <a:r>
              <a:rPr lang="en-US" dirty="0" err="1"/>
              <a:t>Izlaganje</a:t>
            </a:r>
            <a:r>
              <a:rPr lang="en-US" dirty="0"/>
              <a:t> </a:t>
            </a:r>
            <a:r>
              <a:rPr lang="en-US" dirty="0" err="1"/>
              <a:t>toploti</a:t>
            </a:r>
            <a:r>
              <a:rPr lang="en-US" dirty="0"/>
              <a:t> </a:t>
            </a:r>
            <a:r>
              <a:rPr lang="en-US" dirty="0" err="1"/>
              <a:t>i</a:t>
            </a:r>
            <a:r>
              <a:rPr lang="en-US" dirty="0"/>
              <a:t> </a:t>
            </a:r>
            <a:r>
              <a:rPr lang="en-US" dirty="0" err="1"/>
              <a:t>smanjen</a:t>
            </a:r>
            <a:r>
              <a:rPr lang="en-US" dirty="0"/>
              <a:t> </a:t>
            </a:r>
            <a:r>
              <a:rPr lang="en-US" dirty="0" err="1"/>
              <a:t>protok</a:t>
            </a:r>
            <a:r>
              <a:rPr lang="en-US" dirty="0"/>
              <a:t> </a:t>
            </a:r>
            <a:r>
              <a:rPr lang="en-US" dirty="0" err="1"/>
              <a:t>krvi</a:t>
            </a:r>
            <a:r>
              <a:rPr lang="en-US" dirty="0"/>
              <a:t> u </a:t>
            </a:r>
            <a:r>
              <a:rPr lang="en-US" dirty="0" err="1"/>
              <a:t>placenti</a:t>
            </a:r>
            <a:endParaRPr lang="en-GB" dirty="0"/>
          </a:p>
        </p:txBody>
      </p:sp>
      <p:sp>
        <p:nvSpPr>
          <p:cNvPr id="3" name="Tartalom helye 2">
            <a:extLst>
              <a:ext uri="{FF2B5EF4-FFF2-40B4-BE49-F238E27FC236}">
                <a16:creationId xmlns:a16="http://schemas.microsoft.com/office/drawing/2014/main" id="{C339E2A1-DA2B-3FC5-0496-B4FF204979A2}"/>
              </a:ext>
            </a:extLst>
          </p:cNvPr>
          <p:cNvSpPr>
            <a:spLocks noGrp="1"/>
          </p:cNvSpPr>
          <p:nvPr>
            <p:ph idx="1"/>
          </p:nvPr>
        </p:nvSpPr>
        <p:spPr>
          <a:xfrm>
            <a:off x="656787" y="3561347"/>
            <a:ext cx="5599634" cy="2287361"/>
          </a:xfrm>
        </p:spPr>
        <p:txBody>
          <a:bodyPr rtlCol="0">
            <a:noAutofit/>
          </a:bodyPr>
          <a:lstStyle/>
          <a:p>
            <a:pPr marL="0" indent="0" algn="just">
              <a:buNone/>
            </a:pPr>
            <a:r>
              <a:rPr lang="en-US" sz="1800" dirty="0" smtClean="0"/>
              <a:t>Placenta </a:t>
            </a:r>
            <a:r>
              <a:rPr lang="en-US" sz="1800" dirty="0"/>
              <a:t>je </a:t>
            </a:r>
            <a:r>
              <a:rPr lang="en-US" sz="1800" dirty="0" err="1"/>
              <a:t>krajnji</a:t>
            </a:r>
            <a:r>
              <a:rPr lang="en-US" sz="1800" dirty="0"/>
              <a:t> organ </a:t>
            </a:r>
            <a:r>
              <a:rPr lang="en-US" sz="1800" dirty="0" err="1"/>
              <a:t>i</a:t>
            </a:r>
            <a:r>
              <a:rPr lang="en-US" sz="1800" dirty="0"/>
              <a:t> </a:t>
            </a:r>
            <a:r>
              <a:rPr lang="en-US" sz="1800" dirty="0" err="1"/>
              <a:t>pretpostavlja</a:t>
            </a:r>
            <a:r>
              <a:rPr lang="en-US" sz="1800" dirty="0"/>
              <a:t> se da </a:t>
            </a:r>
            <a:r>
              <a:rPr lang="en-US" sz="1800" dirty="0" err="1"/>
              <a:t>tokom</a:t>
            </a:r>
            <a:r>
              <a:rPr lang="en-US" sz="1800" dirty="0"/>
              <a:t> </a:t>
            </a:r>
            <a:r>
              <a:rPr lang="en-US" sz="1800" dirty="0" err="1"/>
              <a:t>ekstremnog</a:t>
            </a:r>
            <a:r>
              <a:rPr lang="en-US" sz="1800" dirty="0"/>
              <a:t> </a:t>
            </a:r>
            <a:r>
              <a:rPr lang="en-US" sz="1800" dirty="0" err="1"/>
              <a:t>izlaganja</a:t>
            </a:r>
            <a:r>
              <a:rPr lang="en-US" sz="1800" dirty="0"/>
              <a:t> </a:t>
            </a:r>
            <a:r>
              <a:rPr lang="en-US" sz="1800" dirty="0" err="1"/>
              <a:t>toploti</a:t>
            </a:r>
            <a:r>
              <a:rPr lang="en-US" sz="1800" dirty="0"/>
              <a:t>, </a:t>
            </a:r>
            <a:r>
              <a:rPr lang="en-US" sz="1800" dirty="0" err="1"/>
              <a:t>perfuzija</a:t>
            </a:r>
            <a:r>
              <a:rPr lang="en-US" sz="1800" dirty="0"/>
              <a:t> </a:t>
            </a:r>
            <a:r>
              <a:rPr lang="en-US" sz="1800" dirty="0" err="1"/>
              <a:t>placente</a:t>
            </a:r>
            <a:r>
              <a:rPr lang="en-US" sz="1800" dirty="0"/>
              <a:t> </a:t>
            </a:r>
            <a:r>
              <a:rPr lang="en-US" sz="1800" dirty="0" err="1"/>
              <a:t>može</a:t>
            </a:r>
            <a:r>
              <a:rPr lang="en-US" sz="1800" dirty="0"/>
              <a:t> da se </a:t>
            </a:r>
            <a:r>
              <a:rPr lang="en-US" sz="1800" dirty="0" err="1"/>
              <a:t>smanji</a:t>
            </a:r>
            <a:r>
              <a:rPr lang="en-US" sz="1800" dirty="0"/>
              <a:t> </a:t>
            </a:r>
            <a:r>
              <a:rPr lang="en-US" sz="1800" dirty="0" err="1"/>
              <a:t>kako</a:t>
            </a:r>
            <a:r>
              <a:rPr lang="en-US" sz="1800" dirty="0"/>
              <a:t> bi se </a:t>
            </a:r>
            <a:r>
              <a:rPr lang="en-US" sz="1800" dirty="0" err="1"/>
              <a:t>omogućio</a:t>
            </a:r>
            <a:r>
              <a:rPr lang="en-US" sz="1800" dirty="0"/>
              <a:t> </a:t>
            </a:r>
            <a:r>
              <a:rPr lang="en-US" sz="1800" dirty="0" err="1"/>
              <a:t>povećan</a:t>
            </a:r>
            <a:r>
              <a:rPr lang="en-US" sz="1800" dirty="0"/>
              <a:t> </a:t>
            </a:r>
            <a:r>
              <a:rPr lang="en-US" sz="1800" dirty="0" err="1"/>
              <a:t>protok</a:t>
            </a:r>
            <a:r>
              <a:rPr lang="en-US" sz="1800" dirty="0"/>
              <a:t> </a:t>
            </a:r>
            <a:r>
              <a:rPr lang="en-US" sz="1800" dirty="0" err="1"/>
              <a:t>krvi</a:t>
            </a:r>
            <a:r>
              <a:rPr lang="en-US" sz="1800" dirty="0"/>
              <a:t> u </a:t>
            </a:r>
            <a:r>
              <a:rPr lang="en-US" sz="1800" dirty="0" err="1"/>
              <a:t>kožu</a:t>
            </a:r>
            <a:r>
              <a:rPr lang="en-US" sz="1800" dirty="0"/>
              <a:t>. </a:t>
            </a:r>
          </a:p>
          <a:p>
            <a:pPr marL="0" indent="0" algn="just">
              <a:buNone/>
            </a:pPr>
            <a:r>
              <a:rPr lang="en-US" sz="1800" dirty="0" err="1" smtClean="0"/>
              <a:t>Hronično</a:t>
            </a:r>
            <a:r>
              <a:rPr lang="en-US" sz="1800" dirty="0" smtClean="0"/>
              <a:t> </a:t>
            </a:r>
            <a:r>
              <a:rPr lang="en-US" sz="1800" dirty="0" err="1" smtClean="0"/>
              <a:t>smanjenje</a:t>
            </a:r>
            <a:r>
              <a:rPr lang="en-US" sz="1800" dirty="0" smtClean="0"/>
              <a:t> </a:t>
            </a:r>
            <a:r>
              <a:rPr lang="en-US" sz="1800" dirty="0" err="1" smtClean="0"/>
              <a:t>uteroplacentarnog</a:t>
            </a:r>
            <a:r>
              <a:rPr lang="en-US" sz="1800" dirty="0" smtClean="0"/>
              <a:t> </a:t>
            </a:r>
            <a:r>
              <a:rPr lang="en-US" sz="1800" dirty="0" err="1" smtClean="0"/>
              <a:t>krvotoka</a:t>
            </a:r>
            <a:r>
              <a:rPr lang="en-US" sz="1800" dirty="0" smtClean="0"/>
              <a:t> </a:t>
            </a:r>
            <a:r>
              <a:rPr lang="en-US" sz="1800" dirty="0" err="1" smtClean="0"/>
              <a:t>može</a:t>
            </a:r>
            <a:r>
              <a:rPr lang="en-US" sz="1800" dirty="0" smtClean="0"/>
              <a:t> </a:t>
            </a:r>
            <a:r>
              <a:rPr lang="en-US" sz="1800" dirty="0" err="1" smtClean="0"/>
              <a:t>dovesti</a:t>
            </a:r>
            <a:r>
              <a:rPr lang="en-US" sz="1800" dirty="0" smtClean="0"/>
              <a:t> do </a:t>
            </a:r>
            <a:r>
              <a:rPr lang="en-US" sz="1800" dirty="0" err="1" smtClean="0"/>
              <a:t>ograničenja</a:t>
            </a:r>
            <a:r>
              <a:rPr lang="en-US" sz="1800" dirty="0" smtClean="0"/>
              <a:t> </a:t>
            </a:r>
            <a:r>
              <a:rPr lang="en-US" sz="1800" dirty="0" err="1" smtClean="0"/>
              <a:t>rasta</a:t>
            </a:r>
            <a:r>
              <a:rPr lang="en-US" sz="1800" dirty="0" smtClean="0"/>
              <a:t> </a:t>
            </a:r>
            <a:r>
              <a:rPr lang="en-US" sz="1800" dirty="0" err="1" smtClean="0"/>
              <a:t>fetusa</a:t>
            </a:r>
            <a:r>
              <a:rPr lang="en-US" sz="1800" dirty="0" smtClean="0"/>
              <a:t> </a:t>
            </a:r>
            <a:r>
              <a:rPr lang="en-US" sz="1800" dirty="0" err="1" smtClean="0"/>
              <a:t>i</a:t>
            </a:r>
            <a:r>
              <a:rPr lang="en-US" sz="1800" dirty="0" smtClean="0"/>
              <a:t> male </a:t>
            </a:r>
            <a:r>
              <a:rPr lang="en-US" sz="1800" dirty="0" err="1" smtClean="0"/>
              <a:t>porođajna</a:t>
            </a:r>
            <a:r>
              <a:rPr lang="en-US" sz="1800" dirty="0" smtClean="0"/>
              <a:t> </a:t>
            </a:r>
            <a:r>
              <a:rPr lang="en-US" sz="1800" dirty="0" err="1" smtClean="0"/>
              <a:t>težine</a:t>
            </a:r>
            <a:r>
              <a:rPr lang="en-US" sz="1800" dirty="0" smtClean="0"/>
              <a:t>.</a:t>
            </a:r>
            <a:endParaRPr lang="en-US" sz="1800" dirty="0"/>
          </a:p>
        </p:txBody>
      </p:sp>
      <p:sp>
        <p:nvSpPr>
          <p:cNvPr id="10" name="Szövegdoboz 9">
            <a:extLst>
              <a:ext uri="{FF2B5EF4-FFF2-40B4-BE49-F238E27FC236}">
                <a16:creationId xmlns:a16="http://schemas.microsoft.com/office/drawing/2014/main" id="{650BE138-522D-CA51-1C23-4415281A3EBB}"/>
              </a:ext>
            </a:extLst>
          </p:cNvPr>
          <p:cNvSpPr txBox="1"/>
          <p:nvPr/>
        </p:nvSpPr>
        <p:spPr>
          <a:xfrm>
            <a:off x="9150503" y="5890819"/>
            <a:ext cx="2996005" cy="461665"/>
          </a:xfrm>
          <a:prstGeom prst="rect">
            <a:avLst/>
          </a:prstGeom>
          <a:noFill/>
        </p:spPr>
        <p:txBody>
          <a:bodyPr wrap="square" rtlCol="0">
            <a:spAutoFit/>
          </a:bodyPr>
          <a:lstStyle/>
          <a:p>
            <a:pPr rtl="0"/>
            <a:r>
              <a:rPr lang="sr" sz="1200" dirty="0">
                <a:hlinkClick r:id="rId3"/>
              </a:rPr>
              <a:t>https://www.stanfordchildrens.org/en/topic/default?id=fetal-circulation-90-P01790</a:t>
            </a:r>
            <a:r>
              <a:rPr lang="sr" sz="1200" dirty="0"/>
              <a:t> </a:t>
            </a:r>
            <a:endParaRPr lang="en-GB" sz="1200" dirty="0"/>
          </a:p>
        </p:txBody>
      </p:sp>
      <p:sp>
        <p:nvSpPr>
          <p:cNvPr id="7" name="Szövegdoboz 4">
            <a:extLst>
              <a:ext uri="{FF2B5EF4-FFF2-40B4-BE49-F238E27FC236}">
                <a16:creationId xmlns:a16="http://schemas.microsoft.com/office/drawing/2014/main" id="{5C2EB6ED-D5C5-AE56-8134-3711633D9858}"/>
              </a:ext>
            </a:extLst>
          </p:cNvPr>
          <p:cNvSpPr txBox="1"/>
          <p:nvPr/>
        </p:nvSpPr>
        <p:spPr>
          <a:xfrm>
            <a:off x="192505" y="6080839"/>
            <a:ext cx="9233262" cy="246221"/>
          </a:xfrm>
          <a:prstGeom prst="rect">
            <a:avLst/>
          </a:prstGeom>
          <a:noFill/>
        </p:spPr>
        <p:txBody>
          <a:bodyPr wrap="square" rtlCol="0">
            <a:spAutoFit/>
          </a:bodyPr>
          <a:lstStyle/>
          <a:p>
            <a:r>
              <a:rPr lang="en-US" sz="1000" dirty="0" smtClean="0">
                <a:solidFill>
                  <a:schemeClr val="bg1">
                    <a:lumMod val="50000"/>
                  </a:schemeClr>
                </a:solidFill>
              </a:rPr>
              <a:t>https</a:t>
            </a:r>
            <a:r>
              <a:rPr lang="en-US" sz="1000" dirty="0">
                <a:solidFill>
                  <a:schemeClr val="bg1">
                    <a:lumMod val="50000"/>
                  </a:schemeClr>
                </a:solidFill>
              </a:rPr>
              <a:t>://doi.org/10.1007/s00484-022-02301-6</a:t>
            </a:r>
          </a:p>
        </p:txBody>
      </p:sp>
      <p:grpSp>
        <p:nvGrpSpPr>
          <p:cNvPr id="8" name="Csoportba foglalás 7"/>
          <p:cNvGrpSpPr/>
          <p:nvPr/>
        </p:nvGrpSpPr>
        <p:grpSpPr>
          <a:xfrm>
            <a:off x="656787" y="1120780"/>
            <a:ext cx="3370719" cy="2022431"/>
            <a:chOff x="3288151" y="2361491"/>
            <a:chExt cx="3370719" cy="2022431"/>
          </a:xfrm>
        </p:grpSpPr>
        <p:sp>
          <p:nvSpPr>
            <p:cNvPr id="9" name="Téglalap 8"/>
            <p:cNvSpPr/>
            <p:nvPr/>
          </p:nvSpPr>
          <p:spPr>
            <a:xfrm>
              <a:off x="3288151" y="2361491"/>
              <a:ext cx="3370719" cy="2022431"/>
            </a:xfrm>
            <a:prstGeom prst="rect">
              <a:avLst/>
            </a:prstGeom>
          </p:spPr>
          <p:style>
            <a:lnRef idx="2">
              <a:schemeClr val="lt1">
                <a:hueOff val="0"/>
                <a:satOff val="0"/>
                <a:lumOff val="0"/>
                <a:alphaOff val="0"/>
              </a:schemeClr>
            </a:lnRef>
            <a:fillRef idx="1">
              <a:schemeClr val="accent5">
                <a:hueOff val="-7353344"/>
                <a:satOff val="-10228"/>
                <a:lumOff val="-3922"/>
                <a:alphaOff val="0"/>
              </a:schemeClr>
            </a:fillRef>
            <a:effectRef idx="0">
              <a:schemeClr val="accent5">
                <a:hueOff val="-7353344"/>
                <a:satOff val="-10228"/>
                <a:lumOff val="-3922"/>
                <a:alphaOff val="0"/>
              </a:schemeClr>
            </a:effectRef>
            <a:fontRef idx="minor">
              <a:schemeClr val="lt1"/>
            </a:fontRef>
          </p:style>
        </p:sp>
        <p:sp>
          <p:nvSpPr>
            <p:cNvPr id="11" name="Szövegdoboz 10"/>
            <p:cNvSpPr txBox="1"/>
            <p:nvPr/>
          </p:nvSpPr>
          <p:spPr>
            <a:xfrm>
              <a:off x="3288151" y="2361491"/>
              <a:ext cx="3370719" cy="202243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14300" tIns="114300" rIns="114300" bIns="114300" numCol="1" spcCol="1270" rtlCol="0" anchor="ctr" anchorCtr="0">
              <a:noAutofit/>
            </a:bodyPr>
            <a:lstStyle/>
            <a:p>
              <a:pPr lvl="0" algn="ctr" defTabSz="1333500" rtl="0">
                <a:lnSpc>
                  <a:spcPct val="90000"/>
                </a:lnSpc>
                <a:spcBef>
                  <a:spcPct val="0"/>
                </a:spcBef>
                <a:spcAft>
                  <a:spcPct val="35000"/>
                </a:spcAft>
              </a:pPr>
              <a:r>
                <a:rPr lang="en-US" sz="3000" kern="1200" dirty="0" err="1" smtClean="0"/>
                <a:t>Izlaganje</a:t>
              </a:r>
              <a:r>
                <a:rPr lang="en-US" sz="3000" kern="1200" dirty="0" smtClean="0"/>
                <a:t> </a:t>
              </a:r>
              <a:r>
                <a:rPr lang="en-US" sz="3000" kern="1200" dirty="0" err="1" smtClean="0"/>
                <a:t>toploti</a:t>
              </a:r>
              <a:r>
                <a:rPr lang="en-US" sz="3000" kern="1200" dirty="0" smtClean="0"/>
                <a:t> </a:t>
              </a:r>
              <a:r>
                <a:rPr lang="en-US" sz="3000" kern="1200" dirty="0" err="1" smtClean="0"/>
                <a:t>i</a:t>
              </a:r>
              <a:r>
                <a:rPr lang="en-US" sz="3000" kern="1200" dirty="0" smtClean="0"/>
                <a:t> </a:t>
              </a:r>
              <a:r>
                <a:rPr lang="en-US" sz="3000" kern="1200" dirty="0" err="1" smtClean="0"/>
                <a:t>smanjen</a:t>
              </a:r>
              <a:r>
                <a:rPr lang="en-US" sz="3000" kern="1200" dirty="0" smtClean="0"/>
                <a:t> </a:t>
              </a:r>
              <a:r>
                <a:rPr lang="en-US" sz="3000" kern="1200" dirty="0" err="1" smtClean="0"/>
                <a:t>protok</a:t>
              </a:r>
              <a:r>
                <a:rPr lang="en-US" sz="3000" kern="1200" dirty="0" smtClean="0"/>
                <a:t> </a:t>
              </a:r>
              <a:r>
                <a:rPr lang="en-US" sz="3000" kern="1200" dirty="0" err="1" smtClean="0"/>
                <a:t>krvi</a:t>
              </a:r>
              <a:r>
                <a:rPr lang="en-US" sz="3000" kern="1200" dirty="0" smtClean="0"/>
                <a:t> u </a:t>
              </a:r>
              <a:r>
                <a:rPr lang="en-US" sz="3000" kern="1200" dirty="0" err="1" smtClean="0"/>
                <a:t>placenti</a:t>
              </a:r>
              <a:endParaRPr lang="en-GB" sz="3000" kern="1200" dirty="0"/>
            </a:p>
          </p:txBody>
        </p:sp>
      </p:grpSp>
    </p:spTree>
    <p:extLst>
      <p:ext uri="{BB962C8B-B14F-4D97-AF65-F5344CB8AC3E}">
        <p14:creationId xmlns:p14="http://schemas.microsoft.com/office/powerpoint/2010/main" val="6753668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Kép 4">
            <a:extLst>
              <a:ext uri="{FF2B5EF4-FFF2-40B4-BE49-F238E27FC236}">
                <a16:creationId xmlns:a16="http://schemas.microsoft.com/office/drawing/2014/main" id="{997F6F76-7CF8-3F5F-3D85-64C4D5A652F0}"/>
              </a:ext>
            </a:extLst>
          </p:cNvPr>
          <p:cNvPicPr>
            <a:picLocks noChangeAspect="1"/>
          </p:cNvPicPr>
          <p:nvPr/>
        </p:nvPicPr>
        <p:blipFill>
          <a:blip r:embed="rId2"/>
          <a:stretch>
            <a:fillRect/>
          </a:stretch>
        </p:blipFill>
        <p:spPr>
          <a:xfrm>
            <a:off x="7514432" y="866897"/>
            <a:ext cx="4574898" cy="5438775"/>
          </a:xfrm>
          <a:prstGeom prst="rect">
            <a:avLst/>
          </a:prstGeom>
        </p:spPr>
      </p:pic>
      <p:sp>
        <p:nvSpPr>
          <p:cNvPr id="2" name="Cím 1">
            <a:extLst>
              <a:ext uri="{FF2B5EF4-FFF2-40B4-BE49-F238E27FC236}">
                <a16:creationId xmlns:a16="http://schemas.microsoft.com/office/drawing/2014/main" id="{2A28E151-F7FC-DEBF-393D-57EBC7AB910A}"/>
              </a:ext>
            </a:extLst>
          </p:cNvPr>
          <p:cNvSpPr>
            <a:spLocks noGrp="1"/>
          </p:cNvSpPr>
          <p:nvPr>
            <p:ph type="title"/>
          </p:nvPr>
        </p:nvSpPr>
        <p:spPr>
          <a:xfrm>
            <a:off x="192504" y="0"/>
            <a:ext cx="11896826" cy="965649"/>
          </a:xfrm>
        </p:spPr>
        <p:txBody>
          <a:bodyPr rtlCol="0">
            <a:normAutofit/>
          </a:bodyPr>
          <a:lstStyle/>
          <a:p>
            <a:r>
              <a:rPr lang="en-US" sz="2800" dirty="0" err="1">
                <a:latin typeface="+mn-lt"/>
              </a:rPr>
              <a:t>Uticaj</a:t>
            </a:r>
            <a:r>
              <a:rPr lang="en-US" sz="2800" dirty="0">
                <a:latin typeface="+mn-lt"/>
              </a:rPr>
              <a:t> </a:t>
            </a:r>
            <a:r>
              <a:rPr lang="en-US" sz="2800" dirty="0" err="1">
                <a:latin typeface="+mn-lt"/>
              </a:rPr>
              <a:t>povišene</a:t>
            </a:r>
            <a:r>
              <a:rPr lang="en-US" sz="2800" dirty="0">
                <a:latin typeface="+mn-lt"/>
              </a:rPr>
              <a:t> temperature </a:t>
            </a:r>
            <a:r>
              <a:rPr lang="en-US" sz="2800" dirty="0" err="1">
                <a:latin typeface="+mn-lt"/>
              </a:rPr>
              <a:t>okoline</a:t>
            </a:r>
            <a:r>
              <a:rPr lang="en-US" sz="2800" dirty="0">
                <a:latin typeface="+mn-lt"/>
              </a:rPr>
              <a:t> </a:t>
            </a:r>
            <a:r>
              <a:rPr lang="en-US" sz="2800" dirty="0" err="1">
                <a:latin typeface="+mn-lt"/>
              </a:rPr>
              <a:t>na</a:t>
            </a:r>
            <a:r>
              <a:rPr lang="en-US" sz="2800" dirty="0">
                <a:latin typeface="+mn-lt"/>
              </a:rPr>
              <a:t> </a:t>
            </a:r>
            <a:r>
              <a:rPr lang="en-US" sz="2800" dirty="0" err="1">
                <a:latin typeface="+mn-lt"/>
              </a:rPr>
              <a:t>ishode</a:t>
            </a:r>
            <a:r>
              <a:rPr lang="en-US" sz="2800" dirty="0">
                <a:latin typeface="+mn-lt"/>
              </a:rPr>
              <a:t> </a:t>
            </a:r>
            <a:r>
              <a:rPr lang="en-US" sz="2800" dirty="0" err="1">
                <a:latin typeface="+mn-lt"/>
              </a:rPr>
              <a:t>majke</a:t>
            </a:r>
            <a:r>
              <a:rPr lang="en-US" sz="2800" dirty="0">
                <a:latin typeface="+mn-lt"/>
              </a:rPr>
              <a:t>, </a:t>
            </a:r>
            <a:r>
              <a:rPr lang="en-US" sz="2800" dirty="0" err="1">
                <a:latin typeface="+mn-lt"/>
              </a:rPr>
              <a:t>fetusa</a:t>
            </a:r>
            <a:r>
              <a:rPr lang="en-US" sz="2800" dirty="0">
                <a:latin typeface="+mn-lt"/>
              </a:rPr>
              <a:t> </a:t>
            </a:r>
            <a:r>
              <a:rPr lang="en-US" sz="2800" dirty="0" err="1">
                <a:latin typeface="+mn-lt"/>
              </a:rPr>
              <a:t>i</a:t>
            </a:r>
            <a:r>
              <a:rPr lang="en-US" sz="2800" dirty="0">
                <a:latin typeface="+mn-lt"/>
              </a:rPr>
              <a:t> </a:t>
            </a:r>
            <a:r>
              <a:rPr lang="en-US" sz="2800" dirty="0" err="1">
                <a:latin typeface="+mn-lt"/>
              </a:rPr>
              <a:t>novorođenčadi</a:t>
            </a:r>
            <a:r>
              <a:rPr lang="en-US" sz="2800" dirty="0">
                <a:latin typeface="+mn-lt"/>
              </a:rPr>
              <a:t>: </a:t>
            </a:r>
            <a:r>
              <a:rPr lang="en-US" sz="2800" dirty="0" err="1">
                <a:latin typeface="+mn-lt"/>
              </a:rPr>
              <a:t>Pregledni</a:t>
            </a:r>
            <a:r>
              <a:rPr lang="en-US" sz="2800" dirty="0">
                <a:latin typeface="+mn-lt"/>
              </a:rPr>
              <a:t> rad (</a:t>
            </a:r>
            <a:r>
              <a:rPr lang="en-US" sz="2800" dirty="0" err="1">
                <a:latin typeface="+mn-lt"/>
              </a:rPr>
              <a:t>Dalugoda</a:t>
            </a:r>
            <a:r>
              <a:rPr lang="en-US" sz="2800" dirty="0">
                <a:latin typeface="+mn-lt"/>
              </a:rPr>
              <a:t> </a:t>
            </a:r>
            <a:r>
              <a:rPr lang="en-US" sz="2800" dirty="0" err="1">
                <a:latin typeface="+mn-lt"/>
              </a:rPr>
              <a:t>i</a:t>
            </a:r>
            <a:r>
              <a:rPr lang="en-US" sz="2800" dirty="0">
                <a:latin typeface="+mn-lt"/>
              </a:rPr>
              <a:t> </a:t>
            </a:r>
            <a:r>
              <a:rPr lang="en-US" sz="2800" dirty="0" err="1">
                <a:latin typeface="+mn-lt"/>
              </a:rPr>
              <a:t>sar</a:t>
            </a:r>
            <a:r>
              <a:rPr lang="en-US" sz="2800" dirty="0">
                <a:latin typeface="+mn-lt"/>
              </a:rPr>
              <a:t>.)</a:t>
            </a:r>
            <a:endParaRPr lang="en-GB" sz="2800" dirty="0">
              <a:latin typeface="+mn-lt"/>
            </a:endParaRPr>
          </a:p>
        </p:txBody>
      </p:sp>
      <p:sp>
        <p:nvSpPr>
          <p:cNvPr id="3" name="Tartalom helye 2">
            <a:extLst>
              <a:ext uri="{FF2B5EF4-FFF2-40B4-BE49-F238E27FC236}">
                <a16:creationId xmlns:a16="http://schemas.microsoft.com/office/drawing/2014/main" id="{7D6D93E4-971C-3A8E-04B3-CD8B086C2292}"/>
              </a:ext>
            </a:extLst>
          </p:cNvPr>
          <p:cNvSpPr>
            <a:spLocks noGrp="1"/>
          </p:cNvSpPr>
          <p:nvPr>
            <p:ph idx="1"/>
          </p:nvPr>
        </p:nvSpPr>
        <p:spPr>
          <a:xfrm>
            <a:off x="192505" y="934775"/>
            <a:ext cx="6565346" cy="5370897"/>
          </a:xfrm>
        </p:spPr>
        <p:txBody>
          <a:bodyPr rtlCol="0">
            <a:normAutofit/>
          </a:bodyPr>
          <a:lstStyle/>
          <a:p>
            <a:pPr marL="0" indent="0">
              <a:buNone/>
            </a:pPr>
            <a:r>
              <a:rPr lang="en-US" sz="2000" dirty="0" err="1"/>
              <a:t>Ovaj</a:t>
            </a:r>
            <a:r>
              <a:rPr lang="en-US" sz="2000" dirty="0"/>
              <a:t> </a:t>
            </a:r>
            <a:r>
              <a:rPr lang="en-US" sz="2000" dirty="0" err="1"/>
              <a:t>pregled</a:t>
            </a:r>
            <a:r>
              <a:rPr lang="en-US" sz="2000" dirty="0"/>
              <a:t> je </a:t>
            </a:r>
            <a:r>
              <a:rPr lang="en-US" sz="2000" dirty="0" err="1"/>
              <a:t>ispitan</a:t>
            </a:r>
            <a:r>
              <a:rPr lang="en-US" sz="2000" dirty="0"/>
              <a:t> </a:t>
            </a:r>
          </a:p>
          <a:p>
            <a:r>
              <a:rPr lang="en-US" sz="2000" dirty="0" err="1"/>
              <a:t>izloženost</a:t>
            </a:r>
            <a:r>
              <a:rPr lang="en-US" sz="2000" dirty="0"/>
              <a:t> </a:t>
            </a:r>
            <a:r>
              <a:rPr lang="en-US" sz="2000" dirty="0" err="1"/>
              <a:t>povišenoj</a:t>
            </a:r>
            <a:r>
              <a:rPr lang="en-US" sz="2000" dirty="0"/>
              <a:t> </a:t>
            </a:r>
            <a:r>
              <a:rPr lang="en-US" sz="2000" dirty="0" err="1"/>
              <a:t>temperaturi</a:t>
            </a:r>
            <a:r>
              <a:rPr lang="en-US" sz="2000" dirty="0"/>
              <a:t> </a:t>
            </a:r>
            <a:r>
              <a:rPr lang="en-US" sz="2000" dirty="0" err="1"/>
              <a:t>okoline</a:t>
            </a:r>
            <a:r>
              <a:rPr lang="en-US" sz="2000" dirty="0"/>
              <a:t> (</a:t>
            </a:r>
            <a:r>
              <a:rPr lang="en-US" sz="2000" dirty="0" err="1"/>
              <a:t>npr</a:t>
            </a:r>
            <a:r>
              <a:rPr lang="en-US" sz="2000" dirty="0"/>
              <a:t>. </a:t>
            </a:r>
            <a:r>
              <a:rPr lang="en-US" sz="2000" dirty="0" err="1"/>
              <a:t>izloženost</a:t>
            </a:r>
            <a:r>
              <a:rPr lang="en-US" sz="2000" dirty="0"/>
              <a:t> </a:t>
            </a:r>
            <a:r>
              <a:rPr lang="en-US" sz="2000" dirty="0" err="1"/>
              <a:t>raznim</a:t>
            </a:r>
            <a:r>
              <a:rPr lang="en-US" sz="2000" dirty="0"/>
              <a:t> </a:t>
            </a:r>
            <a:r>
              <a:rPr lang="en-US" sz="2000" dirty="0" err="1"/>
              <a:t>visokim</a:t>
            </a:r>
            <a:r>
              <a:rPr lang="en-US" sz="2000" dirty="0"/>
              <a:t> </a:t>
            </a:r>
            <a:r>
              <a:rPr lang="en-US" sz="2000" dirty="0" err="1"/>
              <a:t>temperaturama</a:t>
            </a:r>
            <a:r>
              <a:rPr lang="en-US" sz="2000" dirty="0"/>
              <a:t> </a:t>
            </a:r>
            <a:r>
              <a:rPr lang="en-US" sz="2000" dirty="0" err="1"/>
              <a:t>okoline</a:t>
            </a:r>
            <a:r>
              <a:rPr lang="en-US" sz="2000" dirty="0"/>
              <a:t>, </a:t>
            </a:r>
            <a:r>
              <a:rPr lang="en-US" sz="2000" dirty="0" err="1"/>
              <a:t>toplotnim</a:t>
            </a:r>
            <a:r>
              <a:rPr lang="en-US" sz="2000" dirty="0"/>
              <a:t> </a:t>
            </a:r>
            <a:r>
              <a:rPr lang="en-US" sz="2000" dirty="0" err="1"/>
              <a:t>talasima</a:t>
            </a:r>
            <a:r>
              <a:rPr lang="en-US" sz="2000" dirty="0"/>
              <a:t> </a:t>
            </a:r>
            <a:r>
              <a:rPr lang="en-US" sz="2000" dirty="0" err="1"/>
              <a:t>i</a:t>
            </a:r>
            <a:r>
              <a:rPr lang="en-US" sz="2000" dirty="0"/>
              <a:t> </a:t>
            </a:r>
            <a:r>
              <a:rPr lang="en-US" sz="2000" dirty="0" err="1"/>
              <a:t>ekstremnim</a:t>
            </a:r>
            <a:r>
              <a:rPr lang="en-US" sz="2000" dirty="0"/>
              <a:t> </a:t>
            </a:r>
            <a:r>
              <a:rPr lang="en-US" sz="2000" dirty="0" err="1"/>
              <a:t>temperaturnim</a:t>
            </a:r>
            <a:r>
              <a:rPr lang="en-US" sz="2000" dirty="0"/>
              <a:t> </a:t>
            </a:r>
            <a:r>
              <a:rPr lang="en-US" sz="2000" dirty="0" err="1"/>
              <a:t>događajima</a:t>
            </a:r>
            <a:r>
              <a:rPr lang="en-US" sz="2000" dirty="0"/>
              <a:t>) </a:t>
            </a:r>
            <a:r>
              <a:rPr lang="en-US" sz="2000" dirty="0" err="1"/>
              <a:t>i</a:t>
            </a:r>
            <a:endParaRPr lang="en-US" sz="2000" dirty="0"/>
          </a:p>
          <a:p>
            <a:r>
              <a:rPr lang="en-US" sz="2000" dirty="0" err="1"/>
              <a:t>nepovoljni</a:t>
            </a:r>
            <a:r>
              <a:rPr lang="en-US" sz="2000" dirty="0"/>
              <a:t> </a:t>
            </a:r>
            <a:r>
              <a:rPr lang="en-US" sz="2000" dirty="0" err="1"/>
              <a:t>ishodi</a:t>
            </a:r>
            <a:r>
              <a:rPr lang="en-US" sz="2000" dirty="0"/>
              <a:t> </a:t>
            </a:r>
            <a:r>
              <a:rPr lang="en-US" sz="2000" dirty="0" err="1"/>
              <a:t>za</a:t>
            </a:r>
            <a:r>
              <a:rPr lang="en-US" sz="2000" dirty="0"/>
              <a:t> </a:t>
            </a:r>
            <a:r>
              <a:rPr lang="en-US" sz="2000" dirty="0" err="1"/>
              <a:t>majku</a:t>
            </a:r>
            <a:r>
              <a:rPr lang="en-US" sz="2000" dirty="0"/>
              <a:t>, fetus </a:t>
            </a:r>
            <a:r>
              <a:rPr lang="en-US" sz="2000" dirty="0" err="1"/>
              <a:t>i</a:t>
            </a:r>
            <a:r>
              <a:rPr lang="en-US" sz="2000" dirty="0"/>
              <a:t> </a:t>
            </a:r>
            <a:r>
              <a:rPr lang="en-US" sz="2000" dirty="0" err="1"/>
              <a:t>novorođenčad</a:t>
            </a:r>
            <a:r>
              <a:rPr lang="en-US" sz="2000" dirty="0"/>
              <a:t>, bez </a:t>
            </a:r>
            <a:r>
              <a:rPr lang="en-US" sz="2000" dirty="0" err="1"/>
              <a:t>obzira</a:t>
            </a:r>
            <a:r>
              <a:rPr lang="en-US" sz="2000" dirty="0"/>
              <a:t> </a:t>
            </a:r>
            <a:r>
              <a:rPr lang="en-US" sz="2000" dirty="0" err="1"/>
              <a:t>na</a:t>
            </a:r>
            <a:r>
              <a:rPr lang="en-US" sz="2000" dirty="0"/>
              <a:t> </a:t>
            </a:r>
            <a:r>
              <a:rPr lang="en-US" sz="2000" dirty="0" err="1"/>
              <a:t>tipične</a:t>
            </a:r>
            <a:r>
              <a:rPr lang="en-US" sz="2000" dirty="0"/>
              <a:t> </a:t>
            </a:r>
            <a:r>
              <a:rPr lang="en-US" sz="2000" dirty="0" err="1"/>
              <a:t>vremenske</a:t>
            </a:r>
            <a:r>
              <a:rPr lang="en-US" sz="2000" dirty="0"/>
              <a:t> </a:t>
            </a:r>
            <a:r>
              <a:rPr lang="en-US" sz="2000" dirty="0" err="1"/>
              <a:t>obrasce</a:t>
            </a:r>
            <a:r>
              <a:rPr lang="en-US" sz="2000" dirty="0"/>
              <a:t> </a:t>
            </a:r>
            <a:r>
              <a:rPr lang="en-US" sz="2000" dirty="0" err="1"/>
              <a:t>kojima</a:t>
            </a:r>
            <a:r>
              <a:rPr lang="en-US" sz="2000" dirty="0"/>
              <a:t> </a:t>
            </a:r>
            <a:r>
              <a:rPr lang="en-US" sz="2000" dirty="0" err="1"/>
              <a:t>su</a:t>
            </a:r>
            <a:r>
              <a:rPr lang="en-US" sz="2000" dirty="0"/>
              <a:t> </a:t>
            </a:r>
            <a:r>
              <a:rPr lang="en-US" sz="2000" dirty="0" err="1"/>
              <a:t>trudnice</a:t>
            </a:r>
            <a:r>
              <a:rPr lang="en-US" sz="2000" dirty="0"/>
              <a:t> bile </a:t>
            </a:r>
            <a:r>
              <a:rPr lang="en-US" sz="2000" dirty="0" err="1"/>
              <a:t>izložene</a:t>
            </a:r>
            <a:r>
              <a:rPr lang="en-US" sz="2000" dirty="0"/>
              <a:t> </a:t>
            </a:r>
            <a:r>
              <a:rPr lang="en-US" sz="2000" dirty="0" err="1"/>
              <a:t>tokom</a:t>
            </a:r>
            <a:r>
              <a:rPr lang="en-US" sz="2000" dirty="0"/>
              <a:t> </a:t>
            </a:r>
            <a:r>
              <a:rPr lang="en-US" sz="2000" dirty="0" err="1"/>
              <a:t>trudnoće</a:t>
            </a:r>
            <a:r>
              <a:rPr lang="en-US" sz="2000" dirty="0"/>
              <a:t>.</a:t>
            </a:r>
          </a:p>
          <a:p>
            <a:r>
              <a:rPr lang="en-US" sz="2000" dirty="0" err="1" smtClean="0"/>
              <a:t>Sistematsko</a:t>
            </a:r>
            <a:r>
              <a:rPr lang="en-US" sz="2000" dirty="0" smtClean="0"/>
              <a:t> </a:t>
            </a:r>
            <a:r>
              <a:rPr lang="en-US" sz="2000" dirty="0" err="1"/>
              <a:t>pretraživanje</a:t>
            </a:r>
            <a:r>
              <a:rPr lang="en-US" sz="2000" dirty="0"/>
              <a:t> od 2005. do 2020. </a:t>
            </a:r>
            <a:r>
              <a:rPr lang="en-US" sz="2000" dirty="0" err="1"/>
              <a:t>godine</a:t>
            </a:r>
            <a:endParaRPr lang="en-US" sz="2000" dirty="0"/>
          </a:p>
          <a:p>
            <a:r>
              <a:rPr lang="en-US" sz="2000" dirty="0" err="1"/>
              <a:t>Konačno</a:t>
            </a:r>
            <a:r>
              <a:rPr lang="en-US" sz="2000" dirty="0"/>
              <a:t>, 75 </a:t>
            </a:r>
            <a:r>
              <a:rPr lang="en-US" sz="2000" dirty="0" err="1"/>
              <a:t>originalnih</a:t>
            </a:r>
            <a:r>
              <a:rPr lang="en-US" sz="2000" dirty="0"/>
              <a:t> </a:t>
            </a:r>
            <a:r>
              <a:rPr lang="en-US" sz="2000" dirty="0" err="1"/>
              <a:t>članaka</a:t>
            </a:r>
            <a:r>
              <a:rPr lang="en-US" sz="2000" dirty="0"/>
              <a:t> </a:t>
            </a:r>
            <a:r>
              <a:rPr lang="en-US" sz="2000" dirty="0" err="1"/>
              <a:t>objavljenih</a:t>
            </a:r>
            <a:r>
              <a:rPr lang="en-US" sz="2000" dirty="0"/>
              <a:t> u </a:t>
            </a:r>
            <a:r>
              <a:rPr lang="en-US" sz="2000" dirty="0" err="1"/>
              <a:t>periodu</a:t>
            </a:r>
            <a:r>
              <a:rPr lang="en-US" sz="2000" dirty="0"/>
              <a:t> od 2015. do 2020. </a:t>
            </a:r>
            <a:r>
              <a:rPr lang="en-US" sz="2000" dirty="0" err="1"/>
              <a:t>odabrano</a:t>
            </a:r>
            <a:r>
              <a:rPr lang="en-US" sz="2000" dirty="0"/>
              <a:t> je </a:t>
            </a:r>
            <a:r>
              <a:rPr lang="en-US" sz="2000" dirty="0" err="1"/>
              <a:t>za</a:t>
            </a:r>
            <a:r>
              <a:rPr lang="en-US" sz="2000" dirty="0"/>
              <a:t> </a:t>
            </a:r>
            <a:r>
              <a:rPr lang="en-US" sz="2000" dirty="0" err="1"/>
              <a:t>ovaj</a:t>
            </a:r>
            <a:r>
              <a:rPr lang="en-US" sz="2000" dirty="0"/>
              <a:t> </a:t>
            </a:r>
            <a:r>
              <a:rPr lang="en-US" sz="2000" dirty="0" err="1"/>
              <a:t>pregledni</a:t>
            </a:r>
            <a:r>
              <a:rPr lang="en-US" sz="2000" dirty="0"/>
              <a:t> rad.</a:t>
            </a:r>
            <a:endParaRPr lang="en-GB" sz="2000" dirty="0"/>
          </a:p>
        </p:txBody>
      </p:sp>
      <p:sp>
        <p:nvSpPr>
          <p:cNvPr id="8" name="Nyíl: jobbra mutató 7">
            <a:extLst>
              <a:ext uri="{FF2B5EF4-FFF2-40B4-BE49-F238E27FC236}">
                <a16:creationId xmlns:a16="http://schemas.microsoft.com/office/drawing/2014/main" id="{26BFED79-2AB7-E096-8FAB-A159FC5F95DE}"/>
              </a:ext>
            </a:extLst>
          </p:cNvPr>
          <p:cNvSpPr/>
          <p:nvPr/>
        </p:nvSpPr>
        <p:spPr>
          <a:xfrm>
            <a:off x="6757851" y="2294541"/>
            <a:ext cx="505097" cy="9656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9" name="Szövegdoboz 6">
            <a:extLst>
              <a:ext uri="{FF2B5EF4-FFF2-40B4-BE49-F238E27FC236}">
                <a16:creationId xmlns:a16="http://schemas.microsoft.com/office/drawing/2014/main" id="{A7E20CE6-2B02-59E7-461C-4732AA8AF98C}"/>
              </a:ext>
            </a:extLst>
          </p:cNvPr>
          <p:cNvSpPr txBox="1"/>
          <p:nvPr/>
        </p:nvSpPr>
        <p:spPr>
          <a:xfrm>
            <a:off x="192504" y="6044062"/>
            <a:ext cx="6171543" cy="261610"/>
          </a:xfrm>
          <a:prstGeom prst="rect">
            <a:avLst/>
          </a:prstGeom>
          <a:noFill/>
        </p:spPr>
        <p:txBody>
          <a:bodyPr wrap="square">
            <a:spAutoFit/>
          </a:bodyPr>
          <a:lstStyle/>
          <a:p>
            <a:pPr algn="l"/>
            <a:r>
              <a:rPr lang="en-US" sz="1100" b="0" i="0" u="none" strike="noStrike" baseline="0" dirty="0" smtClean="0">
                <a:solidFill>
                  <a:schemeClr val="bg1">
                    <a:lumMod val="50000"/>
                  </a:schemeClr>
                </a:solidFill>
              </a:rPr>
              <a:t>https</a:t>
            </a:r>
            <a:r>
              <a:rPr lang="en-US" sz="1100" b="0" i="0" u="none" strike="noStrike" baseline="0" dirty="0">
                <a:solidFill>
                  <a:schemeClr val="bg1">
                    <a:lumMod val="50000"/>
                  </a:schemeClr>
                </a:solidFill>
              </a:rPr>
              <a:t>://</a:t>
            </a:r>
            <a:r>
              <a:rPr lang="en-GB" sz="1100" b="0" i="0" u="none" strike="noStrike" baseline="0" dirty="0">
                <a:solidFill>
                  <a:schemeClr val="bg1">
                    <a:lumMod val="50000"/>
                  </a:schemeClr>
                </a:solidFill>
              </a:rPr>
              <a:t>doi.org/10.3390/ijerph19031771</a:t>
            </a:r>
            <a:endParaRPr lang="en-GB" sz="3200" dirty="0">
              <a:solidFill>
                <a:schemeClr val="bg1">
                  <a:lumMod val="50000"/>
                </a:schemeClr>
              </a:solidFill>
            </a:endParaRPr>
          </a:p>
        </p:txBody>
      </p:sp>
    </p:spTree>
    <p:extLst>
      <p:ext uri="{BB962C8B-B14F-4D97-AF65-F5344CB8AC3E}">
        <p14:creationId xmlns:p14="http://schemas.microsoft.com/office/powerpoint/2010/main" val="4201507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B98EA69-23C3-5785-FB86-3D441E1FD06C}"/>
              </a:ext>
            </a:extLst>
          </p:cNvPr>
          <p:cNvSpPr>
            <a:spLocks noGrp="1"/>
          </p:cNvSpPr>
          <p:nvPr>
            <p:ph type="title"/>
          </p:nvPr>
        </p:nvSpPr>
        <p:spPr>
          <a:xfrm>
            <a:off x="192505" y="236923"/>
            <a:ext cx="11896826" cy="549635"/>
          </a:xfrm>
        </p:spPr>
        <p:txBody>
          <a:bodyPr rtlCol="0">
            <a:noAutofit/>
          </a:bodyPr>
          <a:lstStyle/>
          <a:p>
            <a:r>
              <a:rPr lang="it-IT" dirty="0">
                <a:solidFill>
                  <a:schemeClr val="accent1">
                    <a:lumMod val="75000"/>
                  </a:schemeClr>
                </a:solidFill>
              </a:rPr>
              <a:t>Povišena temperatura okoline – povezani neželjeni neonatalni ishodi (Dalugoda i sar.)</a:t>
            </a:r>
            <a:endParaRPr lang="sr" i="1" dirty="0">
              <a:solidFill>
                <a:schemeClr val="accent1">
                  <a:lumMod val="75000"/>
                </a:schemeClr>
              </a:solidFill>
            </a:endParaRPr>
          </a:p>
        </p:txBody>
      </p:sp>
      <p:sp>
        <p:nvSpPr>
          <p:cNvPr id="3" name="Tartalom helye 2">
            <a:extLst>
              <a:ext uri="{FF2B5EF4-FFF2-40B4-BE49-F238E27FC236}">
                <a16:creationId xmlns:a16="http://schemas.microsoft.com/office/drawing/2014/main" id="{6A0C0E75-5B96-C7BA-0109-DC1C6A736107}"/>
              </a:ext>
            </a:extLst>
          </p:cNvPr>
          <p:cNvSpPr>
            <a:spLocks noGrp="1"/>
          </p:cNvSpPr>
          <p:nvPr>
            <p:ph idx="1"/>
          </p:nvPr>
        </p:nvSpPr>
        <p:spPr>
          <a:xfrm>
            <a:off x="192506" y="2348564"/>
            <a:ext cx="5313145" cy="4067364"/>
          </a:xfrm>
        </p:spPr>
        <p:txBody>
          <a:bodyPr rtlCol="0">
            <a:normAutofit/>
          </a:bodyPr>
          <a:lstStyle/>
          <a:p>
            <a:pPr algn="just">
              <a:lnSpc>
                <a:spcPct val="120000"/>
              </a:lnSpc>
              <a:spcBef>
                <a:spcPts val="0"/>
              </a:spcBef>
            </a:pPr>
            <a:r>
              <a:rPr lang="en-US" sz="1800" b="1" dirty="0"/>
              <a:t>PVP </a:t>
            </a:r>
            <a:r>
              <a:rPr lang="en-US" sz="1800" dirty="0" smtClean="0"/>
              <a:t>je </a:t>
            </a:r>
            <a:r>
              <a:rPr lang="en-US" sz="1800" dirty="0" err="1"/>
              <a:t>globalna</a:t>
            </a:r>
            <a:r>
              <a:rPr lang="en-US" sz="1800" dirty="0"/>
              <a:t> </a:t>
            </a:r>
            <a:r>
              <a:rPr lang="en-US" sz="1800" dirty="0" err="1"/>
              <a:t>epidemija</a:t>
            </a:r>
            <a:r>
              <a:rPr lang="en-US" sz="1800" dirty="0"/>
              <a:t> </a:t>
            </a:r>
            <a:r>
              <a:rPr lang="en-US" sz="1800" dirty="0" err="1"/>
              <a:t>sa</a:t>
            </a:r>
            <a:r>
              <a:rPr lang="en-US" sz="1800" dirty="0"/>
              <a:t> </a:t>
            </a:r>
            <a:r>
              <a:rPr lang="en-US" sz="1800" dirty="0" err="1"/>
              <a:t>približno</a:t>
            </a:r>
            <a:r>
              <a:rPr lang="en-US" sz="1800" dirty="0"/>
              <a:t> 15 </a:t>
            </a:r>
            <a:r>
              <a:rPr lang="en-US" sz="1800" dirty="0" err="1"/>
              <a:t>miliona</a:t>
            </a:r>
            <a:r>
              <a:rPr lang="en-US" sz="1800" dirty="0"/>
              <a:t> </a:t>
            </a:r>
            <a:r>
              <a:rPr lang="en-US" sz="1800" dirty="0" err="1"/>
              <a:t>globalnih</a:t>
            </a:r>
            <a:r>
              <a:rPr lang="en-US" sz="1800" dirty="0"/>
              <a:t> </a:t>
            </a:r>
            <a:r>
              <a:rPr lang="en-US" sz="1800" dirty="0" err="1"/>
              <a:t>incidencija</a:t>
            </a:r>
            <a:r>
              <a:rPr lang="en-US" sz="1800" dirty="0"/>
              <a:t> </a:t>
            </a:r>
            <a:r>
              <a:rPr lang="en-US" sz="1800" dirty="0" err="1"/>
              <a:t>svake</a:t>
            </a:r>
            <a:r>
              <a:rPr lang="en-US" sz="1800" dirty="0"/>
              <a:t> </a:t>
            </a:r>
            <a:r>
              <a:rPr lang="en-US" sz="1800" dirty="0" err="1"/>
              <a:t>godine</a:t>
            </a:r>
            <a:r>
              <a:rPr lang="en-US" sz="1800" dirty="0"/>
              <a:t>. </a:t>
            </a:r>
            <a:endParaRPr lang="hu-HU" sz="1800" dirty="0" smtClean="0"/>
          </a:p>
          <a:p>
            <a:pPr algn="just">
              <a:lnSpc>
                <a:spcPct val="120000"/>
              </a:lnSpc>
              <a:spcBef>
                <a:spcPts val="0"/>
              </a:spcBef>
            </a:pPr>
            <a:r>
              <a:rPr lang="en-US" sz="1800" b="1" dirty="0" smtClean="0"/>
              <a:t>MPT </a:t>
            </a:r>
            <a:r>
              <a:rPr lang="en-US" sz="1800" dirty="0" smtClean="0"/>
              <a:t>je </a:t>
            </a:r>
            <a:r>
              <a:rPr lang="en-US" sz="1800" dirty="0" err="1"/>
              <a:t>povezana</a:t>
            </a:r>
            <a:r>
              <a:rPr lang="en-US" sz="1800" dirty="0"/>
              <a:t> </a:t>
            </a:r>
            <a:r>
              <a:rPr lang="en-US" sz="1800" dirty="0" err="1"/>
              <a:t>sa</a:t>
            </a:r>
            <a:r>
              <a:rPr lang="en-US" sz="1800" dirty="0"/>
              <a:t> </a:t>
            </a:r>
            <a:r>
              <a:rPr lang="en-US" sz="1800" dirty="0" err="1"/>
              <a:t>prenatalnim</a:t>
            </a:r>
            <a:r>
              <a:rPr lang="en-US" sz="1800" dirty="0"/>
              <a:t> </a:t>
            </a:r>
            <a:r>
              <a:rPr lang="en-US" sz="1800" dirty="0" err="1" smtClean="0"/>
              <a:t>mortalitetom</a:t>
            </a:r>
            <a:r>
              <a:rPr lang="hu-HU" sz="1800" dirty="0" smtClean="0"/>
              <a:t/>
            </a:r>
            <a:br>
              <a:rPr lang="hu-HU" sz="1800" dirty="0" smtClean="0"/>
            </a:br>
            <a:r>
              <a:rPr lang="en-US" sz="1800" dirty="0" err="1" smtClean="0"/>
              <a:t>i</a:t>
            </a:r>
            <a:r>
              <a:rPr lang="en-US" sz="1800" dirty="0" smtClean="0"/>
              <a:t> </a:t>
            </a:r>
            <a:r>
              <a:rPr lang="en-US" sz="1800" dirty="0" err="1"/>
              <a:t>morbiditetom</a:t>
            </a:r>
            <a:r>
              <a:rPr lang="en-US" sz="1800" dirty="0"/>
              <a:t> </a:t>
            </a:r>
            <a:r>
              <a:rPr lang="en-US" sz="1800" dirty="0" err="1"/>
              <a:t>i</a:t>
            </a:r>
            <a:r>
              <a:rPr lang="en-US" sz="1800" dirty="0"/>
              <a:t> </a:t>
            </a:r>
            <a:r>
              <a:rPr lang="en-US" sz="1800" dirty="0" err="1"/>
              <a:t>povećava</a:t>
            </a:r>
            <a:r>
              <a:rPr lang="en-US" sz="1800" dirty="0"/>
              <a:t> </a:t>
            </a:r>
            <a:r>
              <a:rPr lang="en-US" sz="1800" dirty="0" err="1"/>
              <a:t>rizik</a:t>
            </a:r>
            <a:r>
              <a:rPr lang="en-US" sz="1800" dirty="0"/>
              <a:t> od </a:t>
            </a:r>
            <a:r>
              <a:rPr lang="en-US" sz="1800" dirty="0" err="1"/>
              <a:t>nezaraznih</a:t>
            </a:r>
            <a:r>
              <a:rPr lang="en-US" sz="1800" dirty="0"/>
              <a:t> </a:t>
            </a:r>
            <a:r>
              <a:rPr lang="en-US" sz="1800" dirty="0" err="1"/>
              <a:t>bolesti</a:t>
            </a:r>
            <a:r>
              <a:rPr lang="en-US" sz="1800" dirty="0"/>
              <a:t> </a:t>
            </a:r>
            <a:r>
              <a:rPr lang="en-US" sz="1800" dirty="0" err="1"/>
              <a:t>kasnije</a:t>
            </a:r>
            <a:r>
              <a:rPr lang="en-US" sz="1800" dirty="0"/>
              <a:t> u </a:t>
            </a:r>
            <a:r>
              <a:rPr lang="en-US" sz="1800" dirty="0" err="1"/>
              <a:t>životu</a:t>
            </a:r>
            <a:r>
              <a:rPr lang="en-US" sz="1800" dirty="0"/>
              <a:t>. </a:t>
            </a:r>
          </a:p>
          <a:p>
            <a:pPr algn="just">
              <a:lnSpc>
                <a:spcPct val="120000"/>
              </a:lnSpc>
              <a:spcBef>
                <a:spcPts val="0"/>
              </a:spcBef>
            </a:pPr>
            <a:r>
              <a:rPr lang="en-US" sz="1800" b="1" dirty="0" err="1"/>
              <a:t>Mrtvorođenost</a:t>
            </a:r>
            <a:r>
              <a:rPr lang="en-US" sz="1800" b="1" dirty="0"/>
              <a:t> </a:t>
            </a:r>
            <a:r>
              <a:rPr lang="en-US" sz="1800" dirty="0"/>
              <a:t>je </a:t>
            </a:r>
            <a:r>
              <a:rPr lang="en-US" sz="1800" dirty="0" err="1"/>
              <a:t>smrtni</a:t>
            </a:r>
            <a:r>
              <a:rPr lang="en-US" sz="1800" dirty="0"/>
              <a:t> </a:t>
            </a:r>
            <a:r>
              <a:rPr lang="en-US" sz="1800" dirty="0" err="1"/>
              <a:t>ishod</a:t>
            </a:r>
            <a:r>
              <a:rPr lang="en-US" sz="1800" dirty="0"/>
              <a:t> </a:t>
            </a:r>
            <a:r>
              <a:rPr lang="en-US" sz="1800" dirty="0" err="1"/>
              <a:t>fetusa</a:t>
            </a:r>
            <a:r>
              <a:rPr lang="en-US" sz="1800" dirty="0"/>
              <a:t> pre </a:t>
            </a:r>
            <a:r>
              <a:rPr lang="en-US" sz="1800" dirty="0" err="1"/>
              <a:t>porođaja</a:t>
            </a:r>
            <a:r>
              <a:rPr lang="en-US" sz="1800" dirty="0"/>
              <a:t> </a:t>
            </a:r>
            <a:r>
              <a:rPr lang="en-US" sz="1800" dirty="0" err="1"/>
              <a:t>ili</a:t>
            </a:r>
            <a:r>
              <a:rPr lang="en-US" sz="1800" dirty="0"/>
              <a:t> </a:t>
            </a:r>
            <a:r>
              <a:rPr lang="en-US" sz="1800" dirty="0" err="1"/>
              <a:t>tokom</a:t>
            </a:r>
            <a:r>
              <a:rPr lang="en-US" sz="1800" dirty="0"/>
              <a:t> </a:t>
            </a:r>
            <a:r>
              <a:rPr lang="en-US" sz="1800" dirty="0" err="1"/>
              <a:t>porođaja</a:t>
            </a:r>
            <a:r>
              <a:rPr lang="en-US" sz="1800" dirty="0"/>
              <a:t>, </a:t>
            </a:r>
            <a:r>
              <a:rPr lang="en-US" sz="1800" dirty="0" err="1"/>
              <a:t>što</a:t>
            </a:r>
            <a:r>
              <a:rPr lang="en-US" sz="1800" dirty="0"/>
              <a:t> </a:t>
            </a:r>
            <a:r>
              <a:rPr lang="en-US" sz="1800" dirty="0" err="1"/>
              <a:t>predstavlja</a:t>
            </a:r>
            <a:r>
              <a:rPr lang="en-US" sz="1800" dirty="0"/>
              <a:t> 2,0 </a:t>
            </a:r>
            <a:r>
              <a:rPr lang="en-US" sz="1800" dirty="0" err="1"/>
              <a:t>miliona</a:t>
            </a:r>
            <a:r>
              <a:rPr lang="en-US" sz="1800" dirty="0"/>
              <a:t> </a:t>
            </a:r>
            <a:r>
              <a:rPr lang="en-US" sz="1800" dirty="0" err="1"/>
              <a:t>smrtnih</a:t>
            </a:r>
            <a:r>
              <a:rPr lang="en-US" sz="1800" dirty="0"/>
              <a:t> </a:t>
            </a:r>
            <a:r>
              <a:rPr lang="en-US" sz="1800" dirty="0" err="1"/>
              <a:t>slučajeva</a:t>
            </a:r>
            <a:r>
              <a:rPr lang="en-US" sz="1800" dirty="0"/>
              <a:t> </a:t>
            </a:r>
            <a:r>
              <a:rPr lang="en-US" sz="1800" dirty="0" err="1"/>
              <a:t>širom</a:t>
            </a:r>
            <a:r>
              <a:rPr lang="en-US" sz="1800" dirty="0"/>
              <a:t> </a:t>
            </a:r>
            <a:r>
              <a:rPr lang="en-US" sz="1800" dirty="0" err="1"/>
              <a:t>sveta</a:t>
            </a:r>
            <a:r>
              <a:rPr lang="en-US" sz="1800" dirty="0"/>
              <a:t> u 2019.</a:t>
            </a:r>
          </a:p>
        </p:txBody>
      </p:sp>
      <p:graphicFrame>
        <p:nvGraphicFramePr>
          <p:cNvPr id="4" name="Diagram 3">
            <a:extLst>
              <a:ext uri="{FF2B5EF4-FFF2-40B4-BE49-F238E27FC236}">
                <a16:creationId xmlns:a16="http://schemas.microsoft.com/office/drawing/2014/main" id="{A80416DD-7B3F-9EC2-AF91-EB25F0AB2499}"/>
              </a:ext>
            </a:extLst>
          </p:cNvPr>
          <p:cNvGraphicFramePr/>
          <p:nvPr>
            <p:extLst>
              <p:ext uri="{D42A27DB-BD31-4B8C-83A1-F6EECF244321}">
                <p14:modId xmlns:p14="http://schemas.microsoft.com/office/powerpoint/2010/main" val="1612185875"/>
              </p:ext>
            </p:extLst>
          </p:nvPr>
        </p:nvGraphicFramePr>
        <p:xfrm>
          <a:off x="5949598" y="1045031"/>
          <a:ext cx="5606869" cy="45969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zövegdoboz 6">
            <a:extLst>
              <a:ext uri="{FF2B5EF4-FFF2-40B4-BE49-F238E27FC236}">
                <a16:creationId xmlns:a16="http://schemas.microsoft.com/office/drawing/2014/main" id="{A7E20CE6-2B02-59E7-461C-4732AA8AF98C}"/>
              </a:ext>
            </a:extLst>
          </p:cNvPr>
          <p:cNvSpPr txBox="1"/>
          <p:nvPr/>
        </p:nvSpPr>
        <p:spPr>
          <a:xfrm>
            <a:off x="192505" y="6063426"/>
            <a:ext cx="8860680" cy="246221"/>
          </a:xfrm>
          <a:prstGeom prst="rect">
            <a:avLst/>
          </a:prstGeom>
          <a:noFill/>
        </p:spPr>
        <p:txBody>
          <a:bodyPr wrap="square">
            <a:spAutoFit/>
          </a:bodyPr>
          <a:lstStyle/>
          <a:p>
            <a:pPr algn="l"/>
            <a:r>
              <a:rPr lang="en-US" sz="1000" b="0" i="0" u="none" strike="noStrike" baseline="0" dirty="0" smtClean="0">
                <a:solidFill>
                  <a:schemeClr val="bg1">
                    <a:lumMod val="50000"/>
                  </a:schemeClr>
                </a:solidFill>
              </a:rPr>
              <a:t>https</a:t>
            </a:r>
            <a:r>
              <a:rPr lang="en-US" sz="1000" b="0" i="0" u="none" strike="noStrike" baseline="0" dirty="0">
                <a:solidFill>
                  <a:schemeClr val="bg1">
                    <a:lumMod val="50000"/>
                  </a:schemeClr>
                </a:solidFill>
              </a:rPr>
              <a:t>://</a:t>
            </a:r>
            <a:r>
              <a:rPr lang="en-GB" sz="1000" b="0" i="0" u="none" strike="noStrike" baseline="0" dirty="0">
                <a:solidFill>
                  <a:schemeClr val="bg1">
                    <a:lumMod val="50000"/>
                  </a:schemeClr>
                </a:solidFill>
              </a:rPr>
              <a:t>doi.org/10.3390/ijerph19031771</a:t>
            </a:r>
            <a:endParaRPr lang="en-GB" sz="1000" dirty="0">
              <a:solidFill>
                <a:schemeClr val="bg1">
                  <a:lumMod val="50000"/>
                </a:schemeClr>
              </a:solidFill>
            </a:endParaRPr>
          </a:p>
        </p:txBody>
      </p:sp>
    </p:spTree>
    <p:extLst>
      <p:ext uri="{BB962C8B-B14F-4D97-AF65-F5344CB8AC3E}">
        <p14:creationId xmlns:p14="http://schemas.microsoft.com/office/powerpoint/2010/main" val="163577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F39C30FA-A7D2-8264-06F3-08680965DBFE}"/>
              </a:ext>
            </a:extLst>
          </p:cNvPr>
          <p:cNvSpPr>
            <a:spLocks noGrp="1"/>
          </p:cNvSpPr>
          <p:nvPr>
            <p:ph idx="1"/>
          </p:nvPr>
        </p:nvSpPr>
        <p:spPr>
          <a:xfrm>
            <a:off x="93989" y="1394535"/>
            <a:ext cx="5655845" cy="4068929"/>
          </a:xfrm>
        </p:spPr>
        <p:txBody>
          <a:bodyPr rtlCol="0">
            <a:normAutofit fontScale="92500" lnSpcReduction="10000"/>
          </a:bodyPr>
          <a:lstStyle/>
          <a:p>
            <a:pPr marL="0" indent="0">
              <a:lnSpc>
                <a:spcPct val="110000"/>
              </a:lnSpc>
              <a:spcBef>
                <a:spcPts val="0"/>
              </a:spcBef>
              <a:spcAft>
                <a:spcPts val="600"/>
              </a:spcAft>
              <a:buNone/>
            </a:pPr>
            <a:r>
              <a:rPr lang="en-US" sz="2000" b="1" dirty="0" err="1">
                <a:solidFill>
                  <a:schemeClr val="accent1">
                    <a:lumMod val="75000"/>
                  </a:schemeClr>
                </a:solidFill>
              </a:rPr>
              <a:t>Analiza</a:t>
            </a:r>
            <a:r>
              <a:rPr lang="en-US" sz="2000" b="1" dirty="0">
                <a:solidFill>
                  <a:schemeClr val="accent1">
                    <a:lumMod val="75000"/>
                  </a:schemeClr>
                </a:solidFill>
              </a:rPr>
              <a:t> </a:t>
            </a:r>
            <a:r>
              <a:rPr lang="en-US" sz="2000" b="1" dirty="0" err="1">
                <a:solidFill>
                  <a:schemeClr val="accent1">
                    <a:lumMod val="75000"/>
                  </a:schemeClr>
                </a:solidFill>
              </a:rPr>
              <a:t>prevremenog</a:t>
            </a:r>
            <a:r>
              <a:rPr lang="en-US" sz="2000" b="1" dirty="0">
                <a:solidFill>
                  <a:schemeClr val="accent1">
                    <a:lumMod val="75000"/>
                  </a:schemeClr>
                </a:solidFill>
              </a:rPr>
              <a:t> </a:t>
            </a:r>
            <a:r>
              <a:rPr lang="en-US" sz="2000" b="1" dirty="0" err="1">
                <a:solidFill>
                  <a:schemeClr val="accent1">
                    <a:lumMod val="75000"/>
                  </a:schemeClr>
                </a:solidFill>
              </a:rPr>
              <a:t>porođaja</a:t>
            </a:r>
            <a:endParaRPr lang="en-US" sz="2000" b="1" dirty="0">
              <a:solidFill>
                <a:schemeClr val="accent1">
                  <a:lumMod val="75000"/>
                </a:schemeClr>
              </a:solidFill>
            </a:endParaRPr>
          </a:p>
          <a:p>
            <a:pPr>
              <a:lnSpc>
                <a:spcPct val="110000"/>
              </a:lnSpc>
              <a:spcBef>
                <a:spcPts val="0"/>
              </a:spcBef>
              <a:spcAft>
                <a:spcPts val="600"/>
              </a:spcAft>
            </a:pPr>
            <a:r>
              <a:rPr lang="en-US" sz="2000" dirty="0"/>
              <a:t>U meta-</a:t>
            </a:r>
            <a:r>
              <a:rPr lang="en-US" sz="2000" dirty="0" err="1"/>
              <a:t>analizi</a:t>
            </a:r>
            <a:r>
              <a:rPr lang="en-US" sz="2000" dirty="0"/>
              <a:t> </a:t>
            </a:r>
            <a:r>
              <a:rPr lang="en-US" sz="2000" dirty="0" err="1"/>
              <a:t>šest</a:t>
            </a:r>
            <a:r>
              <a:rPr lang="en-US" sz="2000" dirty="0"/>
              <a:t> </a:t>
            </a:r>
            <a:r>
              <a:rPr lang="en-US" sz="2000" dirty="0" err="1"/>
              <a:t>studija</a:t>
            </a:r>
            <a:r>
              <a:rPr lang="en-US" sz="2000" dirty="0"/>
              <a:t>, </a:t>
            </a:r>
            <a:r>
              <a:rPr lang="en-US" sz="2000" dirty="0" err="1"/>
              <a:t>šanse</a:t>
            </a:r>
            <a:r>
              <a:rPr lang="en-US" sz="2000" dirty="0"/>
              <a:t> </a:t>
            </a:r>
            <a:r>
              <a:rPr lang="en-US" sz="2000" dirty="0" err="1"/>
              <a:t>za</a:t>
            </a:r>
            <a:r>
              <a:rPr lang="en-US" sz="2000" dirty="0"/>
              <a:t> </a:t>
            </a:r>
            <a:r>
              <a:rPr lang="en-US" sz="2000" dirty="0" err="1"/>
              <a:t>prevremeno</a:t>
            </a:r>
            <a:r>
              <a:rPr lang="en-US" sz="2000" dirty="0"/>
              <a:t> </a:t>
            </a:r>
            <a:r>
              <a:rPr lang="en-US" sz="2000" dirty="0" err="1"/>
              <a:t>rođenje</a:t>
            </a:r>
            <a:r>
              <a:rPr lang="en-US" sz="2000" dirty="0"/>
              <a:t> </a:t>
            </a:r>
            <a:r>
              <a:rPr lang="en-US" sz="2000" b="1" dirty="0" err="1"/>
              <a:t>tokom</a:t>
            </a:r>
            <a:r>
              <a:rPr lang="en-US" sz="2000" b="1" dirty="0"/>
              <a:t> </a:t>
            </a:r>
            <a:r>
              <a:rPr lang="en-US" sz="2000" b="1" dirty="0" err="1"/>
              <a:t>toplotnog</a:t>
            </a:r>
            <a:r>
              <a:rPr lang="en-US" sz="2000" b="1" dirty="0"/>
              <a:t> </a:t>
            </a:r>
            <a:r>
              <a:rPr lang="en-US" sz="2000" b="1" dirty="0" err="1"/>
              <a:t>talasa</a:t>
            </a:r>
            <a:r>
              <a:rPr lang="en-US" sz="2000" b="1" dirty="0"/>
              <a:t> </a:t>
            </a:r>
            <a:r>
              <a:rPr lang="en-US" sz="2000" dirty="0"/>
              <a:t>bile </a:t>
            </a:r>
            <a:r>
              <a:rPr lang="en-US" sz="2000" dirty="0" err="1"/>
              <a:t>su</a:t>
            </a:r>
            <a:r>
              <a:rPr lang="en-US" sz="2000" dirty="0"/>
              <a:t> 1,16 puta </a:t>
            </a:r>
            <a:r>
              <a:rPr lang="en-US" sz="2000" dirty="0" err="1"/>
              <a:t>veće</a:t>
            </a:r>
            <a:r>
              <a:rPr lang="en-US" sz="2000" dirty="0"/>
              <a:t> </a:t>
            </a:r>
            <a:r>
              <a:rPr lang="en-US" sz="2000" dirty="0" err="1"/>
              <a:t>nego</a:t>
            </a:r>
            <a:r>
              <a:rPr lang="en-US" sz="2000" dirty="0"/>
              <a:t> u </a:t>
            </a:r>
            <a:r>
              <a:rPr lang="en-US" sz="2000" dirty="0" err="1"/>
              <a:t>danima</a:t>
            </a:r>
            <a:r>
              <a:rPr lang="en-US" sz="2000" dirty="0"/>
              <a:t> bez </a:t>
            </a:r>
            <a:r>
              <a:rPr lang="en-US" sz="2000" dirty="0" err="1"/>
              <a:t>toplotnog</a:t>
            </a:r>
            <a:r>
              <a:rPr lang="en-US" sz="2000" dirty="0"/>
              <a:t> </a:t>
            </a:r>
            <a:r>
              <a:rPr lang="en-US" sz="2000" dirty="0" err="1"/>
              <a:t>talasa</a:t>
            </a:r>
            <a:r>
              <a:rPr lang="en-US" sz="2000" dirty="0"/>
              <a:t> (95% CI 1,10 do 1,23; I2=44,7%)</a:t>
            </a:r>
          </a:p>
          <a:p>
            <a:pPr>
              <a:lnSpc>
                <a:spcPct val="110000"/>
              </a:lnSpc>
              <a:spcBef>
                <a:spcPts val="0"/>
              </a:spcBef>
              <a:spcAft>
                <a:spcPts val="600"/>
              </a:spcAft>
            </a:pPr>
            <a:endParaRPr lang="en-US" sz="2000" dirty="0"/>
          </a:p>
          <a:p>
            <a:pPr>
              <a:lnSpc>
                <a:spcPct val="110000"/>
              </a:lnSpc>
              <a:spcBef>
                <a:spcPts val="0"/>
              </a:spcBef>
              <a:spcAft>
                <a:spcPts val="600"/>
              </a:spcAft>
            </a:pPr>
            <a:r>
              <a:rPr lang="en-US" sz="2000" dirty="0"/>
              <a:t>U meta-</a:t>
            </a:r>
            <a:r>
              <a:rPr lang="en-US" sz="2000" dirty="0" err="1"/>
              <a:t>analizi</a:t>
            </a:r>
            <a:r>
              <a:rPr lang="en-US" sz="2000" dirty="0"/>
              <a:t> </a:t>
            </a:r>
            <a:r>
              <a:rPr lang="en-US" sz="2000" dirty="0" err="1"/>
              <a:t>sedam</a:t>
            </a:r>
            <a:r>
              <a:rPr lang="en-US" sz="2000" dirty="0"/>
              <a:t> </a:t>
            </a:r>
            <a:r>
              <a:rPr lang="en-US" sz="2000" dirty="0" err="1"/>
              <a:t>studija</a:t>
            </a:r>
            <a:r>
              <a:rPr lang="en-US" sz="2000" dirty="0"/>
              <a:t>, </a:t>
            </a:r>
            <a:r>
              <a:rPr lang="en-US" sz="2000" dirty="0" err="1"/>
              <a:t>prosečna</a:t>
            </a:r>
            <a:r>
              <a:rPr lang="en-US" sz="2000" dirty="0"/>
              <a:t> </a:t>
            </a:r>
            <a:r>
              <a:rPr lang="en-US" sz="2000" dirty="0" err="1"/>
              <a:t>verovatnoća</a:t>
            </a:r>
            <a:r>
              <a:rPr lang="en-US" sz="2000" dirty="0"/>
              <a:t> </a:t>
            </a:r>
            <a:r>
              <a:rPr lang="en-US" sz="2000" dirty="0" err="1"/>
              <a:t>prevremenog</a:t>
            </a:r>
            <a:r>
              <a:rPr lang="en-US" sz="2000" dirty="0"/>
              <a:t> </a:t>
            </a:r>
            <a:r>
              <a:rPr lang="en-US" sz="2000" dirty="0" err="1"/>
              <a:t>porođaja</a:t>
            </a:r>
            <a:r>
              <a:rPr lang="en-US" sz="2000" dirty="0"/>
              <a:t> </a:t>
            </a:r>
            <a:r>
              <a:rPr lang="en-US" sz="2000" dirty="0" err="1"/>
              <a:t>porasla</a:t>
            </a:r>
            <a:r>
              <a:rPr lang="en-US" sz="2000" dirty="0"/>
              <a:t> je </a:t>
            </a:r>
            <a:r>
              <a:rPr lang="en-US" sz="2000" dirty="0" err="1"/>
              <a:t>za</a:t>
            </a:r>
            <a:r>
              <a:rPr lang="en-US" sz="2000" dirty="0"/>
              <a:t> 1,05 </a:t>
            </a:r>
            <a:r>
              <a:rPr lang="en-US" sz="2000" dirty="0" err="1"/>
              <a:t>za</a:t>
            </a:r>
            <a:r>
              <a:rPr lang="en-US" sz="2000" dirty="0"/>
              <a:t> </a:t>
            </a:r>
            <a:r>
              <a:rPr lang="en-US" sz="2000" dirty="0" err="1"/>
              <a:t>svaki</a:t>
            </a:r>
            <a:r>
              <a:rPr lang="en-US" sz="2000" dirty="0"/>
              <a:t> </a:t>
            </a:r>
            <a:r>
              <a:rPr lang="en-US" sz="2000" b="1" dirty="0" err="1"/>
              <a:t>porast</a:t>
            </a:r>
            <a:r>
              <a:rPr lang="en-US" sz="2000" b="1" dirty="0"/>
              <a:t> temperature od 1°C </a:t>
            </a:r>
            <a:r>
              <a:rPr lang="en-US" sz="2000" dirty="0"/>
              <a:t>(95% CI od 1,03 do 1,07). </a:t>
            </a:r>
            <a:r>
              <a:rPr lang="en-US" sz="2000" dirty="0" err="1"/>
              <a:t>Iako</a:t>
            </a:r>
            <a:r>
              <a:rPr lang="en-US" sz="2000" dirty="0"/>
              <a:t> je </a:t>
            </a:r>
            <a:r>
              <a:rPr lang="en-US" sz="2000" dirty="0" err="1"/>
              <a:t>postojala</a:t>
            </a:r>
            <a:r>
              <a:rPr lang="en-US" sz="2000" dirty="0"/>
              <a:t> </a:t>
            </a:r>
            <a:r>
              <a:rPr lang="en-US" sz="2000" dirty="0" err="1"/>
              <a:t>značajna</a:t>
            </a:r>
            <a:r>
              <a:rPr lang="en-US" sz="2000" dirty="0"/>
              <a:t> </a:t>
            </a:r>
            <a:r>
              <a:rPr lang="en-US" sz="2000" dirty="0" err="1"/>
              <a:t>heterogenost</a:t>
            </a:r>
            <a:r>
              <a:rPr lang="en-US" sz="2000" dirty="0"/>
              <a:t> u </a:t>
            </a:r>
            <a:r>
              <a:rPr lang="en-US" sz="2000" dirty="0" err="1"/>
              <a:t>procenama</a:t>
            </a:r>
            <a:r>
              <a:rPr lang="en-US" sz="2000" dirty="0"/>
              <a:t> (87,7%), </a:t>
            </a:r>
            <a:r>
              <a:rPr lang="en-US" sz="2000" dirty="0" err="1"/>
              <a:t>sve</a:t>
            </a:r>
            <a:r>
              <a:rPr lang="en-US" sz="2000" dirty="0"/>
              <a:t> </a:t>
            </a:r>
            <a:r>
              <a:rPr lang="en-US" sz="2000" dirty="0" err="1"/>
              <a:t>procene</a:t>
            </a:r>
            <a:r>
              <a:rPr lang="en-US" sz="2000" dirty="0"/>
              <a:t> </a:t>
            </a:r>
            <a:r>
              <a:rPr lang="en-US" sz="2000" dirty="0" err="1"/>
              <a:t>su</a:t>
            </a:r>
            <a:r>
              <a:rPr lang="en-US" sz="2000" dirty="0"/>
              <a:t> </a:t>
            </a:r>
            <a:r>
              <a:rPr lang="en-US" sz="2000" dirty="0" err="1"/>
              <a:t>pokazale</a:t>
            </a:r>
            <a:r>
              <a:rPr lang="en-US" sz="2000" dirty="0"/>
              <a:t> </a:t>
            </a:r>
            <a:r>
              <a:rPr lang="en-US" sz="2000" dirty="0" err="1"/>
              <a:t>značajne</a:t>
            </a:r>
            <a:r>
              <a:rPr lang="en-US" sz="2000" dirty="0"/>
              <a:t> </a:t>
            </a:r>
            <a:r>
              <a:rPr lang="en-US" sz="2000" dirty="0" err="1"/>
              <a:t>efekte</a:t>
            </a:r>
            <a:r>
              <a:rPr lang="en-US" sz="2000" dirty="0"/>
              <a:t> u </a:t>
            </a:r>
            <a:r>
              <a:rPr lang="en-US" sz="2000" dirty="0" err="1"/>
              <a:t>istom</a:t>
            </a:r>
            <a:r>
              <a:rPr lang="en-US" sz="2000" dirty="0"/>
              <a:t> </a:t>
            </a:r>
            <a:r>
              <a:rPr lang="en-US" sz="2000" dirty="0" err="1"/>
              <a:t>pravcu</a:t>
            </a:r>
            <a:r>
              <a:rPr lang="en-US" sz="2000" dirty="0"/>
              <a:t>.</a:t>
            </a:r>
          </a:p>
          <a:p>
            <a:pPr rtl="0">
              <a:lnSpc>
                <a:spcPct val="110000"/>
              </a:lnSpc>
              <a:spcBef>
                <a:spcPts val="0"/>
              </a:spcBef>
              <a:spcAft>
                <a:spcPts val="600"/>
              </a:spcAft>
            </a:pPr>
            <a:endParaRPr lang="en-GB" sz="2000" dirty="0"/>
          </a:p>
        </p:txBody>
      </p:sp>
      <p:pic>
        <p:nvPicPr>
          <p:cNvPr id="6" name="Kép 5">
            <a:extLst>
              <a:ext uri="{FF2B5EF4-FFF2-40B4-BE49-F238E27FC236}">
                <a16:creationId xmlns:a16="http://schemas.microsoft.com/office/drawing/2014/main" id="{DA680243-EB2F-71BA-4BD1-DF8556B32F3F}"/>
              </a:ext>
            </a:extLst>
          </p:cNvPr>
          <p:cNvPicPr>
            <a:picLocks noChangeAspect="1"/>
          </p:cNvPicPr>
          <p:nvPr/>
        </p:nvPicPr>
        <p:blipFill>
          <a:blip r:embed="rId2"/>
          <a:stretch>
            <a:fillRect/>
          </a:stretch>
        </p:blipFill>
        <p:spPr>
          <a:xfrm>
            <a:off x="5943599" y="972509"/>
            <a:ext cx="5743575" cy="2491189"/>
          </a:xfrm>
          <a:prstGeom prst="rect">
            <a:avLst/>
          </a:prstGeom>
        </p:spPr>
      </p:pic>
      <p:pic>
        <p:nvPicPr>
          <p:cNvPr id="7" name="Kép 6">
            <a:extLst>
              <a:ext uri="{FF2B5EF4-FFF2-40B4-BE49-F238E27FC236}">
                <a16:creationId xmlns:a16="http://schemas.microsoft.com/office/drawing/2014/main" id="{24E3B85E-A513-62FE-D8C4-1BFC256E45E1}"/>
              </a:ext>
            </a:extLst>
          </p:cNvPr>
          <p:cNvPicPr>
            <a:picLocks noChangeAspect="1"/>
          </p:cNvPicPr>
          <p:nvPr/>
        </p:nvPicPr>
        <p:blipFill>
          <a:blip r:embed="rId3"/>
          <a:stretch>
            <a:fillRect/>
          </a:stretch>
        </p:blipFill>
        <p:spPr>
          <a:xfrm>
            <a:off x="5943599" y="3605939"/>
            <a:ext cx="5743574" cy="2691226"/>
          </a:xfrm>
          <a:prstGeom prst="rect">
            <a:avLst/>
          </a:prstGeom>
        </p:spPr>
      </p:pic>
      <p:sp>
        <p:nvSpPr>
          <p:cNvPr id="9" name="Nyíl: jobbra mutató 8">
            <a:extLst>
              <a:ext uri="{FF2B5EF4-FFF2-40B4-BE49-F238E27FC236}">
                <a16:creationId xmlns:a16="http://schemas.microsoft.com/office/drawing/2014/main" id="{F64D62A6-01A6-0004-2CA7-6FE8CD522297}"/>
              </a:ext>
            </a:extLst>
          </p:cNvPr>
          <p:cNvSpPr/>
          <p:nvPr/>
        </p:nvSpPr>
        <p:spPr>
          <a:xfrm>
            <a:off x="5639360" y="2095638"/>
            <a:ext cx="291864" cy="818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dirty="0"/>
          </a:p>
        </p:txBody>
      </p:sp>
      <p:sp>
        <p:nvSpPr>
          <p:cNvPr id="10" name="Nyíl: jobbra mutató 9">
            <a:extLst>
              <a:ext uri="{FF2B5EF4-FFF2-40B4-BE49-F238E27FC236}">
                <a16:creationId xmlns:a16="http://schemas.microsoft.com/office/drawing/2014/main" id="{C53D87EA-E275-C2B9-06AC-E872D93D0AA7}"/>
              </a:ext>
            </a:extLst>
          </p:cNvPr>
          <p:cNvSpPr/>
          <p:nvPr/>
        </p:nvSpPr>
        <p:spPr>
          <a:xfrm>
            <a:off x="5651735" y="3839342"/>
            <a:ext cx="291864" cy="818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11" name="Szövegdoboz 4">
            <a:extLst>
              <a:ext uri="{FF2B5EF4-FFF2-40B4-BE49-F238E27FC236}">
                <a16:creationId xmlns:a16="http://schemas.microsoft.com/office/drawing/2014/main" id="{C352FF93-B8DC-7594-FB80-4A910ECC7EB1}"/>
              </a:ext>
            </a:extLst>
          </p:cNvPr>
          <p:cNvSpPr txBox="1"/>
          <p:nvPr/>
        </p:nvSpPr>
        <p:spPr>
          <a:xfrm>
            <a:off x="388520" y="5515942"/>
            <a:ext cx="5747659" cy="646331"/>
          </a:xfrm>
          <a:prstGeom prst="rect">
            <a:avLst/>
          </a:prstGeom>
          <a:noFill/>
        </p:spPr>
        <p:txBody>
          <a:bodyPr wrap="square">
            <a:spAutoFit/>
          </a:bodyPr>
          <a:lstStyle/>
          <a:p>
            <a:r>
              <a:rPr lang="hu-HU" sz="1200" dirty="0" err="1">
                <a:solidFill>
                  <a:schemeClr val="bg1">
                    <a:lumMod val="50000"/>
                  </a:schemeClr>
                </a:solidFill>
                <a:effectLst/>
                <a:latin typeface="Calibri" panose="020F0502020204030204" pitchFamily="34" charset="0"/>
                <a:ea typeface="Calibri" panose="020F0502020204030204" pitchFamily="34" charset="0"/>
              </a:rPr>
              <a:t>Chersich</a:t>
            </a:r>
            <a:r>
              <a:rPr lang="hu-HU" sz="1200" dirty="0">
                <a:solidFill>
                  <a:schemeClr val="bg1">
                    <a:lumMod val="50000"/>
                  </a:schemeClr>
                </a:solidFill>
                <a:effectLst/>
                <a:latin typeface="Calibri" panose="020F0502020204030204" pitchFamily="34" charset="0"/>
                <a:ea typeface="Calibri" panose="020F0502020204030204" pitchFamily="34" charset="0"/>
              </a:rPr>
              <a:t> MF, </a:t>
            </a:r>
            <a:r>
              <a:rPr lang="hu-HU" sz="1200" dirty="0" err="1">
                <a:solidFill>
                  <a:schemeClr val="bg1">
                    <a:lumMod val="50000"/>
                  </a:schemeClr>
                </a:solidFill>
                <a:effectLst/>
                <a:latin typeface="Calibri" panose="020F0502020204030204" pitchFamily="34" charset="0"/>
                <a:ea typeface="Calibri" panose="020F0502020204030204" pitchFamily="34" charset="0"/>
              </a:rPr>
              <a:t>Pham</a:t>
            </a:r>
            <a:r>
              <a:rPr lang="hu-HU" sz="1200" dirty="0">
                <a:solidFill>
                  <a:schemeClr val="bg1">
                    <a:lumMod val="50000"/>
                  </a:schemeClr>
                </a:solidFill>
                <a:effectLst/>
                <a:latin typeface="Calibri" panose="020F0502020204030204" pitchFamily="34" charset="0"/>
                <a:ea typeface="Calibri" panose="020F0502020204030204" pitchFamily="34" charset="0"/>
              </a:rPr>
              <a:t> MD, </a:t>
            </a:r>
            <a:r>
              <a:rPr lang="hu-HU" sz="1200" dirty="0" err="1">
                <a:solidFill>
                  <a:schemeClr val="bg1">
                    <a:lumMod val="50000"/>
                  </a:schemeClr>
                </a:solidFill>
                <a:effectLst/>
                <a:latin typeface="Calibri" panose="020F0502020204030204" pitchFamily="34" charset="0"/>
                <a:ea typeface="Calibri" panose="020F0502020204030204" pitchFamily="34" charset="0"/>
              </a:rPr>
              <a:t>Areal</a:t>
            </a:r>
            <a:r>
              <a:rPr lang="hu-HU" sz="1200" dirty="0">
                <a:solidFill>
                  <a:schemeClr val="bg1">
                    <a:lumMod val="50000"/>
                  </a:schemeClr>
                </a:solidFill>
                <a:effectLst/>
                <a:latin typeface="Calibri" panose="020F0502020204030204" pitchFamily="34" charset="0"/>
                <a:ea typeface="Calibri" panose="020F0502020204030204" pitchFamily="34" charset="0"/>
              </a:rPr>
              <a:t> A, </a:t>
            </a:r>
            <a:r>
              <a:rPr lang="hu-HU" sz="1200" dirty="0" err="1">
                <a:solidFill>
                  <a:schemeClr val="bg1">
                    <a:lumMod val="50000"/>
                  </a:schemeClr>
                </a:solidFill>
                <a:effectLst/>
                <a:latin typeface="Calibri" panose="020F0502020204030204" pitchFamily="34" charset="0"/>
                <a:ea typeface="Calibri" panose="020F0502020204030204" pitchFamily="34" charset="0"/>
              </a:rPr>
              <a:t>Haghighi</a:t>
            </a:r>
            <a:r>
              <a:rPr lang="hu-HU" sz="1200" dirty="0">
                <a:solidFill>
                  <a:schemeClr val="bg1">
                    <a:lumMod val="50000"/>
                  </a:schemeClr>
                </a:solidFill>
                <a:effectLst/>
                <a:latin typeface="Calibri" panose="020F0502020204030204" pitchFamily="34" charset="0"/>
                <a:ea typeface="Calibri" panose="020F0502020204030204" pitchFamily="34" charset="0"/>
              </a:rPr>
              <a:t> MM, </a:t>
            </a:r>
            <a:r>
              <a:rPr lang="hu-HU" sz="1200" dirty="0" err="1">
                <a:solidFill>
                  <a:schemeClr val="bg1">
                    <a:lumMod val="50000"/>
                  </a:schemeClr>
                </a:solidFill>
                <a:effectLst/>
                <a:latin typeface="Calibri" panose="020F0502020204030204" pitchFamily="34" charset="0"/>
                <a:ea typeface="Calibri" panose="020F0502020204030204" pitchFamily="34" charset="0"/>
              </a:rPr>
              <a:t>Manyuchi</a:t>
            </a:r>
            <a:r>
              <a:rPr lang="hu-HU" sz="1200" dirty="0">
                <a:solidFill>
                  <a:schemeClr val="bg1">
                    <a:lumMod val="50000"/>
                  </a:schemeClr>
                </a:solidFill>
                <a:effectLst/>
                <a:latin typeface="Calibri" panose="020F0502020204030204" pitchFamily="34" charset="0"/>
                <a:ea typeface="Calibri" panose="020F0502020204030204" pitchFamily="34" charset="0"/>
              </a:rPr>
              <a:t> A, Swift CP, </a:t>
            </a:r>
            <a:r>
              <a:rPr lang="hu-HU" sz="1200" dirty="0" err="1">
                <a:solidFill>
                  <a:schemeClr val="bg1">
                    <a:lumMod val="50000"/>
                  </a:schemeClr>
                </a:solidFill>
                <a:effectLst/>
                <a:latin typeface="Calibri" panose="020F0502020204030204" pitchFamily="34" charset="0"/>
                <a:ea typeface="Calibri" panose="020F0502020204030204" pitchFamily="34" charset="0"/>
              </a:rPr>
              <a:t>et</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al</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Associations</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between</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high</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temperatures</a:t>
            </a:r>
            <a:r>
              <a:rPr lang="hu-HU" sz="1200" dirty="0">
                <a:solidFill>
                  <a:schemeClr val="bg1">
                    <a:lumMod val="50000"/>
                  </a:schemeClr>
                </a:solidFill>
                <a:effectLst/>
                <a:latin typeface="Calibri" panose="020F0502020204030204" pitchFamily="34" charset="0"/>
                <a:ea typeface="Calibri" panose="020F0502020204030204" pitchFamily="34" charset="0"/>
              </a:rPr>
              <a:t> in </a:t>
            </a:r>
            <a:r>
              <a:rPr lang="hu-HU" sz="1200" dirty="0" err="1">
                <a:solidFill>
                  <a:schemeClr val="bg1">
                    <a:lumMod val="50000"/>
                  </a:schemeClr>
                </a:solidFill>
                <a:effectLst/>
                <a:latin typeface="Calibri" panose="020F0502020204030204" pitchFamily="34" charset="0"/>
                <a:ea typeface="Calibri" panose="020F0502020204030204" pitchFamily="34" charset="0"/>
              </a:rPr>
              <a:t>pregnancy</a:t>
            </a:r>
            <a:r>
              <a:rPr lang="hu-HU" sz="1200" dirty="0">
                <a:solidFill>
                  <a:schemeClr val="bg1">
                    <a:lumMod val="50000"/>
                  </a:schemeClr>
                </a:solidFill>
                <a:effectLst/>
                <a:latin typeface="Calibri" panose="020F0502020204030204" pitchFamily="34" charset="0"/>
                <a:ea typeface="Calibri" panose="020F0502020204030204" pitchFamily="34" charset="0"/>
              </a:rPr>
              <a:t> and </a:t>
            </a:r>
            <a:r>
              <a:rPr lang="hu-HU" sz="1200" dirty="0" err="1">
                <a:solidFill>
                  <a:schemeClr val="bg1">
                    <a:lumMod val="50000"/>
                  </a:schemeClr>
                </a:solidFill>
                <a:effectLst/>
                <a:latin typeface="Calibri" panose="020F0502020204030204" pitchFamily="34" charset="0"/>
                <a:ea typeface="Calibri" panose="020F0502020204030204" pitchFamily="34" charset="0"/>
              </a:rPr>
              <a:t>risk</a:t>
            </a:r>
            <a:r>
              <a:rPr lang="hu-HU" sz="1200" dirty="0">
                <a:solidFill>
                  <a:schemeClr val="bg1">
                    <a:lumMod val="50000"/>
                  </a:schemeClr>
                </a:solidFill>
                <a:effectLst/>
                <a:latin typeface="Calibri" panose="020F0502020204030204" pitchFamily="34" charset="0"/>
                <a:ea typeface="Calibri" panose="020F0502020204030204" pitchFamily="34" charset="0"/>
              </a:rPr>
              <a:t> of </a:t>
            </a:r>
            <a:r>
              <a:rPr lang="hu-HU" sz="1200" dirty="0" err="1">
                <a:solidFill>
                  <a:schemeClr val="bg1">
                    <a:lumMod val="50000"/>
                  </a:schemeClr>
                </a:solidFill>
                <a:effectLst/>
                <a:latin typeface="Calibri" panose="020F0502020204030204" pitchFamily="34" charset="0"/>
                <a:ea typeface="Calibri" panose="020F0502020204030204" pitchFamily="34" charset="0"/>
              </a:rPr>
              <a:t>preterm</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birth</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low</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birth</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weight</a:t>
            </a:r>
            <a:r>
              <a:rPr lang="hu-HU" sz="1200" dirty="0">
                <a:solidFill>
                  <a:schemeClr val="bg1">
                    <a:lumMod val="50000"/>
                  </a:schemeClr>
                </a:solidFill>
                <a:effectLst/>
                <a:latin typeface="Calibri" panose="020F0502020204030204" pitchFamily="34" charset="0"/>
                <a:ea typeface="Calibri" panose="020F0502020204030204" pitchFamily="34" charset="0"/>
              </a:rPr>
              <a:t>, and </a:t>
            </a:r>
            <a:r>
              <a:rPr lang="hu-HU" sz="1200" dirty="0" err="1">
                <a:solidFill>
                  <a:schemeClr val="bg1">
                    <a:lumMod val="50000"/>
                  </a:schemeClr>
                </a:solidFill>
                <a:effectLst/>
                <a:latin typeface="Calibri" panose="020F0502020204030204" pitchFamily="34" charset="0"/>
                <a:ea typeface="Calibri" panose="020F0502020204030204" pitchFamily="34" charset="0"/>
              </a:rPr>
              <a:t>stillbirths</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Systematic</a:t>
            </a:r>
            <a:r>
              <a:rPr lang="hu-HU" sz="1200" dirty="0">
                <a:solidFill>
                  <a:schemeClr val="bg1">
                    <a:lumMod val="50000"/>
                  </a:schemeClr>
                </a:solidFill>
                <a:effectLst/>
                <a:latin typeface="Calibri" panose="020F0502020204030204" pitchFamily="34" charset="0"/>
                <a:ea typeface="Calibri" panose="020F0502020204030204" pitchFamily="34" charset="0"/>
              </a:rPr>
              <a:t> </a:t>
            </a:r>
            <a:r>
              <a:rPr lang="hu-HU" sz="1200" dirty="0" err="1">
                <a:solidFill>
                  <a:schemeClr val="bg1">
                    <a:lumMod val="50000"/>
                  </a:schemeClr>
                </a:solidFill>
                <a:effectLst/>
                <a:latin typeface="Calibri" panose="020F0502020204030204" pitchFamily="34" charset="0"/>
                <a:ea typeface="Calibri" panose="020F0502020204030204" pitchFamily="34" charset="0"/>
              </a:rPr>
              <a:t>review</a:t>
            </a:r>
            <a:r>
              <a:rPr lang="hu-HU" sz="1200" dirty="0">
                <a:solidFill>
                  <a:schemeClr val="bg1">
                    <a:lumMod val="50000"/>
                  </a:schemeClr>
                </a:solidFill>
                <a:effectLst/>
                <a:latin typeface="Calibri" panose="020F0502020204030204" pitchFamily="34" charset="0"/>
                <a:ea typeface="Calibri" panose="020F0502020204030204" pitchFamily="34" charset="0"/>
              </a:rPr>
              <a:t> and </a:t>
            </a:r>
            <a:r>
              <a:rPr lang="hu-HU" sz="1200" dirty="0" err="1">
                <a:solidFill>
                  <a:schemeClr val="bg1">
                    <a:lumMod val="50000"/>
                  </a:schemeClr>
                </a:solidFill>
                <a:effectLst/>
                <a:latin typeface="Calibri" panose="020F0502020204030204" pitchFamily="34" charset="0"/>
                <a:ea typeface="Calibri" panose="020F0502020204030204" pitchFamily="34" charset="0"/>
              </a:rPr>
              <a:t>meta-analysis</a:t>
            </a:r>
            <a:r>
              <a:rPr lang="hu-HU" sz="1200" dirty="0">
                <a:solidFill>
                  <a:schemeClr val="bg1">
                    <a:lumMod val="50000"/>
                  </a:schemeClr>
                </a:solidFill>
                <a:effectLst/>
                <a:latin typeface="Calibri" panose="020F0502020204030204" pitchFamily="34" charset="0"/>
                <a:ea typeface="Calibri" panose="020F0502020204030204" pitchFamily="34" charset="0"/>
              </a:rPr>
              <a:t>. BMJ. 2020;371. </a:t>
            </a:r>
            <a:endParaRPr lang="en-GB" sz="1200" dirty="0">
              <a:solidFill>
                <a:schemeClr val="bg1">
                  <a:lumMod val="50000"/>
                </a:schemeClr>
              </a:solidFill>
            </a:endParaRPr>
          </a:p>
        </p:txBody>
      </p:sp>
      <p:sp>
        <p:nvSpPr>
          <p:cNvPr id="12" name="Cím 1">
            <a:extLst>
              <a:ext uri="{FF2B5EF4-FFF2-40B4-BE49-F238E27FC236}">
                <a16:creationId xmlns:a16="http://schemas.microsoft.com/office/drawing/2014/main" id="{D72AE170-93A9-9DE4-DBCC-49BD11DD6983}"/>
              </a:ext>
            </a:extLst>
          </p:cNvPr>
          <p:cNvSpPr>
            <a:spLocks noGrp="1"/>
          </p:cNvSpPr>
          <p:nvPr>
            <p:ph type="title"/>
          </p:nvPr>
        </p:nvSpPr>
        <p:spPr>
          <a:xfrm>
            <a:off x="0" y="120308"/>
            <a:ext cx="11896725" cy="774655"/>
          </a:xfrm>
        </p:spPr>
        <p:txBody>
          <a:bodyPr rtlCol="0">
            <a:normAutofit fontScale="90000"/>
          </a:bodyPr>
          <a:lstStyle/>
          <a:p>
            <a:r>
              <a:rPr lang="en-US" sz="3000" dirty="0" err="1" smtClean="0"/>
              <a:t>Povezanost</a:t>
            </a:r>
            <a:r>
              <a:rPr lang="en-US" sz="3000" dirty="0" smtClean="0"/>
              <a:t> </a:t>
            </a:r>
            <a:r>
              <a:rPr lang="en-US" sz="3000" dirty="0" err="1"/>
              <a:t>visokih</a:t>
            </a:r>
            <a:r>
              <a:rPr lang="en-US" sz="3000" dirty="0"/>
              <a:t> </a:t>
            </a:r>
            <a:r>
              <a:rPr lang="en-US" sz="3000" dirty="0" err="1"/>
              <a:t>temperatura</a:t>
            </a:r>
            <a:r>
              <a:rPr lang="en-US" sz="3000" dirty="0"/>
              <a:t> u </a:t>
            </a:r>
            <a:r>
              <a:rPr lang="en-US" sz="3000" dirty="0" err="1"/>
              <a:t>trudnoći</a:t>
            </a:r>
            <a:r>
              <a:rPr lang="en-US" sz="3000" dirty="0"/>
              <a:t> </a:t>
            </a:r>
            <a:r>
              <a:rPr lang="en-US" sz="3000" dirty="0" err="1"/>
              <a:t>i</a:t>
            </a:r>
            <a:r>
              <a:rPr lang="en-US" sz="3000" dirty="0"/>
              <a:t> </a:t>
            </a:r>
            <a:r>
              <a:rPr lang="en-US" sz="3000" dirty="0" err="1"/>
              <a:t>rizika</a:t>
            </a:r>
            <a:r>
              <a:rPr lang="en-US" sz="3000" dirty="0"/>
              <a:t/>
            </a:r>
            <a:br>
              <a:rPr lang="en-US" sz="3000" dirty="0"/>
            </a:br>
            <a:r>
              <a:rPr lang="en-US" sz="3000" dirty="0" err="1"/>
              <a:t>prevremenog</a:t>
            </a:r>
            <a:r>
              <a:rPr lang="en-US" sz="3000" dirty="0"/>
              <a:t> </a:t>
            </a:r>
            <a:r>
              <a:rPr lang="en-US" sz="3000" dirty="0" err="1"/>
              <a:t>rođenja</a:t>
            </a:r>
            <a:r>
              <a:rPr lang="en-US" sz="3000" dirty="0"/>
              <a:t>, male </a:t>
            </a:r>
            <a:r>
              <a:rPr lang="en-US" sz="3000" dirty="0" err="1"/>
              <a:t>porođajne</a:t>
            </a:r>
            <a:r>
              <a:rPr lang="en-US" sz="3000" dirty="0"/>
              <a:t> </a:t>
            </a:r>
            <a:r>
              <a:rPr lang="en-US" sz="3000" dirty="0" err="1"/>
              <a:t>težine</a:t>
            </a:r>
            <a:r>
              <a:rPr lang="en-US" sz="3000" dirty="0"/>
              <a:t> </a:t>
            </a:r>
            <a:r>
              <a:rPr lang="en-US" sz="3000" dirty="0" err="1"/>
              <a:t>i</a:t>
            </a:r>
            <a:r>
              <a:rPr lang="en-US" sz="3000" dirty="0"/>
              <a:t> </a:t>
            </a:r>
            <a:r>
              <a:rPr lang="en-US" sz="3000" dirty="0" err="1"/>
              <a:t>mrtvorođenih</a:t>
            </a:r>
            <a:r>
              <a:rPr lang="en-US" sz="3000" dirty="0"/>
              <a:t> (</a:t>
            </a:r>
            <a:r>
              <a:rPr lang="en-US" sz="3000" dirty="0" err="1"/>
              <a:t>Čersik</a:t>
            </a:r>
            <a:r>
              <a:rPr lang="en-US" sz="3000" dirty="0"/>
              <a:t> </a:t>
            </a:r>
            <a:r>
              <a:rPr lang="en-US" sz="3000" dirty="0" err="1"/>
              <a:t>i</a:t>
            </a:r>
            <a:r>
              <a:rPr lang="en-US" sz="3000" dirty="0"/>
              <a:t> </a:t>
            </a:r>
            <a:r>
              <a:rPr lang="en-US" sz="3000" dirty="0" err="1"/>
              <a:t>sar</a:t>
            </a:r>
            <a:r>
              <a:rPr lang="en-US" sz="3000" dirty="0"/>
              <a:t>.)</a:t>
            </a:r>
            <a:endParaRPr lang="en-GB" sz="3000" dirty="0"/>
          </a:p>
        </p:txBody>
      </p:sp>
    </p:spTree>
    <p:extLst>
      <p:ext uri="{BB962C8B-B14F-4D97-AF65-F5344CB8AC3E}">
        <p14:creationId xmlns:p14="http://schemas.microsoft.com/office/powerpoint/2010/main" val="40552374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zövegdoboz 6">
            <a:extLst>
              <a:ext uri="{FF2B5EF4-FFF2-40B4-BE49-F238E27FC236}">
                <a16:creationId xmlns:a16="http://schemas.microsoft.com/office/drawing/2014/main" id="{CDD17786-84B6-7223-13FF-4061B004A5F2}"/>
              </a:ext>
            </a:extLst>
          </p:cNvPr>
          <p:cNvSpPr txBox="1"/>
          <p:nvPr/>
        </p:nvSpPr>
        <p:spPr>
          <a:xfrm>
            <a:off x="186440" y="3026848"/>
            <a:ext cx="6272111" cy="769441"/>
          </a:xfrm>
          <a:prstGeom prst="rect">
            <a:avLst/>
          </a:prstGeom>
          <a:solidFill>
            <a:schemeClr val="accent5">
              <a:lumMod val="20000"/>
              <a:lumOff val="80000"/>
            </a:schemeClr>
          </a:solidFill>
        </p:spPr>
        <p:txBody>
          <a:bodyPr wrap="square" rtlCol="0">
            <a:spAutoFit/>
          </a:bodyPr>
          <a:lstStyle/>
          <a:p>
            <a:pPr algn="ctr">
              <a:lnSpc>
                <a:spcPct val="110000"/>
              </a:lnSpc>
            </a:pPr>
            <a:r>
              <a:rPr lang="en-US" sz="2000" dirty="0" err="1" smtClean="0"/>
              <a:t>Šanse</a:t>
            </a:r>
            <a:r>
              <a:rPr lang="en-US" sz="2000" dirty="0" smtClean="0"/>
              <a:t> </a:t>
            </a:r>
            <a:r>
              <a:rPr lang="en-US" sz="2000" dirty="0" err="1" smtClean="0"/>
              <a:t>za</a:t>
            </a:r>
            <a:r>
              <a:rPr lang="en-US" sz="2000" dirty="0" smtClean="0"/>
              <a:t> </a:t>
            </a:r>
            <a:r>
              <a:rPr lang="en-US" sz="2000" dirty="0" err="1" smtClean="0"/>
              <a:t>prevremeni</a:t>
            </a:r>
            <a:r>
              <a:rPr lang="en-US" sz="2000" dirty="0" smtClean="0"/>
              <a:t> </a:t>
            </a:r>
            <a:r>
              <a:rPr lang="en-US" sz="2000" dirty="0" err="1" smtClean="0"/>
              <a:t>porođaj</a:t>
            </a:r>
            <a:r>
              <a:rPr lang="en-US" sz="2000" dirty="0" smtClean="0"/>
              <a:t> </a:t>
            </a:r>
            <a:r>
              <a:rPr lang="en-US" sz="2000" dirty="0" err="1" smtClean="0"/>
              <a:t>na</a:t>
            </a:r>
            <a:r>
              <a:rPr lang="en-US" sz="2000" dirty="0" smtClean="0"/>
              <a:t> </a:t>
            </a:r>
            <a:r>
              <a:rPr lang="en-US" sz="2000" dirty="0" err="1" smtClean="0"/>
              <a:t>visokoj</a:t>
            </a:r>
            <a:r>
              <a:rPr lang="en-US" sz="2000" dirty="0" smtClean="0"/>
              <a:t> u </a:t>
            </a:r>
            <a:r>
              <a:rPr lang="en-US" sz="2000" dirty="0" err="1" smtClean="0"/>
              <a:t>odnosu</a:t>
            </a:r>
            <a:r>
              <a:rPr lang="en-US" sz="2000" dirty="0" smtClean="0"/>
              <a:t> </a:t>
            </a:r>
            <a:r>
              <a:rPr lang="en-US" sz="2000" dirty="0" err="1" smtClean="0"/>
              <a:t>na</a:t>
            </a:r>
            <a:r>
              <a:rPr lang="en-US" sz="2000" dirty="0" smtClean="0"/>
              <a:t> </a:t>
            </a:r>
            <a:r>
              <a:rPr lang="en-US" sz="2000" dirty="0" err="1" smtClean="0"/>
              <a:t>nisku</a:t>
            </a:r>
            <a:r>
              <a:rPr lang="en-US" sz="2000" dirty="0" smtClean="0"/>
              <a:t> </a:t>
            </a:r>
            <a:r>
              <a:rPr lang="en-US" sz="2000" dirty="0" err="1" smtClean="0"/>
              <a:t>temperaturu</a:t>
            </a:r>
            <a:r>
              <a:rPr lang="en-US" sz="2000" dirty="0" smtClean="0"/>
              <a:t> (</a:t>
            </a:r>
            <a:r>
              <a:rPr lang="en-US" sz="2000" dirty="0" err="1" smtClean="0"/>
              <a:t>periodi</a:t>
            </a:r>
            <a:r>
              <a:rPr lang="en-US" sz="2000" dirty="0" smtClean="0"/>
              <a:t> </a:t>
            </a:r>
            <a:r>
              <a:rPr lang="en-US" sz="2000" dirty="0" err="1" smtClean="0"/>
              <a:t>manji</a:t>
            </a:r>
            <a:r>
              <a:rPr lang="en-US" sz="2000" dirty="0" smtClean="0"/>
              <a:t> </a:t>
            </a:r>
            <a:r>
              <a:rPr lang="en-US" sz="2000" dirty="0" err="1" smtClean="0"/>
              <a:t>ili</a:t>
            </a:r>
            <a:r>
              <a:rPr lang="en-US" sz="2000" dirty="0" smtClean="0"/>
              <a:t> </a:t>
            </a:r>
            <a:r>
              <a:rPr lang="en-US" sz="2000" dirty="0" err="1" smtClean="0"/>
              <a:t>jednaki</a:t>
            </a:r>
            <a:r>
              <a:rPr lang="en-US" sz="2000" dirty="0" smtClean="0"/>
              <a:t> </a:t>
            </a:r>
            <a:r>
              <a:rPr lang="en-US" sz="2000" dirty="0" err="1" smtClean="0"/>
              <a:t>četiri</a:t>
            </a:r>
            <a:r>
              <a:rPr lang="en-US" sz="2000" dirty="0" smtClean="0"/>
              <a:t> </a:t>
            </a:r>
            <a:r>
              <a:rPr lang="en-US" sz="2000" dirty="0" err="1" smtClean="0"/>
              <a:t>nedelje</a:t>
            </a:r>
            <a:r>
              <a:rPr lang="en-US" sz="2000" dirty="0" smtClean="0"/>
              <a:t>).</a:t>
            </a:r>
            <a:endParaRPr lang="en-US" sz="2000" dirty="0"/>
          </a:p>
        </p:txBody>
      </p:sp>
      <p:pic>
        <p:nvPicPr>
          <p:cNvPr id="9" name="Kép 8">
            <a:extLst>
              <a:ext uri="{FF2B5EF4-FFF2-40B4-BE49-F238E27FC236}">
                <a16:creationId xmlns:a16="http://schemas.microsoft.com/office/drawing/2014/main" id="{9E6795BB-C232-5B30-DB18-41FCF674E77C}"/>
              </a:ext>
            </a:extLst>
          </p:cNvPr>
          <p:cNvPicPr>
            <a:picLocks noChangeAspect="1"/>
          </p:cNvPicPr>
          <p:nvPr/>
        </p:nvPicPr>
        <p:blipFill>
          <a:blip r:embed="rId2"/>
          <a:stretch>
            <a:fillRect/>
          </a:stretch>
        </p:blipFill>
        <p:spPr>
          <a:xfrm>
            <a:off x="6660608" y="121920"/>
            <a:ext cx="5086579" cy="6183086"/>
          </a:xfrm>
          <a:prstGeom prst="rect">
            <a:avLst/>
          </a:prstGeom>
        </p:spPr>
      </p:pic>
      <p:sp>
        <p:nvSpPr>
          <p:cNvPr id="8" name="Szövegdoboz 4">
            <a:extLst>
              <a:ext uri="{FF2B5EF4-FFF2-40B4-BE49-F238E27FC236}">
                <a16:creationId xmlns:a16="http://schemas.microsoft.com/office/drawing/2014/main" id="{C352FF93-B8DC-7594-FB80-4A910ECC7EB1}"/>
              </a:ext>
            </a:extLst>
          </p:cNvPr>
          <p:cNvSpPr txBox="1"/>
          <p:nvPr/>
        </p:nvSpPr>
        <p:spPr>
          <a:xfrm>
            <a:off x="143843" y="5751008"/>
            <a:ext cx="5747659" cy="553998"/>
          </a:xfrm>
          <a:prstGeom prst="rect">
            <a:avLst/>
          </a:prstGeom>
          <a:noFill/>
        </p:spPr>
        <p:txBody>
          <a:bodyPr wrap="square">
            <a:spAutoFit/>
          </a:bodyPr>
          <a:lstStyle/>
          <a:p>
            <a:r>
              <a:rPr lang="hu-HU" sz="1000" dirty="0" err="1">
                <a:solidFill>
                  <a:schemeClr val="bg1">
                    <a:lumMod val="50000"/>
                  </a:schemeClr>
                </a:solidFill>
                <a:effectLst/>
                <a:latin typeface="Calibri" panose="020F0502020204030204" pitchFamily="34" charset="0"/>
                <a:ea typeface="Calibri" panose="020F0502020204030204" pitchFamily="34" charset="0"/>
              </a:rPr>
              <a:t>Chersich</a:t>
            </a:r>
            <a:r>
              <a:rPr lang="hu-HU" sz="1000" dirty="0">
                <a:solidFill>
                  <a:schemeClr val="bg1">
                    <a:lumMod val="50000"/>
                  </a:schemeClr>
                </a:solidFill>
                <a:effectLst/>
                <a:latin typeface="Calibri" panose="020F0502020204030204" pitchFamily="34" charset="0"/>
                <a:ea typeface="Calibri" panose="020F0502020204030204" pitchFamily="34" charset="0"/>
              </a:rPr>
              <a:t> MF, </a:t>
            </a:r>
            <a:r>
              <a:rPr lang="hu-HU" sz="1000" dirty="0" err="1">
                <a:solidFill>
                  <a:schemeClr val="bg1">
                    <a:lumMod val="50000"/>
                  </a:schemeClr>
                </a:solidFill>
                <a:effectLst/>
                <a:latin typeface="Calibri" panose="020F0502020204030204" pitchFamily="34" charset="0"/>
                <a:ea typeface="Calibri" panose="020F0502020204030204" pitchFamily="34" charset="0"/>
              </a:rPr>
              <a:t>Pham</a:t>
            </a:r>
            <a:r>
              <a:rPr lang="hu-HU" sz="1000" dirty="0">
                <a:solidFill>
                  <a:schemeClr val="bg1">
                    <a:lumMod val="50000"/>
                  </a:schemeClr>
                </a:solidFill>
                <a:effectLst/>
                <a:latin typeface="Calibri" panose="020F0502020204030204" pitchFamily="34" charset="0"/>
                <a:ea typeface="Calibri" panose="020F0502020204030204" pitchFamily="34" charset="0"/>
              </a:rPr>
              <a:t> MD, </a:t>
            </a:r>
            <a:r>
              <a:rPr lang="hu-HU" sz="1000" dirty="0" err="1">
                <a:solidFill>
                  <a:schemeClr val="bg1">
                    <a:lumMod val="50000"/>
                  </a:schemeClr>
                </a:solidFill>
                <a:effectLst/>
                <a:latin typeface="Calibri" panose="020F0502020204030204" pitchFamily="34" charset="0"/>
                <a:ea typeface="Calibri" panose="020F0502020204030204" pitchFamily="34" charset="0"/>
              </a:rPr>
              <a:t>Areal</a:t>
            </a:r>
            <a:r>
              <a:rPr lang="hu-HU" sz="1000" dirty="0">
                <a:solidFill>
                  <a:schemeClr val="bg1">
                    <a:lumMod val="50000"/>
                  </a:schemeClr>
                </a:solidFill>
                <a:effectLst/>
                <a:latin typeface="Calibri" panose="020F0502020204030204" pitchFamily="34" charset="0"/>
                <a:ea typeface="Calibri" panose="020F0502020204030204" pitchFamily="34" charset="0"/>
              </a:rPr>
              <a:t> A, </a:t>
            </a:r>
            <a:r>
              <a:rPr lang="hu-HU" sz="1000" dirty="0" err="1">
                <a:solidFill>
                  <a:schemeClr val="bg1">
                    <a:lumMod val="50000"/>
                  </a:schemeClr>
                </a:solidFill>
                <a:effectLst/>
                <a:latin typeface="Calibri" panose="020F0502020204030204" pitchFamily="34" charset="0"/>
                <a:ea typeface="Calibri" panose="020F0502020204030204" pitchFamily="34" charset="0"/>
              </a:rPr>
              <a:t>Haghighi</a:t>
            </a:r>
            <a:r>
              <a:rPr lang="hu-HU" sz="1000" dirty="0">
                <a:solidFill>
                  <a:schemeClr val="bg1">
                    <a:lumMod val="50000"/>
                  </a:schemeClr>
                </a:solidFill>
                <a:effectLst/>
                <a:latin typeface="Calibri" panose="020F0502020204030204" pitchFamily="34" charset="0"/>
                <a:ea typeface="Calibri" panose="020F0502020204030204" pitchFamily="34" charset="0"/>
              </a:rPr>
              <a:t> MM, </a:t>
            </a:r>
            <a:r>
              <a:rPr lang="hu-HU" sz="1000" dirty="0" err="1">
                <a:solidFill>
                  <a:schemeClr val="bg1">
                    <a:lumMod val="50000"/>
                  </a:schemeClr>
                </a:solidFill>
                <a:effectLst/>
                <a:latin typeface="Calibri" panose="020F0502020204030204" pitchFamily="34" charset="0"/>
                <a:ea typeface="Calibri" panose="020F0502020204030204" pitchFamily="34" charset="0"/>
              </a:rPr>
              <a:t>Manyuchi</a:t>
            </a:r>
            <a:r>
              <a:rPr lang="hu-HU" sz="1000" dirty="0">
                <a:solidFill>
                  <a:schemeClr val="bg1">
                    <a:lumMod val="50000"/>
                  </a:schemeClr>
                </a:solidFill>
                <a:effectLst/>
                <a:latin typeface="Calibri" panose="020F0502020204030204" pitchFamily="34" charset="0"/>
                <a:ea typeface="Calibri" panose="020F0502020204030204" pitchFamily="34" charset="0"/>
              </a:rPr>
              <a:t> A, Swift CP, </a:t>
            </a:r>
            <a:r>
              <a:rPr lang="hu-HU" sz="1000" dirty="0" err="1">
                <a:solidFill>
                  <a:schemeClr val="bg1">
                    <a:lumMod val="50000"/>
                  </a:schemeClr>
                </a:solidFill>
                <a:effectLst/>
                <a:latin typeface="Calibri" panose="020F0502020204030204" pitchFamily="34" charset="0"/>
                <a:ea typeface="Calibri" panose="020F0502020204030204" pitchFamily="34" charset="0"/>
              </a:rPr>
              <a:t>et</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al</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Associations</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between</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high</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temperatures</a:t>
            </a:r>
            <a:r>
              <a:rPr lang="hu-HU" sz="1000" dirty="0">
                <a:solidFill>
                  <a:schemeClr val="bg1">
                    <a:lumMod val="50000"/>
                  </a:schemeClr>
                </a:solidFill>
                <a:effectLst/>
                <a:latin typeface="Calibri" panose="020F0502020204030204" pitchFamily="34" charset="0"/>
                <a:ea typeface="Calibri" panose="020F0502020204030204" pitchFamily="34" charset="0"/>
              </a:rPr>
              <a:t> in </a:t>
            </a:r>
            <a:r>
              <a:rPr lang="hu-HU" sz="1000" dirty="0" err="1">
                <a:solidFill>
                  <a:schemeClr val="bg1">
                    <a:lumMod val="50000"/>
                  </a:schemeClr>
                </a:solidFill>
                <a:effectLst/>
                <a:latin typeface="Calibri" panose="020F0502020204030204" pitchFamily="34" charset="0"/>
                <a:ea typeface="Calibri" panose="020F0502020204030204" pitchFamily="34" charset="0"/>
              </a:rPr>
              <a:t>pregnancy</a:t>
            </a:r>
            <a:r>
              <a:rPr lang="hu-HU" sz="1000" dirty="0">
                <a:solidFill>
                  <a:schemeClr val="bg1">
                    <a:lumMod val="50000"/>
                  </a:schemeClr>
                </a:solidFill>
                <a:effectLst/>
                <a:latin typeface="Calibri" panose="020F0502020204030204" pitchFamily="34" charset="0"/>
                <a:ea typeface="Calibri" panose="020F0502020204030204" pitchFamily="34" charset="0"/>
              </a:rPr>
              <a:t> and </a:t>
            </a:r>
            <a:r>
              <a:rPr lang="hu-HU" sz="1000" dirty="0" err="1">
                <a:solidFill>
                  <a:schemeClr val="bg1">
                    <a:lumMod val="50000"/>
                  </a:schemeClr>
                </a:solidFill>
                <a:effectLst/>
                <a:latin typeface="Calibri" panose="020F0502020204030204" pitchFamily="34" charset="0"/>
                <a:ea typeface="Calibri" panose="020F0502020204030204" pitchFamily="34" charset="0"/>
              </a:rPr>
              <a:t>risk</a:t>
            </a:r>
            <a:r>
              <a:rPr lang="hu-HU" sz="1000" dirty="0">
                <a:solidFill>
                  <a:schemeClr val="bg1">
                    <a:lumMod val="50000"/>
                  </a:schemeClr>
                </a:solidFill>
                <a:effectLst/>
                <a:latin typeface="Calibri" panose="020F0502020204030204" pitchFamily="34" charset="0"/>
                <a:ea typeface="Calibri" panose="020F0502020204030204" pitchFamily="34" charset="0"/>
              </a:rPr>
              <a:t> of </a:t>
            </a:r>
            <a:r>
              <a:rPr lang="hu-HU" sz="1000" dirty="0" err="1">
                <a:solidFill>
                  <a:schemeClr val="bg1">
                    <a:lumMod val="50000"/>
                  </a:schemeClr>
                </a:solidFill>
                <a:effectLst/>
                <a:latin typeface="Calibri" panose="020F0502020204030204" pitchFamily="34" charset="0"/>
                <a:ea typeface="Calibri" panose="020F0502020204030204" pitchFamily="34" charset="0"/>
              </a:rPr>
              <a:t>preterm</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birth</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low</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birth</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weight</a:t>
            </a:r>
            <a:r>
              <a:rPr lang="hu-HU" sz="1000" dirty="0">
                <a:solidFill>
                  <a:schemeClr val="bg1">
                    <a:lumMod val="50000"/>
                  </a:schemeClr>
                </a:solidFill>
                <a:effectLst/>
                <a:latin typeface="Calibri" panose="020F0502020204030204" pitchFamily="34" charset="0"/>
                <a:ea typeface="Calibri" panose="020F0502020204030204" pitchFamily="34" charset="0"/>
              </a:rPr>
              <a:t>, and </a:t>
            </a:r>
            <a:r>
              <a:rPr lang="hu-HU" sz="1000" dirty="0" err="1">
                <a:solidFill>
                  <a:schemeClr val="bg1">
                    <a:lumMod val="50000"/>
                  </a:schemeClr>
                </a:solidFill>
                <a:effectLst/>
                <a:latin typeface="Calibri" panose="020F0502020204030204" pitchFamily="34" charset="0"/>
                <a:ea typeface="Calibri" panose="020F0502020204030204" pitchFamily="34" charset="0"/>
              </a:rPr>
              <a:t>stillbirths</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Systematic</a:t>
            </a:r>
            <a:r>
              <a:rPr lang="hu-HU" sz="1000" dirty="0">
                <a:solidFill>
                  <a:schemeClr val="bg1">
                    <a:lumMod val="50000"/>
                  </a:schemeClr>
                </a:solidFill>
                <a:effectLst/>
                <a:latin typeface="Calibri" panose="020F0502020204030204" pitchFamily="34" charset="0"/>
                <a:ea typeface="Calibri" panose="020F0502020204030204" pitchFamily="34" charset="0"/>
              </a:rPr>
              <a:t> </a:t>
            </a:r>
            <a:r>
              <a:rPr lang="hu-HU" sz="1000" dirty="0" err="1">
                <a:solidFill>
                  <a:schemeClr val="bg1">
                    <a:lumMod val="50000"/>
                  </a:schemeClr>
                </a:solidFill>
                <a:effectLst/>
                <a:latin typeface="Calibri" panose="020F0502020204030204" pitchFamily="34" charset="0"/>
                <a:ea typeface="Calibri" panose="020F0502020204030204" pitchFamily="34" charset="0"/>
              </a:rPr>
              <a:t>review</a:t>
            </a:r>
            <a:r>
              <a:rPr lang="hu-HU" sz="1000" dirty="0">
                <a:solidFill>
                  <a:schemeClr val="bg1">
                    <a:lumMod val="50000"/>
                  </a:schemeClr>
                </a:solidFill>
                <a:effectLst/>
                <a:latin typeface="Calibri" panose="020F0502020204030204" pitchFamily="34" charset="0"/>
                <a:ea typeface="Calibri" panose="020F0502020204030204" pitchFamily="34" charset="0"/>
              </a:rPr>
              <a:t> and </a:t>
            </a:r>
            <a:r>
              <a:rPr lang="hu-HU" sz="1000" dirty="0" err="1">
                <a:solidFill>
                  <a:schemeClr val="bg1">
                    <a:lumMod val="50000"/>
                  </a:schemeClr>
                </a:solidFill>
                <a:effectLst/>
                <a:latin typeface="Calibri" panose="020F0502020204030204" pitchFamily="34" charset="0"/>
                <a:ea typeface="Calibri" panose="020F0502020204030204" pitchFamily="34" charset="0"/>
              </a:rPr>
              <a:t>meta-analysis</a:t>
            </a:r>
            <a:r>
              <a:rPr lang="hu-HU" sz="1000" dirty="0">
                <a:solidFill>
                  <a:schemeClr val="bg1">
                    <a:lumMod val="50000"/>
                  </a:schemeClr>
                </a:solidFill>
                <a:effectLst/>
                <a:latin typeface="Calibri" panose="020F0502020204030204" pitchFamily="34" charset="0"/>
                <a:ea typeface="Calibri" panose="020F0502020204030204" pitchFamily="34" charset="0"/>
              </a:rPr>
              <a:t>. BMJ. 2020;371. </a:t>
            </a:r>
            <a:endParaRPr lang="en-GB" sz="1000" dirty="0">
              <a:solidFill>
                <a:schemeClr val="bg1">
                  <a:lumMod val="50000"/>
                </a:schemeClr>
              </a:solidFill>
            </a:endParaRPr>
          </a:p>
        </p:txBody>
      </p:sp>
      <p:sp>
        <p:nvSpPr>
          <p:cNvPr id="10" name="Cím 1">
            <a:extLst>
              <a:ext uri="{FF2B5EF4-FFF2-40B4-BE49-F238E27FC236}">
                <a16:creationId xmlns:a16="http://schemas.microsoft.com/office/drawing/2014/main" id="{D72AE170-93A9-9DE4-DBCC-49BD11DD6983}"/>
              </a:ext>
            </a:extLst>
          </p:cNvPr>
          <p:cNvSpPr>
            <a:spLocks noGrp="1"/>
          </p:cNvSpPr>
          <p:nvPr>
            <p:ph type="title"/>
          </p:nvPr>
        </p:nvSpPr>
        <p:spPr>
          <a:xfrm>
            <a:off x="0" y="120308"/>
            <a:ext cx="6660608" cy="1061511"/>
          </a:xfrm>
        </p:spPr>
        <p:txBody>
          <a:bodyPr rtlCol="0">
            <a:noAutofit/>
          </a:bodyPr>
          <a:lstStyle/>
          <a:p>
            <a:r>
              <a:rPr lang="en-US" sz="2500" dirty="0" err="1" smtClean="0"/>
              <a:t>Povezanost</a:t>
            </a:r>
            <a:r>
              <a:rPr lang="en-US" sz="2500" dirty="0" smtClean="0"/>
              <a:t> </a:t>
            </a:r>
            <a:r>
              <a:rPr lang="en-US" sz="2500" dirty="0" err="1"/>
              <a:t>visokih</a:t>
            </a:r>
            <a:r>
              <a:rPr lang="en-US" sz="2500" dirty="0"/>
              <a:t> </a:t>
            </a:r>
            <a:r>
              <a:rPr lang="en-US" sz="2500" dirty="0" err="1"/>
              <a:t>temperatura</a:t>
            </a:r>
            <a:r>
              <a:rPr lang="en-US" sz="2500" dirty="0"/>
              <a:t> u </a:t>
            </a:r>
            <a:r>
              <a:rPr lang="en-US" sz="2500" dirty="0" err="1"/>
              <a:t>trudnoći</a:t>
            </a:r>
            <a:r>
              <a:rPr lang="en-US" sz="2500" dirty="0"/>
              <a:t> </a:t>
            </a:r>
            <a:r>
              <a:rPr lang="en-US" sz="2500" dirty="0" err="1"/>
              <a:t>i</a:t>
            </a:r>
            <a:r>
              <a:rPr lang="en-US" sz="2500" dirty="0"/>
              <a:t> </a:t>
            </a:r>
            <a:r>
              <a:rPr lang="en-US" sz="2500" dirty="0" err="1" smtClean="0"/>
              <a:t>rizika</a:t>
            </a:r>
            <a:r>
              <a:rPr lang="hu-HU" sz="2500" dirty="0" smtClean="0"/>
              <a:t> </a:t>
            </a:r>
            <a:r>
              <a:rPr lang="en-US" sz="2500" dirty="0" err="1" smtClean="0"/>
              <a:t>prevremenog</a:t>
            </a:r>
            <a:r>
              <a:rPr lang="en-US" sz="2500" dirty="0" smtClean="0"/>
              <a:t> </a:t>
            </a:r>
            <a:r>
              <a:rPr lang="en-US" sz="2500" dirty="0" err="1"/>
              <a:t>rođenja</a:t>
            </a:r>
            <a:r>
              <a:rPr lang="en-US" sz="2500" dirty="0"/>
              <a:t>, male </a:t>
            </a:r>
            <a:r>
              <a:rPr lang="en-US" sz="2500" dirty="0" err="1"/>
              <a:t>porođajne</a:t>
            </a:r>
            <a:r>
              <a:rPr lang="en-US" sz="2500" dirty="0"/>
              <a:t> </a:t>
            </a:r>
            <a:r>
              <a:rPr lang="en-US" sz="2500" dirty="0" err="1"/>
              <a:t>težine</a:t>
            </a:r>
            <a:r>
              <a:rPr lang="en-US" sz="2500" dirty="0"/>
              <a:t> </a:t>
            </a:r>
            <a:r>
              <a:rPr lang="en-US" sz="2500" dirty="0" err="1"/>
              <a:t>i</a:t>
            </a:r>
            <a:r>
              <a:rPr lang="en-US" sz="2500" dirty="0"/>
              <a:t> </a:t>
            </a:r>
            <a:r>
              <a:rPr lang="en-US" sz="2500" dirty="0" err="1"/>
              <a:t>mrtvorođenih</a:t>
            </a:r>
            <a:r>
              <a:rPr lang="en-US" sz="2500" dirty="0"/>
              <a:t> (</a:t>
            </a:r>
            <a:r>
              <a:rPr lang="en-US" sz="2500" dirty="0" err="1"/>
              <a:t>Čersik</a:t>
            </a:r>
            <a:r>
              <a:rPr lang="en-US" sz="2500" dirty="0"/>
              <a:t> </a:t>
            </a:r>
            <a:r>
              <a:rPr lang="en-US" sz="2500" dirty="0" err="1"/>
              <a:t>i</a:t>
            </a:r>
            <a:r>
              <a:rPr lang="en-US" sz="2500" dirty="0"/>
              <a:t> </a:t>
            </a:r>
            <a:r>
              <a:rPr lang="en-US" sz="2500" dirty="0" err="1"/>
              <a:t>sar</a:t>
            </a:r>
            <a:r>
              <a:rPr lang="en-US" sz="2500" dirty="0"/>
              <a:t>.)</a:t>
            </a:r>
            <a:endParaRPr lang="en-GB" sz="2500" dirty="0"/>
          </a:p>
        </p:txBody>
      </p:sp>
    </p:spTree>
    <p:extLst>
      <p:ext uri="{BB962C8B-B14F-4D97-AF65-F5344CB8AC3E}">
        <p14:creationId xmlns:p14="http://schemas.microsoft.com/office/powerpoint/2010/main" val="38043086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B61D000-EF8B-054C-16F5-86F7B5C8F13B}"/>
              </a:ext>
            </a:extLst>
          </p:cNvPr>
          <p:cNvSpPr>
            <a:spLocks noGrp="1"/>
          </p:cNvSpPr>
          <p:nvPr>
            <p:ph type="title"/>
          </p:nvPr>
        </p:nvSpPr>
        <p:spPr>
          <a:xfrm>
            <a:off x="448490" y="1023735"/>
            <a:ext cx="5647510" cy="549635"/>
          </a:xfrm>
        </p:spPr>
        <p:txBody>
          <a:bodyPr rtlCol="0">
            <a:noAutofit/>
          </a:bodyPr>
          <a:lstStyle/>
          <a:p>
            <a:r>
              <a:rPr lang="en-US" sz="1800" dirty="0" err="1">
                <a:latin typeface="+mn-lt"/>
              </a:rPr>
              <a:t>Slika</a:t>
            </a:r>
            <a:r>
              <a:rPr lang="en-US" sz="1800" dirty="0">
                <a:latin typeface="+mn-lt"/>
              </a:rPr>
              <a:t> 1: KO </a:t>
            </a:r>
            <a:r>
              <a:rPr lang="en-US" sz="1800" dirty="0" err="1">
                <a:latin typeface="+mn-lt"/>
              </a:rPr>
              <a:t>spontanog</a:t>
            </a:r>
            <a:r>
              <a:rPr lang="en-US" sz="1800" dirty="0">
                <a:latin typeface="+mn-lt"/>
              </a:rPr>
              <a:t> </a:t>
            </a:r>
            <a:r>
              <a:rPr lang="en-US" sz="1800" dirty="0" err="1">
                <a:latin typeface="+mn-lt"/>
              </a:rPr>
              <a:t>prevremenog</a:t>
            </a:r>
            <a:r>
              <a:rPr lang="en-US" sz="1800" dirty="0">
                <a:latin typeface="+mn-lt"/>
              </a:rPr>
              <a:t> </a:t>
            </a:r>
            <a:r>
              <a:rPr lang="en-US" sz="1800" dirty="0" err="1">
                <a:latin typeface="+mn-lt"/>
              </a:rPr>
              <a:t>porođaja</a:t>
            </a:r>
            <a:r>
              <a:rPr lang="en-US" sz="1800" dirty="0">
                <a:latin typeface="+mn-lt"/>
              </a:rPr>
              <a:t> </a:t>
            </a:r>
            <a:r>
              <a:rPr lang="en-US" sz="1800" dirty="0" err="1">
                <a:latin typeface="+mn-lt"/>
              </a:rPr>
              <a:t>povezanog</a:t>
            </a:r>
            <a:r>
              <a:rPr lang="en-US" sz="1800" dirty="0">
                <a:latin typeface="+mn-lt"/>
              </a:rPr>
              <a:t> </a:t>
            </a:r>
            <a:r>
              <a:rPr lang="en-US" sz="1800" dirty="0" err="1">
                <a:latin typeface="+mn-lt"/>
              </a:rPr>
              <a:t>sa</a:t>
            </a:r>
            <a:r>
              <a:rPr lang="en-US" sz="1800" dirty="0">
                <a:latin typeface="+mn-lt"/>
              </a:rPr>
              <a:t> </a:t>
            </a:r>
            <a:r>
              <a:rPr lang="en-US" sz="1800" dirty="0" err="1">
                <a:latin typeface="+mn-lt"/>
              </a:rPr>
              <a:t>izlaganjem</a:t>
            </a:r>
            <a:r>
              <a:rPr lang="en-US" sz="1800" dirty="0">
                <a:latin typeface="+mn-lt"/>
              </a:rPr>
              <a:t> </a:t>
            </a:r>
            <a:r>
              <a:rPr lang="en-US" sz="1800" dirty="0" err="1">
                <a:latin typeface="+mn-lt"/>
              </a:rPr>
              <a:t>toplotnim</a:t>
            </a:r>
            <a:r>
              <a:rPr lang="en-US" sz="1800" dirty="0">
                <a:latin typeface="+mn-lt"/>
              </a:rPr>
              <a:t> </a:t>
            </a:r>
            <a:r>
              <a:rPr lang="en-US" sz="1800" dirty="0" err="1">
                <a:latin typeface="+mn-lt"/>
              </a:rPr>
              <a:t>talasima</a:t>
            </a:r>
            <a:r>
              <a:rPr lang="en-US" sz="1800" dirty="0">
                <a:latin typeface="+mn-lt"/>
              </a:rPr>
              <a:t> u </a:t>
            </a:r>
            <a:r>
              <a:rPr lang="en-US" sz="1800" dirty="0" err="1">
                <a:latin typeface="+mn-lt"/>
              </a:rPr>
              <a:t>različitim</a:t>
            </a:r>
            <a:r>
              <a:rPr lang="en-US" sz="1800" dirty="0">
                <a:latin typeface="+mn-lt"/>
              </a:rPr>
              <a:t> </a:t>
            </a:r>
            <a:r>
              <a:rPr lang="en-US" sz="1800" dirty="0" err="1">
                <a:latin typeface="+mn-lt"/>
              </a:rPr>
              <a:t>gestacijskim</a:t>
            </a:r>
            <a:r>
              <a:rPr lang="en-US" sz="1800" dirty="0">
                <a:latin typeface="+mn-lt"/>
              </a:rPr>
              <a:t> </a:t>
            </a:r>
            <a:r>
              <a:rPr lang="en-US" sz="1800" dirty="0" err="1">
                <a:latin typeface="+mn-lt"/>
              </a:rPr>
              <a:t>mesecima</a:t>
            </a:r>
            <a:r>
              <a:rPr lang="en-US" sz="1800" dirty="0">
                <a:latin typeface="+mn-lt"/>
              </a:rPr>
              <a:t> u </a:t>
            </a:r>
            <a:r>
              <a:rPr lang="en-US" sz="1800" dirty="0" err="1">
                <a:latin typeface="+mn-lt"/>
              </a:rPr>
              <a:t>Brizbejnu</a:t>
            </a:r>
            <a:r>
              <a:rPr lang="en-US" sz="1800" dirty="0">
                <a:latin typeface="+mn-lt"/>
              </a:rPr>
              <a:t>, </a:t>
            </a:r>
            <a:r>
              <a:rPr lang="en-US" sz="1800" dirty="0" err="1">
                <a:latin typeface="+mn-lt"/>
              </a:rPr>
              <a:t>Australija</a:t>
            </a:r>
            <a:r>
              <a:rPr lang="en-US" sz="1800" dirty="0">
                <a:latin typeface="+mn-lt"/>
              </a:rPr>
              <a:t> (HWD1–HWD6).</a:t>
            </a:r>
            <a:endParaRPr lang="en-GB" dirty="0">
              <a:latin typeface="+mn-lt"/>
            </a:endParaRPr>
          </a:p>
        </p:txBody>
      </p:sp>
      <p:sp>
        <p:nvSpPr>
          <p:cNvPr id="3" name="Tartalom helye 2">
            <a:extLst>
              <a:ext uri="{FF2B5EF4-FFF2-40B4-BE49-F238E27FC236}">
                <a16:creationId xmlns:a16="http://schemas.microsoft.com/office/drawing/2014/main" id="{48DB7897-0884-95CC-8403-BC1AEA72F006}"/>
              </a:ext>
            </a:extLst>
          </p:cNvPr>
          <p:cNvSpPr>
            <a:spLocks noGrp="1"/>
          </p:cNvSpPr>
          <p:nvPr>
            <p:ph idx="1"/>
          </p:nvPr>
        </p:nvSpPr>
        <p:spPr>
          <a:xfrm>
            <a:off x="408755" y="2018943"/>
            <a:ext cx="5360129" cy="3765839"/>
          </a:xfrm>
        </p:spPr>
        <p:txBody>
          <a:bodyPr rtlCol="0">
            <a:normAutofit fontScale="92500" lnSpcReduction="20000"/>
          </a:bodyPr>
          <a:lstStyle/>
          <a:p>
            <a:pPr algn="just">
              <a:lnSpc>
                <a:spcPct val="130000"/>
              </a:lnSpc>
            </a:pPr>
            <a:r>
              <a:rPr lang="en-US" sz="1800" dirty="0" err="1"/>
              <a:t>Pozitivne</a:t>
            </a:r>
            <a:r>
              <a:rPr lang="en-US" sz="1800" dirty="0"/>
              <a:t> </a:t>
            </a:r>
            <a:r>
              <a:rPr lang="en-US" sz="1800" dirty="0" err="1"/>
              <a:t>korelacije</a:t>
            </a:r>
            <a:r>
              <a:rPr lang="en-US" sz="1800" dirty="0"/>
              <a:t> </a:t>
            </a:r>
            <a:r>
              <a:rPr lang="en-US" sz="1800" dirty="0" err="1"/>
              <a:t>između</a:t>
            </a:r>
            <a:r>
              <a:rPr lang="en-US" sz="1800" dirty="0"/>
              <a:t> </a:t>
            </a:r>
            <a:r>
              <a:rPr lang="en-US" sz="1800" dirty="0" err="1"/>
              <a:t>prevremenog</a:t>
            </a:r>
            <a:r>
              <a:rPr lang="en-US" sz="1800" dirty="0"/>
              <a:t> </a:t>
            </a:r>
            <a:r>
              <a:rPr lang="en-US" sz="1800" dirty="0" err="1"/>
              <a:t>porođaja</a:t>
            </a:r>
            <a:r>
              <a:rPr lang="en-US" sz="1800" dirty="0"/>
              <a:t> </a:t>
            </a:r>
            <a:r>
              <a:rPr lang="en-US" sz="1800" dirty="0" err="1"/>
              <a:t>i</a:t>
            </a:r>
            <a:r>
              <a:rPr lang="en-US" sz="1800" dirty="0"/>
              <a:t> </a:t>
            </a:r>
            <a:r>
              <a:rPr lang="en-US" sz="1800" dirty="0" err="1"/>
              <a:t>izloženosti</a:t>
            </a:r>
            <a:r>
              <a:rPr lang="en-US" sz="1800" dirty="0"/>
              <a:t> </a:t>
            </a:r>
            <a:r>
              <a:rPr lang="en-US" sz="1800" dirty="0" err="1"/>
              <a:t>toplotnom</a:t>
            </a:r>
            <a:r>
              <a:rPr lang="en-US" sz="1800" dirty="0"/>
              <a:t> </a:t>
            </a:r>
            <a:r>
              <a:rPr lang="en-US" sz="1800" dirty="0" err="1"/>
              <a:t>talasu</a:t>
            </a:r>
            <a:r>
              <a:rPr lang="en-US" sz="1800" dirty="0"/>
              <a:t> u </a:t>
            </a:r>
            <a:r>
              <a:rPr lang="en-US" sz="1800" dirty="0" err="1"/>
              <a:t>svim</a:t>
            </a:r>
            <a:r>
              <a:rPr lang="en-US" sz="1800" dirty="0"/>
              <a:t> </a:t>
            </a:r>
            <a:r>
              <a:rPr lang="en-US" sz="1800" dirty="0" err="1"/>
              <a:t>gestacijskim</a:t>
            </a:r>
            <a:r>
              <a:rPr lang="en-US" sz="1800" dirty="0"/>
              <a:t> </a:t>
            </a:r>
            <a:r>
              <a:rPr lang="en-US" sz="1800" dirty="0" err="1"/>
              <a:t>mesecima</a:t>
            </a:r>
            <a:r>
              <a:rPr lang="en-US" sz="1800" dirty="0"/>
              <a:t> </a:t>
            </a:r>
            <a:r>
              <a:rPr lang="en-US" sz="1800" dirty="0" err="1"/>
              <a:t>za</a:t>
            </a:r>
            <a:r>
              <a:rPr lang="en-US" sz="1800" dirty="0"/>
              <a:t> </a:t>
            </a:r>
            <a:r>
              <a:rPr lang="en-US" sz="1800" dirty="0" err="1"/>
              <a:t>većinu</a:t>
            </a:r>
            <a:r>
              <a:rPr lang="en-US" sz="1800" dirty="0"/>
              <a:t> </a:t>
            </a:r>
            <a:r>
              <a:rPr lang="en-US" sz="1800" dirty="0" err="1"/>
              <a:t>definicija</a:t>
            </a:r>
            <a:r>
              <a:rPr lang="en-US" sz="1800" dirty="0"/>
              <a:t> </a:t>
            </a:r>
            <a:r>
              <a:rPr lang="en-US" sz="1800" dirty="0" err="1"/>
              <a:t>toplotnog</a:t>
            </a:r>
            <a:r>
              <a:rPr lang="en-US" sz="1800" dirty="0"/>
              <a:t> </a:t>
            </a:r>
            <a:r>
              <a:rPr lang="en-US" sz="1800" dirty="0" err="1"/>
              <a:t>talasa</a:t>
            </a:r>
            <a:r>
              <a:rPr lang="en-US" sz="1800" dirty="0"/>
              <a:t>. </a:t>
            </a:r>
          </a:p>
          <a:p>
            <a:pPr algn="just">
              <a:lnSpc>
                <a:spcPct val="130000"/>
              </a:lnSpc>
            </a:pPr>
            <a:r>
              <a:rPr lang="en-US" sz="1800" dirty="0" err="1"/>
              <a:t>Prilagođeni</a:t>
            </a:r>
            <a:r>
              <a:rPr lang="en-US" sz="1800" dirty="0"/>
              <a:t> KO </a:t>
            </a:r>
            <a:r>
              <a:rPr lang="en-US" sz="1800" dirty="0" err="1"/>
              <a:t>prevremenog</a:t>
            </a:r>
            <a:r>
              <a:rPr lang="en-US" sz="1800" dirty="0"/>
              <a:t> </a:t>
            </a:r>
            <a:r>
              <a:rPr lang="en-US" sz="1800" dirty="0" err="1"/>
              <a:t>porođaja</a:t>
            </a:r>
            <a:r>
              <a:rPr lang="en-US" sz="1800" dirty="0"/>
              <a:t> </a:t>
            </a:r>
            <a:r>
              <a:rPr lang="en-US" sz="1800" dirty="0" err="1"/>
              <a:t>blago</a:t>
            </a:r>
            <a:r>
              <a:rPr lang="en-US" sz="1800" dirty="0"/>
              <a:t> se </a:t>
            </a:r>
            <a:r>
              <a:rPr lang="en-US" sz="1800" dirty="0" err="1"/>
              <a:t>povećavaju</a:t>
            </a:r>
            <a:r>
              <a:rPr lang="en-US" sz="1800" dirty="0"/>
              <a:t>, </a:t>
            </a:r>
            <a:r>
              <a:rPr lang="en-US" sz="1800" dirty="0" err="1"/>
              <a:t>ali</a:t>
            </a:r>
            <a:r>
              <a:rPr lang="en-US" sz="1800" dirty="0"/>
              <a:t> </a:t>
            </a:r>
            <a:r>
              <a:rPr lang="en-US" sz="1800" dirty="0" err="1"/>
              <a:t>umereno</a:t>
            </a:r>
            <a:r>
              <a:rPr lang="en-US" sz="1800" dirty="0"/>
              <a:t> </a:t>
            </a:r>
            <a:r>
              <a:rPr lang="en-US" sz="1800" dirty="0" err="1"/>
              <a:t>fluktuiraju</a:t>
            </a:r>
            <a:r>
              <a:rPr lang="en-US" sz="1800" dirty="0"/>
              <a:t> u </a:t>
            </a:r>
            <a:r>
              <a:rPr lang="en-US" sz="1800" dirty="0" err="1"/>
              <a:t>različitim</a:t>
            </a:r>
            <a:r>
              <a:rPr lang="en-US" sz="1800" dirty="0"/>
              <a:t> </a:t>
            </a:r>
            <a:r>
              <a:rPr lang="en-US" sz="1800" dirty="0" err="1"/>
              <a:t>mesecima</a:t>
            </a:r>
            <a:r>
              <a:rPr lang="en-US" sz="1800" dirty="0"/>
              <a:t>. </a:t>
            </a:r>
          </a:p>
          <a:p>
            <a:pPr algn="just">
              <a:lnSpc>
                <a:spcPct val="130000"/>
              </a:lnSpc>
            </a:pPr>
            <a:r>
              <a:rPr lang="en-US" sz="1800" dirty="0"/>
              <a:t>Na primer, </a:t>
            </a:r>
            <a:r>
              <a:rPr lang="en-US" sz="1800" dirty="0" err="1"/>
              <a:t>koristeći</a:t>
            </a:r>
            <a:r>
              <a:rPr lang="en-US" sz="1800" dirty="0"/>
              <a:t> HWD1, </a:t>
            </a:r>
            <a:r>
              <a:rPr lang="en-US" sz="1800" dirty="0" err="1"/>
              <a:t>prilagođeni</a:t>
            </a:r>
            <a:r>
              <a:rPr lang="en-US" sz="1800" dirty="0"/>
              <a:t> KO </a:t>
            </a:r>
            <a:r>
              <a:rPr lang="en-US" sz="1800" dirty="0" err="1"/>
              <a:t>prevremenog</a:t>
            </a:r>
            <a:r>
              <a:rPr lang="en-US" sz="1800" dirty="0"/>
              <a:t> </a:t>
            </a:r>
            <a:r>
              <a:rPr lang="en-US" sz="1800" dirty="0" err="1"/>
              <a:t>porođaja</a:t>
            </a:r>
            <a:r>
              <a:rPr lang="en-US" sz="1800" dirty="0"/>
              <a:t> </a:t>
            </a:r>
            <a:r>
              <a:rPr lang="en-US" sz="1800" dirty="0" err="1"/>
              <a:t>variraju</a:t>
            </a:r>
            <a:r>
              <a:rPr lang="en-US" sz="1800" dirty="0"/>
              <a:t> u </a:t>
            </a:r>
            <a:r>
              <a:rPr lang="en-US" sz="1800" dirty="0" err="1"/>
              <a:t>različitim</a:t>
            </a:r>
            <a:r>
              <a:rPr lang="en-US" sz="1800" dirty="0"/>
              <a:t> </a:t>
            </a:r>
            <a:r>
              <a:rPr lang="en-US" sz="1800" dirty="0" err="1"/>
              <a:t>gestacijskim</a:t>
            </a:r>
            <a:r>
              <a:rPr lang="en-US" sz="1800" dirty="0"/>
              <a:t> </a:t>
            </a:r>
            <a:r>
              <a:rPr lang="en-US" sz="1800" dirty="0" err="1"/>
              <a:t>mesecima</a:t>
            </a:r>
            <a:r>
              <a:rPr lang="en-US" sz="1800" dirty="0"/>
              <a:t> </a:t>
            </a:r>
            <a:r>
              <a:rPr lang="en-US" sz="1800" dirty="0" err="1"/>
              <a:t>sa</a:t>
            </a:r>
            <a:r>
              <a:rPr lang="en-US" sz="1800" dirty="0"/>
              <a:t> </a:t>
            </a:r>
            <a:r>
              <a:rPr lang="en-US" sz="1800" dirty="0" err="1"/>
              <a:t>najvišim</a:t>
            </a:r>
            <a:r>
              <a:rPr lang="en-US" sz="1800" dirty="0"/>
              <a:t> KO u </a:t>
            </a:r>
            <a:r>
              <a:rPr lang="en-US" sz="1800" dirty="0" err="1"/>
              <a:t>drugom</a:t>
            </a:r>
            <a:r>
              <a:rPr lang="en-US" sz="1800" dirty="0"/>
              <a:t> </a:t>
            </a:r>
            <a:r>
              <a:rPr lang="en-US" sz="1800" dirty="0" err="1"/>
              <a:t>gestacijskom</a:t>
            </a:r>
            <a:r>
              <a:rPr lang="en-US" sz="1800" dirty="0"/>
              <a:t> </a:t>
            </a:r>
            <a:r>
              <a:rPr lang="en-US" sz="1800" dirty="0" err="1"/>
              <a:t>mesecu</a:t>
            </a:r>
            <a:r>
              <a:rPr lang="en-US" sz="1800" dirty="0"/>
              <a:t> (KO = 1,42; 95% CI = 1,29, 1,56) </a:t>
            </a:r>
            <a:r>
              <a:rPr lang="en-US" sz="1800" dirty="0" err="1"/>
              <a:t>i</a:t>
            </a:r>
            <a:r>
              <a:rPr lang="en-US" sz="1800" dirty="0"/>
              <a:t> </a:t>
            </a:r>
            <a:r>
              <a:rPr lang="en-US" sz="1800" dirty="0" err="1"/>
              <a:t>najnižim</a:t>
            </a:r>
            <a:r>
              <a:rPr lang="en-US" sz="1800" dirty="0"/>
              <a:t> KO u </a:t>
            </a:r>
            <a:r>
              <a:rPr lang="en-US" sz="1800" dirty="0" err="1"/>
              <a:t>sedmom</a:t>
            </a:r>
            <a:r>
              <a:rPr lang="en-US" sz="1800" dirty="0"/>
              <a:t> </a:t>
            </a:r>
            <a:r>
              <a:rPr lang="en-US" sz="1800" dirty="0" err="1"/>
              <a:t>gestacijskom</a:t>
            </a:r>
            <a:r>
              <a:rPr lang="en-US" sz="1800" dirty="0"/>
              <a:t> </a:t>
            </a:r>
            <a:r>
              <a:rPr lang="en-US" sz="1800" dirty="0" err="1"/>
              <a:t>mesecu</a:t>
            </a:r>
            <a:r>
              <a:rPr lang="en-US" sz="1800" dirty="0"/>
              <a:t> (</a:t>
            </a:r>
            <a:r>
              <a:rPr lang="en-US" sz="1800" dirty="0" err="1"/>
              <a:t>ko</a:t>
            </a:r>
            <a:r>
              <a:rPr lang="en-US" sz="1800" dirty="0"/>
              <a:t> = 1,09; 95% CI = 0,99, 1,20).</a:t>
            </a:r>
          </a:p>
        </p:txBody>
      </p:sp>
      <p:pic>
        <p:nvPicPr>
          <p:cNvPr id="5" name="Kép 4">
            <a:extLst>
              <a:ext uri="{FF2B5EF4-FFF2-40B4-BE49-F238E27FC236}">
                <a16:creationId xmlns:a16="http://schemas.microsoft.com/office/drawing/2014/main" id="{A8BADED0-3AD1-49E4-8C57-9508CECC9103}"/>
              </a:ext>
            </a:extLst>
          </p:cNvPr>
          <p:cNvPicPr>
            <a:picLocks noChangeAspect="1"/>
          </p:cNvPicPr>
          <p:nvPr/>
        </p:nvPicPr>
        <p:blipFill>
          <a:blip r:embed="rId2"/>
          <a:stretch>
            <a:fillRect/>
          </a:stretch>
        </p:blipFill>
        <p:spPr>
          <a:xfrm>
            <a:off x="6170025" y="847725"/>
            <a:ext cx="5791200" cy="5162550"/>
          </a:xfrm>
          <a:prstGeom prst="rect">
            <a:avLst/>
          </a:prstGeom>
        </p:spPr>
      </p:pic>
      <p:sp>
        <p:nvSpPr>
          <p:cNvPr id="7" name="Szövegdoboz 4">
            <a:extLst>
              <a:ext uri="{FF2B5EF4-FFF2-40B4-BE49-F238E27FC236}">
                <a16:creationId xmlns:a16="http://schemas.microsoft.com/office/drawing/2014/main" id="{52D82BB5-6C6B-C3F7-8C9C-D187FF0E3FAA}"/>
              </a:ext>
            </a:extLst>
          </p:cNvPr>
          <p:cNvSpPr txBox="1"/>
          <p:nvPr/>
        </p:nvSpPr>
        <p:spPr>
          <a:xfrm>
            <a:off x="192505" y="6004181"/>
            <a:ext cx="7883434" cy="400110"/>
          </a:xfrm>
          <a:prstGeom prst="rect">
            <a:avLst/>
          </a:prstGeom>
          <a:noFill/>
        </p:spPr>
        <p:txBody>
          <a:bodyPr wrap="square">
            <a:spAutoFit/>
          </a:bodyPr>
          <a:lstStyle/>
          <a:p>
            <a:r>
              <a:rPr lang="en-US" sz="1000" dirty="0">
                <a:solidFill>
                  <a:schemeClr val="bg1">
                    <a:lumMod val="50000"/>
                  </a:schemeClr>
                </a:solidFill>
              </a:rPr>
              <a:t>Wang J, Tong S, Williams G, Pan X. Exposure to Heat Wave During Pregnancy and Adverse Birth Outcomes: An Exploration of Susceptible Windows. </a:t>
            </a:r>
            <a:r>
              <a:rPr lang="en-US" sz="1000" i="1" dirty="0">
                <a:solidFill>
                  <a:schemeClr val="bg1">
                    <a:lumMod val="50000"/>
                  </a:schemeClr>
                </a:solidFill>
              </a:rPr>
              <a:t>Epidemiology</a:t>
            </a:r>
            <a:r>
              <a:rPr lang="en-US" sz="1000" dirty="0">
                <a:solidFill>
                  <a:schemeClr val="bg1">
                    <a:lumMod val="50000"/>
                  </a:schemeClr>
                </a:solidFill>
              </a:rPr>
              <a:t>. 2019;30 Suppl 1:S115-S121. doi:10.1097/EDE.0000000000000995</a:t>
            </a:r>
          </a:p>
        </p:txBody>
      </p:sp>
      <p:sp>
        <p:nvSpPr>
          <p:cNvPr id="9" name="Cím 1">
            <a:extLst>
              <a:ext uri="{FF2B5EF4-FFF2-40B4-BE49-F238E27FC236}">
                <a16:creationId xmlns:a16="http://schemas.microsoft.com/office/drawing/2014/main" id="{9F2CAA17-687F-D82B-887B-F5DAA551C9FD}"/>
              </a:ext>
            </a:extLst>
          </p:cNvPr>
          <p:cNvSpPr txBox="1">
            <a:spLocks/>
          </p:cNvSpPr>
          <p:nvPr/>
        </p:nvSpPr>
        <p:spPr>
          <a:xfrm>
            <a:off x="192505" y="153009"/>
            <a:ext cx="11896826" cy="54963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n-US" sz="2800" b="1" dirty="0" err="1" smtClean="0">
                <a:latin typeface="+mn-lt"/>
              </a:rPr>
              <a:t>Izloženost</a:t>
            </a:r>
            <a:r>
              <a:rPr lang="en-US" sz="2800" b="1" dirty="0" smtClean="0">
                <a:latin typeface="+mn-lt"/>
              </a:rPr>
              <a:t> </a:t>
            </a:r>
            <a:r>
              <a:rPr lang="en-US" sz="2800" b="1" dirty="0" err="1" smtClean="0">
                <a:latin typeface="+mn-lt"/>
              </a:rPr>
              <a:t>toplotnom</a:t>
            </a:r>
            <a:r>
              <a:rPr lang="en-US" sz="2800" b="1" dirty="0" smtClean="0">
                <a:latin typeface="+mn-lt"/>
              </a:rPr>
              <a:t> </a:t>
            </a:r>
            <a:r>
              <a:rPr lang="en-US" sz="2800" b="1" dirty="0" err="1" smtClean="0">
                <a:latin typeface="+mn-lt"/>
              </a:rPr>
              <a:t>talasu</a:t>
            </a:r>
            <a:r>
              <a:rPr lang="en-US" sz="2800" b="1" dirty="0" smtClean="0">
                <a:latin typeface="+mn-lt"/>
              </a:rPr>
              <a:t> </a:t>
            </a:r>
            <a:r>
              <a:rPr lang="en-US" sz="2800" b="1" dirty="0" err="1" smtClean="0">
                <a:latin typeface="+mn-lt"/>
              </a:rPr>
              <a:t>tokom</a:t>
            </a:r>
            <a:r>
              <a:rPr lang="en-US" sz="2800" b="1" dirty="0" smtClean="0">
                <a:latin typeface="+mn-lt"/>
              </a:rPr>
              <a:t> </a:t>
            </a:r>
            <a:r>
              <a:rPr lang="en-US" sz="2800" b="1" dirty="0" err="1" smtClean="0">
                <a:latin typeface="+mn-lt"/>
              </a:rPr>
              <a:t>trudnoće</a:t>
            </a:r>
            <a:r>
              <a:rPr lang="en-US" sz="2800" b="1" dirty="0" smtClean="0">
                <a:latin typeface="+mn-lt"/>
              </a:rPr>
              <a:t> </a:t>
            </a:r>
            <a:r>
              <a:rPr lang="en-US" sz="2800" b="1" dirty="0" err="1" smtClean="0">
                <a:latin typeface="+mn-lt"/>
              </a:rPr>
              <a:t>i</a:t>
            </a:r>
            <a:r>
              <a:rPr lang="en-US" sz="2800" b="1" dirty="0" smtClean="0">
                <a:latin typeface="+mn-lt"/>
              </a:rPr>
              <a:t> </a:t>
            </a:r>
            <a:r>
              <a:rPr lang="en-US" sz="2800" b="1" dirty="0" err="1" smtClean="0">
                <a:latin typeface="+mn-lt"/>
              </a:rPr>
              <a:t>štetnim</a:t>
            </a:r>
            <a:r>
              <a:rPr lang="en-US" sz="2800" b="1" dirty="0" smtClean="0">
                <a:latin typeface="+mn-lt"/>
              </a:rPr>
              <a:t> </a:t>
            </a:r>
            <a:r>
              <a:rPr lang="en-US" sz="2800" b="1" dirty="0" err="1" smtClean="0">
                <a:latin typeface="+mn-lt"/>
              </a:rPr>
              <a:t>ishodima</a:t>
            </a:r>
            <a:r>
              <a:rPr lang="en-US" sz="2800" b="1" dirty="0" smtClean="0">
                <a:latin typeface="+mn-lt"/>
              </a:rPr>
              <a:t> </a:t>
            </a:r>
            <a:r>
              <a:rPr lang="en-US" sz="2800" b="1" dirty="0" err="1" smtClean="0">
                <a:latin typeface="+mn-lt"/>
              </a:rPr>
              <a:t>porođaja</a:t>
            </a:r>
            <a:r>
              <a:rPr lang="en-US" sz="2800" b="1" dirty="0" smtClean="0">
                <a:latin typeface="+mn-lt"/>
              </a:rPr>
              <a:t> (</a:t>
            </a:r>
            <a:r>
              <a:rPr lang="en-US" sz="2800" b="1" dirty="0" err="1" smtClean="0">
                <a:latin typeface="+mn-lt"/>
              </a:rPr>
              <a:t>Vang</a:t>
            </a:r>
            <a:r>
              <a:rPr lang="en-US" sz="2800" b="1" dirty="0" smtClean="0">
                <a:latin typeface="+mn-lt"/>
              </a:rPr>
              <a:t> </a:t>
            </a:r>
            <a:r>
              <a:rPr lang="en-US" sz="2800" b="1" dirty="0" err="1" smtClean="0">
                <a:latin typeface="+mn-lt"/>
              </a:rPr>
              <a:t>i</a:t>
            </a:r>
            <a:r>
              <a:rPr lang="en-US" sz="2800" b="1" dirty="0" smtClean="0">
                <a:latin typeface="+mn-lt"/>
              </a:rPr>
              <a:t> </a:t>
            </a:r>
            <a:r>
              <a:rPr lang="en-US" sz="2800" b="1" dirty="0" err="1" smtClean="0">
                <a:latin typeface="+mn-lt"/>
              </a:rPr>
              <a:t>sar</a:t>
            </a:r>
            <a:r>
              <a:rPr lang="en-US" sz="2800" b="1" dirty="0" smtClean="0">
                <a:latin typeface="+mn-lt"/>
              </a:rPr>
              <a:t>.)</a:t>
            </a:r>
            <a:endParaRPr lang="en-GB" sz="4800" b="1" i="1" dirty="0">
              <a:latin typeface="+mn-lt"/>
            </a:endParaRPr>
          </a:p>
        </p:txBody>
      </p:sp>
    </p:spTree>
    <p:extLst>
      <p:ext uri="{BB962C8B-B14F-4D97-AF65-F5344CB8AC3E}">
        <p14:creationId xmlns:p14="http://schemas.microsoft.com/office/powerpoint/2010/main" val="1199944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4063386-CB58-296B-0DED-43D6418BBD90}"/>
              </a:ext>
            </a:extLst>
          </p:cNvPr>
          <p:cNvSpPr>
            <a:spLocks noGrp="1"/>
          </p:cNvSpPr>
          <p:nvPr>
            <p:ph type="title"/>
          </p:nvPr>
        </p:nvSpPr>
        <p:spPr>
          <a:xfrm>
            <a:off x="451930" y="912160"/>
            <a:ext cx="6985191" cy="829608"/>
          </a:xfrm>
        </p:spPr>
        <p:txBody>
          <a:bodyPr rtlCol="0">
            <a:normAutofit fontScale="90000"/>
          </a:bodyPr>
          <a:lstStyle/>
          <a:p>
            <a:pPr>
              <a:lnSpc>
                <a:spcPct val="110000"/>
              </a:lnSpc>
            </a:pPr>
            <a:r>
              <a:rPr lang="en-US" sz="2000" dirty="0" err="1">
                <a:latin typeface="+mn-lt"/>
              </a:rPr>
              <a:t>Slika</a:t>
            </a:r>
            <a:r>
              <a:rPr lang="en-US" sz="2000" dirty="0">
                <a:latin typeface="+mn-lt"/>
              </a:rPr>
              <a:t> 2: KO </a:t>
            </a:r>
            <a:r>
              <a:rPr lang="en-US" sz="2000" dirty="0" err="1">
                <a:latin typeface="+mn-lt"/>
              </a:rPr>
              <a:t>mrtvorođenih</a:t>
            </a:r>
            <a:r>
              <a:rPr lang="en-US" sz="2000" dirty="0">
                <a:latin typeface="+mn-lt"/>
              </a:rPr>
              <a:t> </a:t>
            </a:r>
            <a:r>
              <a:rPr lang="en-US" sz="2000" dirty="0" err="1">
                <a:latin typeface="+mn-lt"/>
              </a:rPr>
              <a:t>povezanih</a:t>
            </a:r>
            <a:r>
              <a:rPr lang="en-US" sz="2000" dirty="0">
                <a:latin typeface="+mn-lt"/>
              </a:rPr>
              <a:t> </a:t>
            </a:r>
            <a:r>
              <a:rPr lang="en-US" sz="2000" dirty="0" err="1">
                <a:latin typeface="+mn-lt"/>
              </a:rPr>
              <a:t>sa</a:t>
            </a:r>
            <a:r>
              <a:rPr lang="en-US" sz="2000" dirty="0">
                <a:latin typeface="+mn-lt"/>
              </a:rPr>
              <a:t> </a:t>
            </a:r>
            <a:r>
              <a:rPr lang="en-US" sz="2000" dirty="0" err="1">
                <a:latin typeface="+mn-lt"/>
              </a:rPr>
              <a:t>izlaganjem</a:t>
            </a:r>
            <a:r>
              <a:rPr lang="en-US" sz="2000" dirty="0">
                <a:latin typeface="+mn-lt"/>
              </a:rPr>
              <a:t> </a:t>
            </a:r>
            <a:r>
              <a:rPr lang="en-US" sz="2000" dirty="0" err="1">
                <a:latin typeface="+mn-lt"/>
              </a:rPr>
              <a:t>toplotnim</a:t>
            </a:r>
            <a:r>
              <a:rPr lang="en-US" sz="2000" dirty="0">
                <a:latin typeface="+mn-lt"/>
              </a:rPr>
              <a:t> </a:t>
            </a:r>
            <a:r>
              <a:rPr lang="en-US" sz="2000" dirty="0" err="1">
                <a:latin typeface="+mn-lt"/>
              </a:rPr>
              <a:t>talasima</a:t>
            </a:r>
            <a:r>
              <a:rPr lang="en-US" sz="2000" dirty="0">
                <a:latin typeface="+mn-lt"/>
              </a:rPr>
              <a:t> </a:t>
            </a:r>
            <a:r>
              <a:rPr lang="en-US" sz="2000" dirty="0" err="1">
                <a:latin typeface="+mn-lt"/>
              </a:rPr>
              <a:t>tokom</a:t>
            </a:r>
            <a:r>
              <a:rPr lang="en-US" sz="2000" dirty="0">
                <a:latin typeface="+mn-lt"/>
              </a:rPr>
              <a:t> </a:t>
            </a:r>
            <a:r>
              <a:rPr lang="en-US" sz="2000" dirty="0" err="1">
                <a:latin typeface="+mn-lt"/>
              </a:rPr>
              <a:t>različitih</a:t>
            </a:r>
            <a:r>
              <a:rPr lang="en-US" sz="2000" dirty="0">
                <a:latin typeface="+mn-lt"/>
              </a:rPr>
              <a:t> </a:t>
            </a:r>
            <a:r>
              <a:rPr lang="en-US" sz="2000" dirty="0" err="1">
                <a:latin typeface="+mn-lt"/>
              </a:rPr>
              <a:t>meseci</a:t>
            </a:r>
            <a:r>
              <a:rPr lang="en-US" sz="2000" dirty="0">
                <a:latin typeface="+mn-lt"/>
              </a:rPr>
              <a:t> </a:t>
            </a:r>
            <a:r>
              <a:rPr lang="en-US" sz="2000" dirty="0" err="1">
                <a:latin typeface="+mn-lt"/>
              </a:rPr>
              <a:t>gestacije</a:t>
            </a:r>
            <a:r>
              <a:rPr lang="en-US" sz="2000" dirty="0">
                <a:latin typeface="+mn-lt"/>
              </a:rPr>
              <a:t> u </a:t>
            </a:r>
            <a:r>
              <a:rPr lang="en-US" sz="2000" dirty="0" err="1">
                <a:latin typeface="+mn-lt"/>
              </a:rPr>
              <a:t>Brizbejnu</a:t>
            </a:r>
            <a:r>
              <a:rPr lang="en-US" sz="2000" dirty="0">
                <a:latin typeface="+mn-lt"/>
              </a:rPr>
              <a:t>, </a:t>
            </a:r>
            <a:r>
              <a:rPr lang="en-US" sz="2000" dirty="0" err="1">
                <a:latin typeface="+mn-lt"/>
              </a:rPr>
              <a:t>Australija</a:t>
            </a:r>
            <a:r>
              <a:rPr lang="en-US" sz="2000" dirty="0">
                <a:latin typeface="+mn-lt"/>
              </a:rPr>
              <a:t> (HWD4–HWD6).</a:t>
            </a:r>
            <a:endParaRPr lang="en-GB" sz="4000" dirty="0">
              <a:latin typeface="+mn-lt"/>
            </a:endParaRPr>
          </a:p>
        </p:txBody>
      </p:sp>
      <p:sp>
        <p:nvSpPr>
          <p:cNvPr id="3" name="Tartalom helye 2">
            <a:extLst>
              <a:ext uri="{FF2B5EF4-FFF2-40B4-BE49-F238E27FC236}">
                <a16:creationId xmlns:a16="http://schemas.microsoft.com/office/drawing/2014/main" id="{82A3D1EF-3D3E-6B29-F4F7-2F5D53B6500D}"/>
              </a:ext>
            </a:extLst>
          </p:cNvPr>
          <p:cNvSpPr>
            <a:spLocks noGrp="1"/>
          </p:cNvSpPr>
          <p:nvPr>
            <p:ph idx="1"/>
          </p:nvPr>
        </p:nvSpPr>
        <p:spPr>
          <a:xfrm>
            <a:off x="626330" y="1859319"/>
            <a:ext cx="6810791" cy="3925464"/>
          </a:xfrm>
        </p:spPr>
        <p:txBody>
          <a:bodyPr rtlCol="0">
            <a:normAutofit/>
          </a:bodyPr>
          <a:lstStyle/>
          <a:p>
            <a:pPr>
              <a:lnSpc>
                <a:spcPct val="120000"/>
              </a:lnSpc>
            </a:pPr>
            <a:r>
              <a:rPr lang="en-US" sz="1800" dirty="0" err="1"/>
              <a:t>Za</a:t>
            </a:r>
            <a:r>
              <a:rPr lang="en-US" sz="1800" dirty="0"/>
              <a:t> </a:t>
            </a:r>
            <a:r>
              <a:rPr lang="en-US" sz="1800" dirty="0" err="1"/>
              <a:t>većinu</a:t>
            </a:r>
            <a:r>
              <a:rPr lang="en-US" sz="1800" dirty="0"/>
              <a:t> </a:t>
            </a:r>
            <a:r>
              <a:rPr lang="en-US" sz="1800" dirty="0" err="1"/>
              <a:t>definicija</a:t>
            </a:r>
            <a:r>
              <a:rPr lang="en-US" sz="1800" dirty="0"/>
              <a:t> </a:t>
            </a:r>
            <a:r>
              <a:rPr lang="en-US" sz="1800" dirty="0" err="1"/>
              <a:t>toplotnog</a:t>
            </a:r>
            <a:r>
              <a:rPr lang="en-US" sz="1800" dirty="0"/>
              <a:t> </a:t>
            </a:r>
            <a:r>
              <a:rPr lang="en-US" sz="1800" dirty="0" err="1"/>
              <a:t>talasa</a:t>
            </a:r>
            <a:r>
              <a:rPr lang="en-US" sz="1800" dirty="0"/>
              <a:t>, </a:t>
            </a:r>
            <a:r>
              <a:rPr lang="en-US" sz="1800" dirty="0" err="1"/>
              <a:t>izloženost</a:t>
            </a:r>
            <a:r>
              <a:rPr lang="en-US" sz="1800" dirty="0"/>
              <a:t> </a:t>
            </a:r>
            <a:r>
              <a:rPr lang="en-US" sz="1800" dirty="0" err="1"/>
              <a:t>toplotnom</a:t>
            </a:r>
            <a:r>
              <a:rPr lang="en-US" sz="1800" dirty="0"/>
              <a:t> </a:t>
            </a:r>
            <a:r>
              <a:rPr lang="en-US" sz="1800" dirty="0" err="1"/>
              <a:t>talasu</a:t>
            </a:r>
            <a:r>
              <a:rPr lang="en-US" sz="1800" dirty="0"/>
              <a:t> u </a:t>
            </a:r>
            <a:r>
              <a:rPr lang="en-US" sz="1800" dirty="0" err="1"/>
              <a:t>ranijim</a:t>
            </a:r>
            <a:r>
              <a:rPr lang="en-US" sz="1800" dirty="0"/>
              <a:t> </a:t>
            </a:r>
            <a:r>
              <a:rPr lang="en-US" sz="1800" dirty="0" err="1"/>
              <a:t>mesecima</a:t>
            </a:r>
            <a:r>
              <a:rPr lang="en-US" sz="1800" dirty="0"/>
              <a:t> </a:t>
            </a:r>
            <a:r>
              <a:rPr lang="en-US" sz="1800" dirty="0" err="1"/>
              <a:t>gestacije</a:t>
            </a:r>
            <a:r>
              <a:rPr lang="en-US" sz="1800" dirty="0"/>
              <a:t>, </a:t>
            </a:r>
            <a:r>
              <a:rPr lang="en-US" sz="1800" dirty="0" err="1"/>
              <a:t>koji</a:t>
            </a:r>
            <a:r>
              <a:rPr lang="en-US" sz="1800" dirty="0"/>
              <a:t> je bio </a:t>
            </a:r>
            <a:r>
              <a:rPr lang="en-US" sz="1800" dirty="0" err="1"/>
              <a:t>između</a:t>
            </a:r>
            <a:r>
              <a:rPr lang="en-US" sz="1800" dirty="0"/>
              <a:t> 1. </a:t>
            </a:r>
            <a:r>
              <a:rPr lang="en-US" sz="1800" dirty="0" err="1"/>
              <a:t>i</a:t>
            </a:r>
            <a:r>
              <a:rPr lang="en-US" sz="1800" dirty="0"/>
              <a:t> 6. </a:t>
            </a:r>
            <a:r>
              <a:rPr lang="en-US" sz="1800" dirty="0" err="1"/>
              <a:t>meseca</a:t>
            </a:r>
            <a:r>
              <a:rPr lang="en-US" sz="1800" dirty="0"/>
              <a:t>, </a:t>
            </a:r>
            <a:r>
              <a:rPr lang="en-US" sz="1800" dirty="0" err="1"/>
              <a:t>bila</a:t>
            </a:r>
            <a:r>
              <a:rPr lang="en-US" sz="1800" dirty="0"/>
              <a:t> je </a:t>
            </a:r>
            <a:r>
              <a:rPr lang="en-US" sz="1800" dirty="0" err="1"/>
              <a:t>povezana</a:t>
            </a:r>
            <a:r>
              <a:rPr lang="en-US" sz="1800" dirty="0"/>
              <a:t> </a:t>
            </a:r>
            <a:r>
              <a:rPr lang="en-US" sz="1800" dirty="0" err="1"/>
              <a:t>sa</a:t>
            </a:r>
            <a:r>
              <a:rPr lang="en-US" sz="1800" dirty="0"/>
              <a:t> </a:t>
            </a:r>
            <a:r>
              <a:rPr lang="en-US" sz="1800" dirty="0" err="1"/>
              <a:t>većim</a:t>
            </a:r>
            <a:r>
              <a:rPr lang="en-US" sz="1800" dirty="0"/>
              <a:t> </a:t>
            </a:r>
            <a:r>
              <a:rPr lang="en-US" sz="1800" dirty="0" err="1"/>
              <a:t>rizikom</a:t>
            </a:r>
            <a:r>
              <a:rPr lang="en-US" sz="1800" dirty="0"/>
              <a:t> od </a:t>
            </a:r>
            <a:r>
              <a:rPr lang="en-US" sz="1800" dirty="0" err="1"/>
              <a:t>mrtvorođenosti</a:t>
            </a:r>
            <a:r>
              <a:rPr lang="en-US" sz="1800" dirty="0"/>
              <a:t>. </a:t>
            </a:r>
          </a:p>
          <a:p>
            <a:pPr>
              <a:lnSpc>
                <a:spcPct val="120000"/>
              </a:lnSpc>
            </a:pPr>
            <a:r>
              <a:rPr lang="en-US" sz="1800" dirty="0" err="1"/>
              <a:t>Rizici</a:t>
            </a:r>
            <a:r>
              <a:rPr lang="en-US" sz="1800" dirty="0"/>
              <a:t> od </a:t>
            </a:r>
            <a:r>
              <a:rPr lang="en-US" sz="1800" dirty="0" err="1"/>
              <a:t>mrtvorođenosti</a:t>
            </a:r>
            <a:r>
              <a:rPr lang="en-US" sz="1800" dirty="0"/>
              <a:t> </a:t>
            </a:r>
            <a:r>
              <a:rPr lang="en-US" sz="1800" dirty="0" err="1"/>
              <a:t>su</a:t>
            </a:r>
            <a:r>
              <a:rPr lang="en-US" sz="1800" dirty="0"/>
              <a:t> </a:t>
            </a:r>
            <a:r>
              <a:rPr lang="en-US" sz="1800" dirty="0" err="1"/>
              <a:t>znatno</a:t>
            </a:r>
            <a:r>
              <a:rPr lang="en-US" sz="1800" dirty="0"/>
              <a:t> </a:t>
            </a:r>
            <a:r>
              <a:rPr lang="en-US" sz="1800" dirty="0" err="1"/>
              <a:t>opali</a:t>
            </a:r>
            <a:r>
              <a:rPr lang="en-US" sz="1800" dirty="0"/>
              <a:t> u </a:t>
            </a:r>
            <a:r>
              <a:rPr lang="en-US" sz="1800" dirty="0" err="1"/>
              <a:t>sedmom</a:t>
            </a:r>
            <a:r>
              <a:rPr lang="en-US" sz="1800" dirty="0"/>
              <a:t> </a:t>
            </a:r>
            <a:r>
              <a:rPr lang="en-US" sz="1800" dirty="0" err="1"/>
              <a:t>mesecu</a:t>
            </a:r>
            <a:r>
              <a:rPr lang="en-US" sz="1800" dirty="0"/>
              <a:t> u </a:t>
            </a:r>
            <a:r>
              <a:rPr lang="en-US" sz="1800" dirty="0" err="1"/>
              <a:t>poređenju</a:t>
            </a:r>
            <a:r>
              <a:rPr lang="en-US" sz="1800" dirty="0"/>
              <a:t> </a:t>
            </a:r>
            <a:r>
              <a:rPr lang="en-US" sz="1800" dirty="0" err="1"/>
              <a:t>sa</a:t>
            </a:r>
            <a:r>
              <a:rPr lang="en-US" sz="1800" dirty="0"/>
              <a:t> </a:t>
            </a:r>
            <a:r>
              <a:rPr lang="en-US" sz="1800" dirty="0" err="1"/>
              <a:t>šestim</a:t>
            </a:r>
            <a:r>
              <a:rPr lang="en-US" sz="1800" dirty="0"/>
              <a:t> </a:t>
            </a:r>
            <a:r>
              <a:rPr lang="en-US" sz="1800" dirty="0" err="1"/>
              <a:t>mesecom</a:t>
            </a:r>
            <a:r>
              <a:rPr lang="en-US" sz="1800" dirty="0"/>
              <a:t> </a:t>
            </a:r>
            <a:r>
              <a:rPr lang="en-US" sz="1800" dirty="0" err="1"/>
              <a:t>i</a:t>
            </a:r>
            <a:r>
              <a:rPr lang="en-US" sz="1800" dirty="0"/>
              <a:t> </a:t>
            </a:r>
            <a:r>
              <a:rPr lang="en-US" sz="1800" dirty="0" err="1"/>
              <a:t>umereno</a:t>
            </a:r>
            <a:r>
              <a:rPr lang="en-US" sz="1800" dirty="0"/>
              <a:t> </a:t>
            </a:r>
            <a:r>
              <a:rPr lang="en-US" sz="1800" dirty="0" err="1"/>
              <a:t>porasli</a:t>
            </a:r>
            <a:r>
              <a:rPr lang="en-US" sz="1800" dirty="0"/>
              <a:t> u </a:t>
            </a:r>
            <a:r>
              <a:rPr lang="en-US" sz="1800" dirty="0" err="1"/>
              <a:t>osmom</a:t>
            </a:r>
            <a:r>
              <a:rPr lang="en-US" sz="1800" dirty="0"/>
              <a:t> </a:t>
            </a:r>
            <a:r>
              <a:rPr lang="en-US" sz="1800" dirty="0" err="1"/>
              <a:t>mesecu</a:t>
            </a:r>
            <a:r>
              <a:rPr lang="en-US" sz="1800" dirty="0"/>
              <a:t>. </a:t>
            </a:r>
          </a:p>
          <a:p>
            <a:pPr>
              <a:lnSpc>
                <a:spcPct val="120000"/>
              </a:lnSpc>
            </a:pPr>
            <a:r>
              <a:rPr lang="en-US" sz="1800" dirty="0"/>
              <a:t>U </a:t>
            </a:r>
            <a:r>
              <a:rPr lang="en-US" sz="1800" dirty="0" err="1"/>
              <a:t>međuvremenu</a:t>
            </a:r>
            <a:r>
              <a:rPr lang="en-US" sz="1800" dirty="0"/>
              <a:t>, </a:t>
            </a:r>
            <a:r>
              <a:rPr lang="en-US" sz="1800" dirty="0" err="1"/>
              <a:t>opadajući</a:t>
            </a:r>
            <a:r>
              <a:rPr lang="en-US" sz="1800" dirty="0"/>
              <a:t> </a:t>
            </a:r>
            <a:r>
              <a:rPr lang="en-US" sz="1800" dirty="0" err="1"/>
              <a:t>trendovi</a:t>
            </a:r>
            <a:r>
              <a:rPr lang="en-US" sz="1800" dirty="0"/>
              <a:t> </a:t>
            </a:r>
            <a:r>
              <a:rPr lang="en-US" sz="1800" dirty="0" err="1"/>
              <a:t>su</a:t>
            </a:r>
            <a:r>
              <a:rPr lang="en-US" sz="1800" dirty="0"/>
              <a:t> </a:t>
            </a:r>
            <a:r>
              <a:rPr lang="en-US" sz="1800" dirty="0" err="1"/>
              <a:t>takođe</a:t>
            </a:r>
            <a:r>
              <a:rPr lang="en-US" sz="1800" dirty="0"/>
              <a:t> </a:t>
            </a:r>
            <a:r>
              <a:rPr lang="en-US" sz="1800" dirty="0" err="1"/>
              <a:t>primećeni</a:t>
            </a:r>
            <a:r>
              <a:rPr lang="en-US" sz="1800" dirty="0"/>
              <a:t> </a:t>
            </a:r>
            <a:r>
              <a:rPr lang="en-US" sz="1800" dirty="0" err="1"/>
              <a:t>za</a:t>
            </a:r>
            <a:r>
              <a:rPr lang="en-US" sz="1800" dirty="0"/>
              <a:t> </a:t>
            </a:r>
            <a:r>
              <a:rPr lang="en-US" sz="1800" dirty="0" err="1"/>
              <a:t>izloženost</a:t>
            </a:r>
            <a:r>
              <a:rPr lang="en-US" sz="1800" dirty="0"/>
              <a:t> </a:t>
            </a:r>
            <a:r>
              <a:rPr lang="en-US" sz="1800" dirty="0" err="1"/>
              <a:t>toplotnom</a:t>
            </a:r>
            <a:r>
              <a:rPr lang="en-US" sz="1800" dirty="0"/>
              <a:t> </a:t>
            </a:r>
            <a:r>
              <a:rPr lang="en-US" sz="1800" dirty="0" err="1"/>
              <a:t>talasu</a:t>
            </a:r>
            <a:r>
              <a:rPr lang="en-US" sz="1800" dirty="0"/>
              <a:t> u </a:t>
            </a:r>
            <a:r>
              <a:rPr lang="en-US" sz="1800" dirty="0" err="1"/>
              <a:t>devetom</a:t>
            </a:r>
            <a:r>
              <a:rPr lang="en-US" sz="1800" dirty="0"/>
              <a:t> </a:t>
            </a:r>
            <a:r>
              <a:rPr lang="en-US" sz="1800" dirty="0" err="1"/>
              <a:t>i</a:t>
            </a:r>
            <a:r>
              <a:rPr lang="en-US" sz="1800" dirty="0"/>
              <a:t> </a:t>
            </a:r>
            <a:r>
              <a:rPr lang="en-US" sz="1800" dirty="0" err="1"/>
              <a:t>desetom</a:t>
            </a:r>
            <a:r>
              <a:rPr lang="en-US" sz="1800" dirty="0"/>
              <a:t> </a:t>
            </a:r>
            <a:r>
              <a:rPr lang="en-US" sz="1800" dirty="0" err="1"/>
              <a:t>mesecu</a:t>
            </a:r>
            <a:r>
              <a:rPr lang="en-US" sz="1800" dirty="0"/>
              <a:t> </a:t>
            </a:r>
            <a:r>
              <a:rPr lang="en-US" sz="1800" dirty="0" err="1"/>
              <a:t>gestacije</a:t>
            </a:r>
            <a:r>
              <a:rPr lang="en-US" sz="1800" dirty="0"/>
              <a:t>. </a:t>
            </a:r>
          </a:p>
          <a:p>
            <a:pPr>
              <a:lnSpc>
                <a:spcPct val="120000"/>
              </a:lnSpc>
            </a:pPr>
            <a:r>
              <a:rPr lang="en-US" sz="1800" dirty="0" err="1"/>
              <a:t>Za</a:t>
            </a:r>
            <a:r>
              <a:rPr lang="en-US" sz="1800" dirty="0"/>
              <a:t> HWD6, </a:t>
            </a:r>
            <a:r>
              <a:rPr lang="en-US" sz="1800" dirty="0" err="1"/>
              <a:t>najveći</a:t>
            </a:r>
            <a:r>
              <a:rPr lang="en-US" sz="1800" dirty="0"/>
              <a:t> </a:t>
            </a:r>
            <a:r>
              <a:rPr lang="en-US" sz="1800" dirty="0" err="1"/>
              <a:t>rizik</a:t>
            </a:r>
            <a:r>
              <a:rPr lang="en-US" sz="1800" dirty="0"/>
              <a:t> od </a:t>
            </a:r>
            <a:r>
              <a:rPr lang="en-US" sz="1800" dirty="0" err="1"/>
              <a:t>mrtvorođenosti</a:t>
            </a:r>
            <a:r>
              <a:rPr lang="en-US" sz="1800" dirty="0"/>
              <a:t> </a:t>
            </a:r>
            <a:r>
              <a:rPr lang="en-US" sz="1800" dirty="0" err="1"/>
              <a:t>desio</a:t>
            </a:r>
            <a:r>
              <a:rPr lang="en-US" sz="1800" dirty="0"/>
              <a:t> se u </a:t>
            </a:r>
            <a:r>
              <a:rPr lang="en-US" sz="1800" dirty="0" err="1"/>
              <a:t>osmom</a:t>
            </a:r>
            <a:r>
              <a:rPr lang="en-US" sz="1800" dirty="0"/>
              <a:t> </a:t>
            </a:r>
            <a:r>
              <a:rPr lang="en-US" sz="1800" dirty="0" err="1"/>
              <a:t>mesecu</a:t>
            </a:r>
            <a:r>
              <a:rPr lang="en-US" sz="1800" dirty="0"/>
              <a:t> </a:t>
            </a:r>
            <a:r>
              <a:rPr lang="en-US" sz="1800" dirty="0" err="1"/>
              <a:t>gestacije</a:t>
            </a:r>
            <a:r>
              <a:rPr lang="en-US" sz="1800" dirty="0"/>
              <a:t> (KO=1,52; 95% CI=1,11, 2,09).</a:t>
            </a:r>
          </a:p>
        </p:txBody>
      </p:sp>
      <p:sp>
        <p:nvSpPr>
          <p:cNvPr id="7" name="Cím 1">
            <a:extLst>
              <a:ext uri="{FF2B5EF4-FFF2-40B4-BE49-F238E27FC236}">
                <a16:creationId xmlns:a16="http://schemas.microsoft.com/office/drawing/2014/main" id="{9F2CAA17-687F-D82B-887B-F5DAA551C9FD}"/>
              </a:ext>
            </a:extLst>
          </p:cNvPr>
          <p:cNvSpPr txBox="1">
            <a:spLocks/>
          </p:cNvSpPr>
          <p:nvPr/>
        </p:nvSpPr>
        <p:spPr>
          <a:xfrm>
            <a:off x="192505" y="153009"/>
            <a:ext cx="11896826" cy="549635"/>
          </a:xfrm>
          <a:prstGeom prst="rect">
            <a:avLst/>
          </a:prstGeom>
        </p:spPr>
        <p:txBody>
          <a:bodyPr vert="horz" lIns="91440" tIns="45720" rIns="91440" bIns="45720" rtlCol="0" anchor="ctr">
            <a:normAutofit fontScale="90000"/>
          </a:bodyPr>
          <a:lstStyle>
            <a:lvl1pPr algn="l" defTabSz="914400" rtl="0" eaLnBrk="1" latinLnBrk="0" hangingPunct="1">
              <a:lnSpc>
                <a:spcPct val="90000"/>
              </a:lnSpc>
              <a:spcBef>
                <a:spcPct val="0"/>
              </a:spcBef>
              <a:buNone/>
              <a:defRPr sz="3600" kern="1200">
                <a:solidFill>
                  <a:schemeClr val="tx1"/>
                </a:solidFill>
                <a:latin typeface="+mj-lt"/>
                <a:ea typeface="+mj-ea"/>
                <a:cs typeface="+mj-cs"/>
              </a:defRPr>
            </a:lvl1pPr>
          </a:lstStyle>
          <a:p>
            <a:r>
              <a:rPr lang="en-US" sz="2800" b="1" dirty="0" err="1" smtClean="0">
                <a:latin typeface="+mn-lt"/>
              </a:rPr>
              <a:t>Izloženost</a:t>
            </a:r>
            <a:r>
              <a:rPr lang="en-US" sz="2800" b="1" dirty="0" smtClean="0">
                <a:latin typeface="+mn-lt"/>
              </a:rPr>
              <a:t> </a:t>
            </a:r>
            <a:r>
              <a:rPr lang="en-US" sz="2800" b="1" dirty="0" err="1" smtClean="0">
                <a:latin typeface="+mn-lt"/>
              </a:rPr>
              <a:t>toplotnom</a:t>
            </a:r>
            <a:r>
              <a:rPr lang="en-US" sz="2800" b="1" dirty="0" smtClean="0">
                <a:latin typeface="+mn-lt"/>
              </a:rPr>
              <a:t> </a:t>
            </a:r>
            <a:r>
              <a:rPr lang="en-US" sz="2800" b="1" dirty="0" err="1" smtClean="0">
                <a:latin typeface="+mn-lt"/>
              </a:rPr>
              <a:t>talasu</a:t>
            </a:r>
            <a:r>
              <a:rPr lang="en-US" sz="2800" b="1" dirty="0" smtClean="0">
                <a:latin typeface="+mn-lt"/>
              </a:rPr>
              <a:t> </a:t>
            </a:r>
            <a:r>
              <a:rPr lang="en-US" sz="2800" b="1" dirty="0" err="1" smtClean="0">
                <a:latin typeface="+mn-lt"/>
              </a:rPr>
              <a:t>tokom</a:t>
            </a:r>
            <a:r>
              <a:rPr lang="en-US" sz="2800" b="1" dirty="0" smtClean="0">
                <a:latin typeface="+mn-lt"/>
              </a:rPr>
              <a:t> </a:t>
            </a:r>
            <a:r>
              <a:rPr lang="en-US" sz="2800" b="1" dirty="0" err="1" smtClean="0">
                <a:latin typeface="+mn-lt"/>
              </a:rPr>
              <a:t>trudnoće</a:t>
            </a:r>
            <a:r>
              <a:rPr lang="en-US" sz="2800" b="1" dirty="0" smtClean="0">
                <a:latin typeface="+mn-lt"/>
              </a:rPr>
              <a:t> </a:t>
            </a:r>
            <a:r>
              <a:rPr lang="en-US" sz="2800" b="1" dirty="0" err="1" smtClean="0">
                <a:latin typeface="+mn-lt"/>
              </a:rPr>
              <a:t>i</a:t>
            </a:r>
            <a:r>
              <a:rPr lang="en-US" sz="2800" b="1" dirty="0" smtClean="0">
                <a:latin typeface="+mn-lt"/>
              </a:rPr>
              <a:t> </a:t>
            </a:r>
            <a:r>
              <a:rPr lang="en-US" sz="2800" b="1" dirty="0" err="1" smtClean="0">
                <a:latin typeface="+mn-lt"/>
              </a:rPr>
              <a:t>štetnim</a:t>
            </a:r>
            <a:r>
              <a:rPr lang="en-US" sz="2800" b="1" dirty="0" smtClean="0">
                <a:latin typeface="+mn-lt"/>
              </a:rPr>
              <a:t> </a:t>
            </a:r>
            <a:r>
              <a:rPr lang="en-US" sz="2800" b="1" dirty="0" err="1" smtClean="0">
                <a:latin typeface="+mn-lt"/>
              </a:rPr>
              <a:t>ishodima</a:t>
            </a:r>
            <a:r>
              <a:rPr lang="en-US" sz="2800" b="1" dirty="0" smtClean="0">
                <a:latin typeface="+mn-lt"/>
              </a:rPr>
              <a:t> </a:t>
            </a:r>
            <a:r>
              <a:rPr lang="en-US" sz="2800" b="1" dirty="0" err="1" smtClean="0">
                <a:latin typeface="+mn-lt"/>
              </a:rPr>
              <a:t>porođaja</a:t>
            </a:r>
            <a:r>
              <a:rPr lang="en-US" sz="2800" b="1" dirty="0" smtClean="0">
                <a:latin typeface="+mn-lt"/>
              </a:rPr>
              <a:t> (</a:t>
            </a:r>
            <a:r>
              <a:rPr lang="en-US" sz="2800" b="1" dirty="0" err="1" smtClean="0">
                <a:latin typeface="+mn-lt"/>
              </a:rPr>
              <a:t>Vang</a:t>
            </a:r>
            <a:r>
              <a:rPr lang="en-US" sz="2800" b="1" dirty="0" smtClean="0">
                <a:latin typeface="+mn-lt"/>
              </a:rPr>
              <a:t> </a:t>
            </a:r>
            <a:r>
              <a:rPr lang="en-US" sz="2800" b="1" dirty="0" err="1" smtClean="0">
                <a:latin typeface="+mn-lt"/>
              </a:rPr>
              <a:t>i</a:t>
            </a:r>
            <a:r>
              <a:rPr lang="en-US" sz="2800" b="1" dirty="0" smtClean="0">
                <a:latin typeface="+mn-lt"/>
              </a:rPr>
              <a:t> </a:t>
            </a:r>
            <a:r>
              <a:rPr lang="en-US" sz="2800" b="1" dirty="0" err="1" smtClean="0">
                <a:latin typeface="+mn-lt"/>
              </a:rPr>
              <a:t>sar</a:t>
            </a:r>
            <a:r>
              <a:rPr lang="en-US" sz="2800" b="1" dirty="0" smtClean="0">
                <a:latin typeface="+mn-lt"/>
              </a:rPr>
              <a:t>.)</a:t>
            </a:r>
            <a:endParaRPr lang="en-GB" sz="4800" b="1" i="1" dirty="0">
              <a:latin typeface="+mn-lt"/>
            </a:endParaRPr>
          </a:p>
        </p:txBody>
      </p:sp>
      <p:sp>
        <p:nvSpPr>
          <p:cNvPr id="9" name="Szövegdoboz 4">
            <a:extLst>
              <a:ext uri="{FF2B5EF4-FFF2-40B4-BE49-F238E27FC236}">
                <a16:creationId xmlns:a16="http://schemas.microsoft.com/office/drawing/2014/main" id="{52D82BB5-6C6B-C3F7-8C9C-D187FF0E3FAA}"/>
              </a:ext>
            </a:extLst>
          </p:cNvPr>
          <p:cNvSpPr txBox="1"/>
          <p:nvPr/>
        </p:nvSpPr>
        <p:spPr>
          <a:xfrm>
            <a:off x="192505" y="6004181"/>
            <a:ext cx="7883434" cy="400110"/>
          </a:xfrm>
          <a:prstGeom prst="rect">
            <a:avLst/>
          </a:prstGeom>
          <a:noFill/>
        </p:spPr>
        <p:txBody>
          <a:bodyPr wrap="square">
            <a:spAutoFit/>
          </a:bodyPr>
          <a:lstStyle/>
          <a:p>
            <a:r>
              <a:rPr lang="en-US" sz="1000" dirty="0">
                <a:solidFill>
                  <a:schemeClr val="bg1">
                    <a:lumMod val="50000"/>
                  </a:schemeClr>
                </a:solidFill>
              </a:rPr>
              <a:t>Wang J, Tong S, Williams G, Pan X. Exposure to Heat Wave During Pregnancy and Adverse Birth Outcomes: An Exploration of Susceptible Windows. </a:t>
            </a:r>
            <a:r>
              <a:rPr lang="en-US" sz="1000" i="1" dirty="0">
                <a:solidFill>
                  <a:schemeClr val="bg1">
                    <a:lumMod val="50000"/>
                  </a:schemeClr>
                </a:solidFill>
              </a:rPr>
              <a:t>Epidemiology</a:t>
            </a:r>
            <a:r>
              <a:rPr lang="en-US" sz="1000" dirty="0">
                <a:solidFill>
                  <a:schemeClr val="bg1">
                    <a:lumMod val="50000"/>
                  </a:schemeClr>
                </a:solidFill>
              </a:rPr>
              <a:t>. 2019;30 Suppl 1:S115-S121. doi:10.1097/EDE.0000000000000995</a:t>
            </a:r>
          </a:p>
        </p:txBody>
      </p:sp>
      <p:pic>
        <p:nvPicPr>
          <p:cNvPr id="10" name="Kép 9">
            <a:extLst>
              <a:ext uri="{FF2B5EF4-FFF2-40B4-BE49-F238E27FC236}">
                <a16:creationId xmlns:a16="http://schemas.microsoft.com/office/drawing/2014/main" id="{85D62FAF-0DED-655B-6C3E-03F90C9C6011}"/>
              </a:ext>
            </a:extLst>
          </p:cNvPr>
          <p:cNvPicPr>
            <a:picLocks noChangeAspect="1"/>
          </p:cNvPicPr>
          <p:nvPr/>
        </p:nvPicPr>
        <p:blipFill rotWithShape="1">
          <a:blip r:embed="rId2"/>
          <a:srcRect l="48602"/>
          <a:stretch/>
        </p:blipFill>
        <p:spPr>
          <a:xfrm>
            <a:off x="8075939" y="593027"/>
            <a:ext cx="3260785" cy="5700566"/>
          </a:xfrm>
          <a:prstGeom prst="rect">
            <a:avLst/>
          </a:prstGeom>
        </p:spPr>
      </p:pic>
    </p:spTree>
    <p:extLst>
      <p:ext uri="{BB962C8B-B14F-4D97-AF65-F5344CB8AC3E}">
        <p14:creationId xmlns:p14="http://schemas.microsoft.com/office/powerpoint/2010/main" val="158692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902898" y="1613140"/>
            <a:ext cx="10386203" cy="2363637"/>
          </a:xfrm>
        </p:spPr>
        <p:txBody>
          <a:bodyPr rtlCol="0">
            <a:normAutofit/>
          </a:bodyPr>
          <a:lstStyle/>
          <a:p>
            <a:pPr algn="ctr">
              <a:lnSpc>
                <a:spcPct val="120000"/>
              </a:lnSpc>
            </a:pPr>
            <a:r>
              <a:rPr lang="en-US" sz="5400" dirty="0" err="1"/>
              <a:t>Uticaj</a:t>
            </a:r>
            <a:r>
              <a:rPr lang="en-US" sz="5400" dirty="0"/>
              <a:t> </a:t>
            </a:r>
            <a:r>
              <a:rPr lang="en-US" sz="5400" dirty="0" err="1"/>
              <a:t>klimatskih</a:t>
            </a:r>
            <a:r>
              <a:rPr lang="en-US" sz="5400" dirty="0"/>
              <a:t> </a:t>
            </a:r>
            <a:r>
              <a:rPr lang="en-US" sz="5400" dirty="0" err="1"/>
              <a:t>promena</a:t>
            </a:r>
            <a:r>
              <a:rPr lang="en-US" sz="5400" dirty="0"/>
              <a:t> </a:t>
            </a:r>
            <a:r>
              <a:rPr lang="en-US" sz="5400" dirty="0" err="1"/>
              <a:t>na</a:t>
            </a:r>
            <a:r>
              <a:rPr lang="en-US" sz="5400" dirty="0"/>
              <a:t> </a:t>
            </a:r>
            <a:r>
              <a:rPr lang="en-US" sz="5400" dirty="0" err="1"/>
              <a:t>trudnoću</a:t>
            </a:r>
            <a:r>
              <a:rPr lang="en-US" sz="5400" dirty="0"/>
              <a:t>, </a:t>
            </a:r>
            <a:r>
              <a:rPr lang="en-US" sz="5400" dirty="0" err="1"/>
              <a:t>reproduktivni</a:t>
            </a:r>
            <a:r>
              <a:rPr lang="en-US" sz="5400" dirty="0"/>
              <a:t> </a:t>
            </a:r>
            <a:r>
              <a:rPr lang="en-US" sz="5400" dirty="0" err="1"/>
              <a:t>ishod</a:t>
            </a:r>
            <a:r>
              <a:rPr lang="sr" b="1" dirty="0"/>
              <a:t> </a:t>
            </a:r>
          </a:p>
        </p:txBody>
      </p:sp>
    </p:spTree>
    <p:extLst>
      <p:ext uri="{BB962C8B-B14F-4D97-AF65-F5344CB8AC3E}">
        <p14:creationId xmlns:p14="http://schemas.microsoft.com/office/powerpoint/2010/main" val="310126316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030DBE89-C861-369B-013D-96F36B2BE8C3}"/>
              </a:ext>
            </a:extLst>
          </p:cNvPr>
          <p:cNvSpPr>
            <a:spLocks noGrp="1"/>
          </p:cNvSpPr>
          <p:nvPr>
            <p:ph type="title"/>
          </p:nvPr>
        </p:nvSpPr>
        <p:spPr>
          <a:xfrm>
            <a:off x="184632" y="105878"/>
            <a:ext cx="11896826" cy="855883"/>
          </a:xfrm>
        </p:spPr>
        <p:txBody>
          <a:bodyPr rtlCol="0">
            <a:noAutofit/>
          </a:bodyPr>
          <a:lstStyle/>
          <a:p>
            <a:r>
              <a:rPr lang="en-US" sz="2800" dirty="0" err="1"/>
              <a:t>Ekstremne</a:t>
            </a:r>
            <a:r>
              <a:rPr lang="en-US" sz="2800" dirty="0"/>
              <a:t> </a:t>
            </a:r>
            <a:r>
              <a:rPr lang="en-US" sz="2800" dirty="0" err="1"/>
              <a:t>vrućine</a:t>
            </a:r>
            <a:r>
              <a:rPr lang="en-US" sz="2800" dirty="0"/>
              <a:t>, </a:t>
            </a:r>
            <a:r>
              <a:rPr lang="en-US" sz="2800" dirty="0" err="1"/>
              <a:t>prevremeno</a:t>
            </a:r>
            <a:r>
              <a:rPr lang="en-US" sz="2800" dirty="0"/>
              <a:t> </a:t>
            </a:r>
            <a:r>
              <a:rPr lang="en-US" sz="2800" dirty="0" err="1"/>
              <a:t>rođenje</a:t>
            </a:r>
            <a:r>
              <a:rPr lang="en-US" sz="2800" dirty="0"/>
              <a:t> </a:t>
            </a:r>
            <a:r>
              <a:rPr lang="en-US" sz="2800" dirty="0" err="1"/>
              <a:t>i</a:t>
            </a:r>
            <a:r>
              <a:rPr lang="en-US" sz="2800" dirty="0"/>
              <a:t> </a:t>
            </a:r>
            <a:r>
              <a:rPr lang="en-US" sz="2800" dirty="0" err="1"/>
              <a:t>mrtvorođenje</a:t>
            </a:r>
            <a:r>
              <a:rPr lang="en-US" sz="2800" dirty="0"/>
              <a:t>: </a:t>
            </a:r>
            <a:r>
              <a:rPr lang="en-US" sz="2800" dirty="0" err="1"/>
              <a:t>Globalna</a:t>
            </a:r>
            <a:r>
              <a:rPr lang="en-US" sz="2800" dirty="0"/>
              <a:t> </a:t>
            </a:r>
            <a:r>
              <a:rPr lang="en-US" sz="2800" dirty="0" err="1"/>
              <a:t>analiza</a:t>
            </a:r>
            <a:r>
              <a:rPr lang="en-US" sz="2800" dirty="0"/>
              <a:t> </a:t>
            </a:r>
            <a:r>
              <a:rPr lang="en-US" sz="2800" dirty="0" smtClean="0"/>
              <a:t>u</a:t>
            </a:r>
            <a:r>
              <a:rPr lang="hu-HU" sz="2800" dirty="0" smtClean="0"/>
              <a:t/>
            </a:r>
            <a:br>
              <a:rPr lang="hu-HU" sz="2800" dirty="0" smtClean="0"/>
            </a:br>
            <a:r>
              <a:rPr lang="en-US" sz="2800" dirty="0" smtClean="0"/>
              <a:t>14 </a:t>
            </a:r>
            <a:r>
              <a:rPr lang="en-US" sz="2800" dirty="0" err="1"/>
              <a:t>zemalja</a:t>
            </a:r>
            <a:r>
              <a:rPr lang="en-US" sz="2800" dirty="0"/>
              <a:t> </a:t>
            </a:r>
            <a:r>
              <a:rPr lang="en-US" sz="2800" dirty="0" err="1"/>
              <a:t>sa</a:t>
            </a:r>
            <a:r>
              <a:rPr lang="en-US" sz="2800" dirty="0"/>
              <a:t> </a:t>
            </a:r>
            <a:r>
              <a:rPr lang="en-US" sz="2800" dirty="0" err="1"/>
              <a:t>nižim</a:t>
            </a:r>
            <a:r>
              <a:rPr lang="en-US" sz="2800" dirty="0"/>
              <a:t> </a:t>
            </a:r>
            <a:r>
              <a:rPr lang="en-US" sz="2800" dirty="0" err="1"/>
              <a:t>srednjim</a:t>
            </a:r>
            <a:r>
              <a:rPr lang="en-US" sz="2800" dirty="0"/>
              <a:t> </a:t>
            </a:r>
            <a:r>
              <a:rPr lang="en-US" sz="2800" dirty="0" err="1"/>
              <a:t>prihodima</a:t>
            </a:r>
            <a:r>
              <a:rPr lang="en-US" sz="2800" dirty="0"/>
              <a:t> (</a:t>
            </a:r>
            <a:r>
              <a:rPr lang="en-US" sz="2800" dirty="0" err="1"/>
              <a:t>MekElroj</a:t>
            </a:r>
            <a:r>
              <a:rPr lang="en-US" sz="2800" dirty="0"/>
              <a:t> </a:t>
            </a:r>
            <a:r>
              <a:rPr lang="en-US" sz="2800" dirty="0" err="1"/>
              <a:t>i</a:t>
            </a:r>
            <a:r>
              <a:rPr lang="en-US" sz="2800" dirty="0"/>
              <a:t> </a:t>
            </a:r>
            <a:r>
              <a:rPr lang="en-US" sz="2800" dirty="0" err="1"/>
              <a:t>sar</a:t>
            </a:r>
            <a:r>
              <a:rPr lang="en-US" sz="2800" dirty="0"/>
              <a:t>.)</a:t>
            </a:r>
            <a:endParaRPr lang="en-GB" sz="2800" i="1" dirty="0"/>
          </a:p>
        </p:txBody>
      </p:sp>
      <p:sp>
        <p:nvSpPr>
          <p:cNvPr id="3" name="Tartalom helye 2">
            <a:extLst>
              <a:ext uri="{FF2B5EF4-FFF2-40B4-BE49-F238E27FC236}">
                <a16:creationId xmlns:a16="http://schemas.microsoft.com/office/drawing/2014/main" id="{74260A84-206B-23AE-DC0A-030029E2A3E1}"/>
              </a:ext>
            </a:extLst>
          </p:cNvPr>
          <p:cNvSpPr>
            <a:spLocks noGrp="1"/>
          </p:cNvSpPr>
          <p:nvPr>
            <p:ph idx="1"/>
          </p:nvPr>
        </p:nvSpPr>
        <p:spPr>
          <a:xfrm>
            <a:off x="184632" y="2444815"/>
            <a:ext cx="5245768" cy="3031959"/>
          </a:xfrm>
        </p:spPr>
        <p:txBody>
          <a:bodyPr rtlCol="0">
            <a:noAutofit/>
          </a:bodyPr>
          <a:lstStyle/>
          <a:p>
            <a:pPr marL="0" indent="0" algn="just">
              <a:lnSpc>
                <a:spcPct val="130000"/>
              </a:lnSpc>
              <a:spcBef>
                <a:spcPts val="0"/>
              </a:spcBef>
              <a:spcAft>
                <a:spcPts val="2000"/>
              </a:spcAft>
              <a:buNone/>
            </a:pPr>
            <a:r>
              <a:rPr lang="en-US" sz="1800" dirty="0" err="1" smtClean="0"/>
              <a:t>Ukupno</a:t>
            </a:r>
            <a:r>
              <a:rPr lang="en-US" sz="1800" dirty="0" smtClean="0"/>
              <a:t>, 103.535 </a:t>
            </a:r>
            <a:r>
              <a:rPr lang="en-US" sz="1800" dirty="0" err="1" smtClean="0"/>
              <a:t>rođenih</a:t>
            </a:r>
            <a:r>
              <a:rPr lang="en-US" sz="1800" dirty="0" smtClean="0"/>
              <a:t> je </a:t>
            </a:r>
            <a:r>
              <a:rPr lang="en-US" sz="1800" dirty="0" err="1" smtClean="0"/>
              <a:t>uključeno</a:t>
            </a:r>
            <a:r>
              <a:rPr lang="en-US" sz="1800" dirty="0" smtClean="0"/>
              <a:t> u </a:t>
            </a:r>
            <a:r>
              <a:rPr lang="en-US" sz="1800" dirty="0" err="1" smtClean="0"/>
              <a:t>ovu</a:t>
            </a:r>
            <a:r>
              <a:rPr lang="en-US" sz="1800" dirty="0" smtClean="0"/>
              <a:t> </a:t>
            </a:r>
            <a:r>
              <a:rPr lang="en-US" sz="1800" dirty="0" err="1" smtClean="0"/>
              <a:t>studiju</a:t>
            </a:r>
            <a:r>
              <a:rPr lang="hu-HU" sz="1800" dirty="0" smtClean="0"/>
              <a:t/>
            </a:r>
            <a:br>
              <a:rPr lang="hu-HU" sz="1800" dirty="0" smtClean="0"/>
            </a:br>
            <a:r>
              <a:rPr lang="en-US" sz="1800" dirty="0" smtClean="0"/>
              <a:t>u 14 </a:t>
            </a:r>
            <a:r>
              <a:rPr lang="en-US" sz="1800" dirty="0" err="1" smtClean="0"/>
              <a:t>zemalja</a:t>
            </a:r>
            <a:r>
              <a:rPr lang="en-US" sz="1800" dirty="0" smtClean="0"/>
              <a:t>. </a:t>
            </a:r>
            <a:r>
              <a:rPr lang="en-US" sz="1800" dirty="0" err="1" smtClean="0"/>
              <a:t>Bilo</a:t>
            </a:r>
            <a:r>
              <a:rPr lang="en-US" sz="1800" dirty="0" smtClean="0"/>
              <a:t> je 5882 </a:t>
            </a:r>
            <a:r>
              <a:rPr lang="en-US" sz="1800" dirty="0" err="1" smtClean="0"/>
              <a:t>slučajeva</a:t>
            </a:r>
            <a:r>
              <a:rPr lang="en-US" sz="1800" dirty="0" smtClean="0"/>
              <a:t> </a:t>
            </a:r>
            <a:r>
              <a:rPr lang="en-US" sz="1800" dirty="0" err="1" smtClean="0"/>
              <a:t>prevremenog</a:t>
            </a:r>
            <a:r>
              <a:rPr lang="en-US" sz="1800" dirty="0" smtClean="0"/>
              <a:t> </a:t>
            </a:r>
            <a:r>
              <a:rPr lang="en-US" sz="1800" dirty="0" err="1" smtClean="0"/>
              <a:t>rođenja</a:t>
            </a:r>
            <a:r>
              <a:rPr lang="en-US" sz="1800" dirty="0" smtClean="0"/>
              <a:t> </a:t>
            </a:r>
            <a:r>
              <a:rPr lang="en-US" sz="1800" dirty="0" err="1" smtClean="0"/>
              <a:t>i</a:t>
            </a:r>
            <a:r>
              <a:rPr lang="en-US" sz="1800" dirty="0" smtClean="0"/>
              <a:t> 1210 </a:t>
            </a:r>
            <a:r>
              <a:rPr lang="en-US" sz="1800" dirty="0" err="1" smtClean="0"/>
              <a:t>slučajeva</a:t>
            </a:r>
            <a:r>
              <a:rPr lang="en-US" sz="1800" dirty="0" smtClean="0"/>
              <a:t> </a:t>
            </a:r>
            <a:r>
              <a:rPr lang="en-US" sz="1800" dirty="0" err="1" smtClean="0"/>
              <a:t>mrtvorođenih</a:t>
            </a:r>
            <a:r>
              <a:rPr lang="en-US" sz="1800" dirty="0" smtClean="0"/>
              <a:t>.</a:t>
            </a:r>
            <a:endParaRPr lang="hu-HU" sz="1800" dirty="0" smtClean="0"/>
          </a:p>
          <a:p>
            <a:pPr marL="0" indent="0" algn="just">
              <a:lnSpc>
                <a:spcPct val="130000"/>
              </a:lnSpc>
              <a:spcBef>
                <a:spcPts val="0"/>
              </a:spcBef>
              <a:spcAft>
                <a:spcPts val="2000"/>
              </a:spcAft>
              <a:buNone/>
            </a:pPr>
            <a:r>
              <a:rPr lang="en-US" sz="1800" dirty="0" err="1" smtClean="0"/>
              <a:t>Postojana</a:t>
            </a:r>
            <a:r>
              <a:rPr lang="en-US" sz="1800" dirty="0" smtClean="0"/>
              <a:t> </a:t>
            </a:r>
            <a:r>
              <a:rPr lang="en-US" sz="1800" dirty="0" err="1" smtClean="0"/>
              <a:t>i</a:t>
            </a:r>
            <a:r>
              <a:rPr lang="en-US" sz="1800" dirty="0" smtClean="0"/>
              <a:t> </a:t>
            </a:r>
            <a:r>
              <a:rPr lang="en-US" sz="1800" dirty="0" err="1" smtClean="0"/>
              <a:t>pozitivna</a:t>
            </a:r>
            <a:r>
              <a:rPr lang="en-US" sz="1800" dirty="0" smtClean="0"/>
              <a:t> </a:t>
            </a:r>
            <a:r>
              <a:rPr lang="en-US" sz="1800" dirty="0" err="1" smtClean="0"/>
              <a:t>povezanost</a:t>
            </a:r>
            <a:r>
              <a:rPr lang="en-US" sz="1800" dirty="0" smtClean="0"/>
              <a:t> </a:t>
            </a:r>
            <a:r>
              <a:rPr lang="en-US" sz="1800" dirty="0" err="1" smtClean="0"/>
              <a:t>između</a:t>
            </a:r>
            <a:r>
              <a:rPr lang="en-US" sz="1800" dirty="0" smtClean="0"/>
              <a:t> </a:t>
            </a:r>
            <a:r>
              <a:rPr lang="en-US" sz="1800" dirty="0" err="1" smtClean="0"/>
              <a:t>ekstremne</a:t>
            </a:r>
            <a:r>
              <a:rPr lang="en-US" sz="1800" dirty="0" smtClean="0"/>
              <a:t> </a:t>
            </a:r>
            <a:r>
              <a:rPr lang="en-US" sz="1800" dirty="0" err="1" smtClean="0"/>
              <a:t>vrućine</a:t>
            </a:r>
            <a:r>
              <a:rPr lang="en-US" sz="1800" dirty="0" smtClean="0"/>
              <a:t> </a:t>
            </a:r>
            <a:r>
              <a:rPr lang="en-US" sz="1800" dirty="0" err="1" smtClean="0"/>
              <a:t>iznad</a:t>
            </a:r>
            <a:r>
              <a:rPr lang="en-US" sz="1800" dirty="0" smtClean="0"/>
              <a:t> </a:t>
            </a:r>
            <a:r>
              <a:rPr lang="en-US" sz="1800" dirty="0" err="1" smtClean="0"/>
              <a:t>određenih</a:t>
            </a:r>
            <a:r>
              <a:rPr lang="en-US" sz="1800" dirty="0" smtClean="0"/>
              <a:t> </a:t>
            </a:r>
            <a:r>
              <a:rPr lang="en-US" sz="1800" dirty="0" err="1" smtClean="0"/>
              <a:t>pragova</a:t>
            </a:r>
            <a:r>
              <a:rPr lang="en-US" sz="1800" dirty="0" smtClean="0"/>
              <a:t> </a:t>
            </a:r>
            <a:r>
              <a:rPr lang="en-US" sz="1800" dirty="0" err="1" smtClean="0"/>
              <a:t>i</a:t>
            </a:r>
            <a:r>
              <a:rPr lang="en-US" sz="1800" dirty="0" smtClean="0"/>
              <a:t> </a:t>
            </a:r>
            <a:r>
              <a:rPr lang="en-US" sz="1800" dirty="0" err="1" smtClean="0"/>
              <a:t>rizika</a:t>
            </a:r>
            <a:r>
              <a:rPr lang="en-US" sz="1800" dirty="0" smtClean="0"/>
              <a:t> od </a:t>
            </a:r>
            <a:r>
              <a:rPr lang="en-US" sz="1800" dirty="0" err="1" smtClean="0"/>
              <a:t>prevremenog</a:t>
            </a:r>
            <a:r>
              <a:rPr lang="en-US" sz="1800" dirty="0" smtClean="0"/>
              <a:t> </a:t>
            </a:r>
            <a:r>
              <a:rPr lang="en-US" sz="1800" dirty="0" err="1" smtClean="0"/>
              <a:t>porođaja</a:t>
            </a:r>
            <a:r>
              <a:rPr lang="en-US" sz="1800" dirty="0" smtClean="0"/>
              <a:t> </a:t>
            </a:r>
            <a:r>
              <a:rPr lang="en-US" sz="1800" dirty="0" err="1" smtClean="0"/>
              <a:t>i</a:t>
            </a:r>
            <a:r>
              <a:rPr lang="en-US" sz="1800" dirty="0" smtClean="0"/>
              <a:t> </a:t>
            </a:r>
            <a:r>
              <a:rPr lang="en-US" sz="1800" dirty="0" err="1" smtClean="0"/>
              <a:t>mrtvorođenosti</a:t>
            </a:r>
            <a:r>
              <a:rPr lang="en-US" sz="1800" dirty="0" smtClean="0"/>
              <a:t> u </a:t>
            </a:r>
            <a:r>
              <a:rPr lang="en-US" sz="1800" dirty="0" err="1" smtClean="0"/>
              <a:t>zemljama</a:t>
            </a:r>
            <a:r>
              <a:rPr lang="en-US" sz="1800" dirty="0" smtClean="0"/>
              <a:t> </a:t>
            </a:r>
            <a:r>
              <a:rPr lang="en-US" sz="1800" dirty="0" err="1" smtClean="0"/>
              <a:t>sa</a:t>
            </a:r>
            <a:r>
              <a:rPr lang="en-US" sz="1800" dirty="0" smtClean="0"/>
              <a:t> </a:t>
            </a:r>
            <a:r>
              <a:rPr lang="en-US" sz="1800" dirty="0" err="1" smtClean="0"/>
              <a:t>nižim</a:t>
            </a:r>
            <a:r>
              <a:rPr lang="en-US" sz="1800" dirty="0" smtClean="0"/>
              <a:t> </a:t>
            </a:r>
            <a:r>
              <a:rPr lang="en-US" sz="1800" dirty="0" err="1" smtClean="0"/>
              <a:t>i</a:t>
            </a:r>
            <a:r>
              <a:rPr lang="en-US" sz="1800" dirty="0" smtClean="0"/>
              <a:t> </a:t>
            </a:r>
            <a:r>
              <a:rPr lang="en-US" sz="1800" dirty="0" err="1" smtClean="0"/>
              <a:t>srednjim</a:t>
            </a:r>
            <a:r>
              <a:rPr lang="en-US" sz="1800" dirty="0" smtClean="0"/>
              <a:t> </a:t>
            </a:r>
            <a:r>
              <a:rPr lang="en-US" sz="1800" dirty="0" err="1" smtClean="0"/>
              <a:t>prihodima</a:t>
            </a:r>
            <a:r>
              <a:rPr lang="en-US" sz="1800" dirty="0" smtClean="0"/>
              <a:t>.</a:t>
            </a:r>
            <a:endParaRPr lang="en-US" sz="1800" dirty="0"/>
          </a:p>
        </p:txBody>
      </p:sp>
      <p:pic>
        <p:nvPicPr>
          <p:cNvPr id="7" name="Kép 6">
            <a:extLst>
              <a:ext uri="{FF2B5EF4-FFF2-40B4-BE49-F238E27FC236}">
                <a16:creationId xmlns:a16="http://schemas.microsoft.com/office/drawing/2014/main" id="{AAE0E73C-9C04-D896-0D52-A4F42EA4EE9D}"/>
              </a:ext>
            </a:extLst>
          </p:cNvPr>
          <p:cNvPicPr>
            <a:picLocks noChangeAspect="1"/>
          </p:cNvPicPr>
          <p:nvPr/>
        </p:nvPicPr>
        <p:blipFill>
          <a:blip r:embed="rId2"/>
          <a:stretch>
            <a:fillRect/>
          </a:stretch>
        </p:blipFill>
        <p:spPr>
          <a:xfrm>
            <a:off x="5430400" y="961761"/>
            <a:ext cx="6761600" cy="5195755"/>
          </a:xfrm>
          <a:prstGeom prst="rect">
            <a:avLst/>
          </a:prstGeom>
        </p:spPr>
      </p:pic>
      <p:sp>
        <p:nvSpPr>
          <p:cNvPr id="6" name="Szövegdoboz 4">
            <a:extLst>
              <a:ext uri="{FF2B5EF4-FFF2-40B4-BE49-F238E27FC236}">
                <a16:creationId xmlns:a16="http://schemas.microsoft.com/office/drawing/2014/main" id="{5CB01305-57F2-E381-E9E6-7B2C3CD68BEA}"/>
              </a:ext>
            </a:extLst>
          </p:cNvPr>
          <p:cNvSpPr txBox="1"/>
          <p:nvPr/>
        </p:nvSpPr>
        <p:spPr>
          <a:xfrm>
            <a:off x="7503695" y="6126147"/>
            <a:ext cx="4688305" cy="246221"/>
          </a:xfrm>
          <a:prstGeom prst="rect">
            <a:avLst/>
          </a:prstGeom>
          <a:noFill/>
        </p:spPr>
        <p:txBody>
          <a:bodyPr wrap="square">
            <a:spAutoFit/>
          </a:bodyPr>
          <a:lstStyle/>
          <a:p>
            <a:pPr algn="r"/>
            <a:r>
              <a:rPr lang="hu-HU" sz="1000" dirty="0" smtClean="0">
                <a:solidFill>
                  <a:schemeClr val="bg1">
                    <a:lumMod val="50000"/>
                  </a:schemeClr>
                </a:solidFill>
              </a:rPr>
              <a:t>https</a:t>
            </a:r>
            <a:r>
              <a:rPr lang="hu-HU" sz="1000" dirty="0">
                <a:solidFill>
                  <a:schemeClr val="bg1">
                    <a:lumMod val="50000"/>
                  </a:schemeClr>
                </a:solidFill>
              </a:rPr>
              <a:t>://doi.org/10.1016/J.ENVINT.2021.106902</a:t>
            </a:r>
          </a:p>
        </p:txBody>
      </p:sp>
    </p:spTree>
    <p:extLst>
      <p:ext uri="{BB962C8B-B14F-4D97-AF65-F5344CB8AC3E}">
        <p14:creationId xmlns:p14="http://schemas.microsoft.com/office/powerpoint/2010/main" val="1835027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76710E7-E32B-F248-AD63-09D48B9B2F8C}"/>
              </a:ext>
            </a:extLst>
          </p:cNvPr>
          <p:cNvSpPr>
            <a:spLocks noGrp="1"/>
          </p:cNvSpPr>
          <p:nvPr>
            <p:ph type="title"/>
          </p:nvPr>
        </p:nvSpPr>
        <p:spPr>
          <a:xfrm>
            <a:off x="192505" y="86626"/>
            <a:ext cx="7372952" cy="1742173"/>
          </a:xfrm>
        </p:spPr>
        <p:txBody>
          <a:bodyPr rtlCol="0">
            <a:noAutofit/>
          </a:bodyPr>
          <a:lstStyle/>
          <a:p>
            <a:pPr>
              <a:lnSpc>
                <a:spcPct val="110000"/>
              </a:lnSpc>
            </a:pPr>
            <a:r>
              <a:rPr lang="en-US" sz="2200" dirty="0" err="1">
                <a:latin typeface="+mn-lt"/>
              </a:rPr>
              <a:t>Ukupni</a:t>
            </a:r>
            <a:r>
              <a:rPr lang="en-US" sz="2200" dirty="0">
                <a:latin typeface="+mn-lt"/>
              </a:rPr>
              <a:t> </a:t>
            </a:r>
            <a:r>
              <a:rPr lang="en-US" sz="2200" dirty="0" err="1">
                <a:latin typeface="+mn-lt"/>
              </a:rPr>
              <a:t>efekat</a:t>
            </a:r>
            <a:r>
              <a:rPr lang="en-US" sz="2200" dirty="0">
                <a:latin typeface="+mn-lt"/>
              </a:rPr>
              <a:t> </a:t>
            </a:r>
            <a:r>
              <a:rPr lang="en-US" sz="2200" dirty="0" err="1">
                <a:latin typeface="+mn-lt"/>
              </a:rPr>
              <a:t>raspoređenog</a:t>
            </a:r>
            <a:r>
              <a:rPr lang="en-US" sz="2200" dirty="0">
                <a:latin typeface="+mn-lt"/>
              </a:rPr>
              <a:t> </a:t>
            </a:r>
            <a:r>
              <a:rPr lang="en-US" sz="2200" dirty="0" err="1">
                <a:latin typeface="+mn-lt"/>
              </a:rPr>
              <a:t>zakašnjenja</a:t>
            </a:r>
            <a:r>
              <a:rPr lang="en-US" sz="2200" dirty="0">
                <a:latin typeface="+mn-lt"/>
              </a:rPr>
              <a:t> </a:t>
            </a:r>
            <a:r>
              <a:rPr lang="en-US" sz="2200" dirty="0" err="1">
                <a:latin typeface="+mn-lt"/>
              </a:rPr>
              <a:t>nelinearne</a:t>
            </a:r>
            <a:r>
              <a:rPr lang="en-US" sz="2200" dirty="0">
                <a:latin typeface="+mn-lt"/>
              </a:rPr>
              <a:t> </a:t>
            </a:r>
            <a:r>
              <a:rPr lang="en-US" sz="2200" dirty="0" err="1">
                <a:latin typeface="+mn-lt"/>
              </a:rPr>
              <a:t>krive</a:t>
            </a:r>
            <a:r>
              <a:rPr lang="en-US" sz="2200" dirty="0">
                <a:latin typeface="+mn-lt"/>
              </a:rPr>
              <a:t> u </a:t>
            </a:r>
            <a:r>
              <a:rPr lang="en-US" sz="2200" dirty="0" err="1">
                <a:latin typeface="+mn-lt"/>
              </a:rPr>
              <a:t>okviru</a:t>
            </a:r>
            <a:r>
              <a:rPr lang="en-US" sz="2200" dirty="0">
                <a:latin typeface="+mn-lt"/>
              </a:rPr>
              <a:t> </a:t>
            </a:r>
            <a:r>
              <a:rPr lang="en-US" sz="2200" dirty="0" err="1">
                <a:latin typeface="+mn-lt"/>
              </a:rPr>
              <a:t>ukrštenog</a:t>
            </a:r>
            <a:r>
              <a:rPr lang="en-US" sz="2200" dirty="0">
                <a:latin typeface="+mn-lt"/>
              </a:rPr>
              <a:t> </a:t>
            </a:r>
            <a:r>
              <a:rPr lang="en-US" sz="2200" dirty="0" err="1">
                <a:latin typeface="+mn-lt"/>
              </a:rPr>
              <a:t>slučaja</a:t>
            </a:r>
            <a:r>
              <a:rPr lang="en-US" sz="2200" dirty="0">
                <a:latin typeface="+mn-lt"/>
              </a:rPr>
              <a:t> </a:t>
            </a:r>
            <a:r>
              <a:rPr lang="en-US" sz="2200" dirty="0" err="1">
                <a:latin typeface="+mn-lt"/>
              </a:rPr>
              <a:t>sa</a:t>
            </a:r>
            <a:r>
              <a:rPr lang="en-US" sz="2200" dirty="0">
                <a:latin typeface="+mn-lt"/>
              </a:rPr>
              <a:t> </a:t>
            </a:r>
            <a:r>
              <a:rPr lang="en-US" sz="2200" dirty="0" err="1">
                <a:latin typeface="+mn-lt"/>
              </a:rPr>
              <a:t>referentnom</a:t>
            </a:r>
            <a:r>
              <a:rPr lang="en-US" sz="2200" dirty="0">
                <a:latin typeface="+mn-lt"/>
              </a:rPr>
              <a:t> </a:t>
            </a:r>
            <a:r>
              <a:rPr lang="en-US" sz="2200" dirty="0" err="1">
                <a:latin typeface="+mn-lt"/>
              </a:rPr>
              <a:t>tačkom</a:t>
            </a:r>
            <a:r>
              <a:rPr lang="en-US" sz="2200" dirty="0">
                <a:latin typeface="+mn-lt"/>
              </a:rPr>
              <a:t> od 20 °C </a:t>
            </a:r>
            <a:r>
              <a:rPr lang="en-US" sz="2200" dirty="0" err="1">
                <a:latin typeface="+mn-lt"/>
              </a:rPr>
              <a:t>za</a:t>
            </a:r>
            <a:r>
              <a:rPr lang="en-US" sz="2200" dirty="0">
                <a:latin typeface="+mn-lt"/>
              </a:rPr>
              <a:t> </a:t>
            </a:r>
            <a:r>
              <a:rPr lang="en-US" sz="2200" dirty="0" err="1">
                <a:latin typeface="+mn-lt"/>
              </a:rPr>
              <a:t>maksimalnu</a:t>
            </a:r>
            <a:r>
              <a:rPr lang="en-US" sz="2200" dirty="0">
                <a:latin typeface="+mn-lt"/>
              </a:rPr>
              <a:t> </a:t>
            </a:r>
            <a:r>
              <a:rPr lang="en-US" sz="2200" dirty="0" err="1">
                <a:latin typeface="+mn-lt"/>
              </a:rPr>
              <a:t>temperaturu</a:t>
            </a:r>
            <a:r>
              <a:rPr lang="en-US" sz="2200" dirty="0">
                <a:latin typeface="+mn-lt"/>
              </a:rPr>
              <a:t> </a:t>
            </a:r>
            <a:r>
              <a:rPr lang="en-US" sz="2200" dirty="0" err="1">
                <a:latin typeface="+mn-lt"/>
              </a:rPr>
              <a:t>i</a:t>
            </a:r>
            <a:r>
              <a:rPr lang="en-US" sz="2200" dirty="0">
                <a:latin typeface="+mn-lt"/>
              </a:rPr>
              <a:t> </a:t>
            </a:r>
            <a:r>
              <a:rPr lang="en-US" sz="2200" dirty="0" err="1">
                <a:latin typeface="+mn-lt"/>
              </a:rPr>
              <a:t>referentnom</a:t>
            </a:r>
            <a:r>
              <a:rPr lang="en-US" sz="2200" dirty="0">
                <a:latin typeface="+mn-lt"/>
              </a:rPr>
              <a:t> </a:t>
            </a:r>
            <a:r>
              <a:rPr lang="en-US" sz="2200" dirty="0" err="1">
                <a:latin typeface="+mn-lt"/>
              </a:rPr>
              <a:t>tačkom</a:t>
            </a:r>
            <a:r>
              <a:rPr lang="en-US" sz="2200" dirty="0">
                <a:latin typeface="+mn-lt"/>
              </a:rPr>
              <a:t> od 16 °C </a:t>
            </a:r>
            <a:r>
              <a:rPr lang="en-US" sz="2200" dirty="0" err="1">
                <a:latin typeface="+mn-lt"/>
              </a:rPr>
              <a:t>za</a:t>
            </a:r>
            <a:r>
              <a:rPr lang="en-US" sz="2200" dirty="0">
                <a:latin typeface="+mn-lt"/>
              </a:rPr>
              <a:t> </a:t>
            </a:r>
            <a:r>
              <a:rPr lang="en-US" sz="2200" dirty="0" err="1">
                <a:latin typeface="+mn-lt"/>
              </a:rPr>
              <a:t>dnevni</a:t>
            </a:r>
            <a:r>
              <a:rPr lang="en-US" sz="2200" dirty="0">
                <a:latin typeface="+mn-lt"/>
              </a:rPr>
              <a:t> </a:t>
            </a:r>
            <a:r>
              <a:rPr lang="en-US" sz="2200" dirty="0" err="1">
                <a:latin typeface="+mn-lt"/>
              </a:rPr>
              <a:t>temperaturni</a:t>
            </a:r>
            <a:r>
              <a:rPr lang="en-US" sz="2200" dirty="0">
                <a:latin typeface="+mn-lt"/>
              </a:rPr>
              <a:t> </a:t>
            </a:r>
            <a:r>
              <a:rPr lang="en-US" sz="2200" dirty="0" err="1">
                <a:latin typeface="+mn-lt"/>
              </a:rPr>
              <a:t>raspon</a:t>
            </a:r>
            <a:r>
              <a:rPr lang="en-US" sz="2200" dirty="0">
                <a:latin typeface="+mn-lt"/>
              </a:rPr>
              <a:t> </a:t>
            </a:r>
            <a:r>
              <a:rPr lang="en-US" sz="2200" dirty="0" err="1">
                <a:latin typeface="+mn-lt"/>
              </a:rPr>
              <a:t>i</a:t>
            </a:r>
            <a:r>
              <a:rPr lang="en-US" sz="2200" dirty="0">
                <a:latin typeface="+mn-lt"/>
              </a:rPr>
              <a:t> </a:t>
            </a:r>
            <a:r>
              <a:rPr lang="en-US" sz="2200" b="1" dirty="0" err="1">
                <a:latin typeface="+mn-lt"/>
              </a:rPr>
              <a:t>prevremeni</a:t>
            </a:r>
            <a:r>
              <a:rPr lang="en-US" sz="2200" b="1" dirty="0">
                <a:latin typeface="+mn-lt"/>
              </a:rPr>
              <a:t> </a:t>
            </a:r>
            <a:r>
              <a:rPr lang="en-US" sz="2200" b="1" dirty="0" err="1">
                <a:latin typeface="+mn-lt"/>
              </a:rPr>
              <a:t>porođaj</a:t>
            </a:r>
            <a:r>
              <a:rPr lang="sr" sz="2200" b="1" i="0" u="none" strike="noStrike" dirty="0" smtClean="0">
                <a:latin typeface="+mn-lt"/>
              </a:rPr>
              <a:t>.</a:t>
            </a:r>
            <a:endParaRPr lang="en-GB" sz="2200" b="1" dirty="0">
              <a:latin typeface="+mn-lt"/>
            </a:endParaRPr>
          </a:p>
        </p:txBody>
      </p:sp>
      <p:sp>
        <p:nvSpPr>
          <p:cNvPr id="3" name="Tartalom helye 2">
            <a:extLst>
              <a:ext uri="{FF2B5EF4-FFF2-40B4-BE49-F238E27FC236}">
                <a16:creationId xmlns:a16="http://schemas.microsoft.com/office/drawing/2014/main" id="{67789348-46B8-AA6B-B754-334B63A4ACA6}"/>
              </a:ext>
            </a:extLst>
          </p:cNvPr>
          <p:cNvSpPr>
            <a:spLocks noGrp="1"/>
          </p:cNvSpPr>
          <p:nvPr>
            <p:ph idx="1"/>
          </p:nvPr>
        </p:nvSpPr>
        <p:spPr>
          <a:xfrm>
            <a:off x="192505" y="2252312"/>
            <a:ext cx="6574055" cy="3638349"/>
          </a:xfrm>
        </p:spPr>
        <p:txBody>
          <a:bodyPr rtlCol="0">
            <a:normAutofit lnSpcReduction="10000"/>
          </a:bodyPr>
          <a:lstStyle/>
          <a:p>
            <a:pPr algn="just">
              <a:lnSpc>
                <a:spcPct val="130000"/>
              </a:lnSpc>
            </a:pPr>
            <a:r>
              <a:rPr lang="en-US" sz="2000" dirty="0" err="1"/>
              <a:t>Postojao</a:t>
            </a:r>
            <a:r>
              <a:rPr lang="en-US" sz="2000" dirty="0"/>
              <a:t> je </a:t>
            </a:r>
            <a:r>
              <a:rPr lang="en-US" sz="2000" dirty="0" err="1"/>
              <a:t>povećan</a:t>
            </a:r>
            <a:r>
              <a:rPr lang="en-US" sz="2000" dirty="0"/>
              <a:t> </a:t>
            </a:r>
            <a:r>
              <a:rPr lang="en-US" sz="2000" dirty="0" err="1"/>
              <a:t>rizik</a:t>
            </a:r>
            <a:r>
              <a:rPr lang="en-US" sz="2000" dirty="0"/>
              <a:t> od </a:t>
            </a:r>
            <a:r>
              <a:rPr lang="en-US" sz="2000" dirty="0" err="1"/>
              <a:t>prevremenog</a:t>
            </a:r>
            <a:r>
              <a:rPr lang="en-US" sz="2000" dirty="0"/>
              <a:t> </a:t>
            </a:r>
            <a:r>
              <a:rPr lang="en-US" sz="2000" dirty="0" err="1"/>
              <a:t>porođaja</a:t>
            </a:r>
            <a:r>
              <a:rPr lang="en-US" sz="2000" dirty="0"/>
              <a:t> </a:t>
            </a:r>
            <a:r>
              <a:rPr lang="en-US" sz="2000" dirty="0" err="1"/>
              <a:t>kod</a:t>
            </a:r>
            <a:r>
              <a:rPr lang="en-US" sz="2000" dirty="0"/>
              <a:t> </a:t>
            </a:r>
            <a:r>
              <a:rPr lang="en-US" sz="2000" dirty="0" err="1"/>
              <a:t>žena</a:t>
            </a:r>
            <a:r>
              <a:rPr lang="en-US" sz="2000" dirty="0"/>
              <a:t> </a:t>
            </a:r>
            <a:r>
              <a:rPr lang="en-US" sz="2000" dirty="0" err="1"/>
              <a:t>koje</a:t>
            </a:r>
            <a:r>
              <a:rPr lang="en-US" sz="2000" dirty="0"/>
              <a:t> </a:t>
            </a:r>
            <a:r>
              <a:rPr lang="en-US" sz="2000" dirty="0" err="1"/>
              <a:t>su</a:t>
            </a:r>
            <a:r>
              <a:rPr lang="en-US" sz="2000" dirty="0"/>
              <a:t> bile </a:t>
            </a:r>
            <a:r>
              <a:rPr lang="en-US" sz="2000" dirty="0" err="1"/>
              <a:t>izložene</a:t>
            </a:r>
            <a:r>
              <a:rPr lang="en-US" sz="2000" dirty="0"/>
              <a:t> </a:t>
            </a:r>
            <a:r>
              <a:rPr lang="en-US" sz="2000" dirty="0" err="1"/>
              <a:t>ekstremnoj</a:t>
            </a:r>
            <a:r>
              <a:rPr lang="en-US" sz="2000" dirty="0"/>
              <a:t> </a:t>
            </a:r>
            <a:r>
              <a:rPr lang="en-US" sz="2000" dirty="0" err="1"/>
              <a:t>vrućini</a:t>
            </a:r>
            <a:r>
              <a:rPr lang="en-US" sz="2000" dirty="0"/>
              <a:t> </a:t>
            </a:r>
            <a:r>
              <a:rPr lang="en-US" sz="2000" dirty="0" err="1"/>
              <a:t>sedam</a:t>
            </a:r>
            <a:r>
              <a:rPr lang="en-US" sz="2000" dirty="0"/>
              <a:t> dana pre </a:t>
            </a:r>
            <a:r>
              <a:rPr lang="en-US" sz="2000" dirty="0" err="1"/>
              <a:t>porođaja</a:t>
            </a:r>
            <a:r>
              <a:rPr lang="en-US" sz="2000" dirty="0"/>
              <a:t>. </a:t>
            </a:r>
            <a:r>
              <a:rPr lang="en-US" sz="2000" dirty="0" err="1"/>
              <a:t>Nelinearni</a:t>
            </a:r>
            <a:r>
              <a:rPr lang="en-US" sz="2000" dirty="0"/>
              <a:t> model </a:t>
            </a:r>
            <a:r>
              <a:rPr lang="en-US" sz="2000" dirty="0" err="1"/>
              <a:t>sa</a:t>
            </a:r>
            <a:r>
              <a:rPr lang="en-US" sz="2000" dirty="0"/>
              <a:t> </a:t>
            </a:r>
            <a:r>
              <a:rPr lang="en-US" sz="2000" dirty="0" err="1"/>
              <a:t>distribuiranim</a:t>
            </a:r>
            <a:r>
              <a:rPr lang="en-US" sz="2000" dirty="0"/>
              <a:t> </a:t>
            </a:r>
            <a:r>
              <a:rPr lang="en-US" sz="2000" dirty="0" err="1"/>
              <a:t>kašnjenjem</a:t>
            </a:r>
            <a:r>
              <a:rPr lang="en-US" sz="2000" dirty="0"/>
              <a:t> </a:t>
            </a:r>
            <a:r>
              <a:rPr lang="en-US" sz="2000" dirty="0" err="1"/>
              <a:t>identifikovao</a:t>
            </a:r>
            <a:r>
              <a:rPr lang="en-US" sz="2000" dirty="0"/>
              <a:t> je </a:t>
            </a:r>
            <a:r>
              <a:rPr lang="en-US" sz="2000" dirty="0" err="1"/>
              <a:t>opseg</a:t>
            </a:r>
            <a:r>
              <a:rPr lang="en-US" sz="2000" dirty="0"/>
              <a:t> </a:t>
            </a:r>
            <a:r>
              <a:rPr lang="en-US" sz="2000" dirty="0" err="1"/>
              <a:t>temperatura</a:t>
            </a:r>
            <a:r>
              <a:rPr lang="en-US" sz="2000" dirty="0"/>
              <a:t> </a:t>
            </a:r>
            <a:r>
              <a:rPr lang="en-US" sz="2000" dirty="0" err="1"/>
              <a:t>koje</a:t>
            </a:r>
            <a:r>
              <a:rPr lang="en-US" sz="2000" dirty="0"/>
              <a:t> </a:t>
            </a:r>
            <a:r>
              <a:rPr lang="en-US" sz="2000" dirty="0" err="1"/>
              <a:t>povećavaju</a:t>
            </a:r>
            <a:r>
              <a:rPr lang="en-US" sz="2000" dirty="0"/>
              <a:t> </a:t>
            </a:r>
            <a:r>
              <a:rPr lang="en-US" sz="2000" dirty="0" err="1"/>
              <a:t>rizik</a:t>
            </a:r>
            <a:r>
              <a:rPr lang="en-US" sz="2000" dirty="0"/>
              <a:t> od </a:t>
            </a:r>
            <a:r>
              <a:rPr lang="en-US" sz="2000" dirty="0" err="1"/>
              <a:t>prevremenog</a:t>
            </a:r>
            <a:r>
              <a:rPr lang="en-US" sz="2000" dirty="0"/>
              <a:t> </a:t>
            </a:r>
            <a:r>
              <a:rPr lang="en-US" sz="2000" dirty="0" err="1"/>
              <a:t>porođaja</a:t>
            </a:r>
            <a:r>
              <a:rPr lang="en-US" sz="2000" dirty="0"/>
              <a:t>.</a:t>
            </a:r>
          </a:p>
          <a:p>
            <a:pPr algn="just"/>
            <a:r>
              <a:rPr lang="en-US" sz="2000" dirty="0" err="1"/>
              <a:t>Povišen</a:t>
            </a:r>
            <a:r>
              <a:rPr lang="en-US" sz="2000" dirty="0"/>
              <a:t> </a:t>
            </a:r>
            <a:r>
              <a:rPr lang="en-US" sz="2000" dirty="0" err="1"/>
              <a:t>rizik</a:t>
            </a:r>
            <a:r>
              <a:rPr lang="en-US" sz="2000" dirty="0"/>
              <a:t> od </a:t>
            </a:r>
            <a:r>
              <a:rPr lang="en-US" sz="2000" dirty="0" err="1"/>
              <a:t>prevremenog</a:t>
            </a:r>
            <a:r>
              <a:rPr lang="en-US" sz="2000" dirty="0"/>
              <a:t> </a:t>
            </a:r>
            <a:r>
              <a:rPr lang="en-US" sz="2000" dirty="0" err="1"/>
              <a:t>porođaja</a:t>
            </a:r>
            <a:r>
              <a:rPr lang="en-US" sz="2000" dirty="0"/>
              <a:t> je </a:t>
            </a:r>
            <a:r>
              <a:rPr lang="en-US" sz="2000" dirty="0" err="1"/>
              <a:t>takođe</a:t>
            </a:r>
            <a:r>
              <a:rPr lang="en-US" sz="2000" dirty="0"/>
              <a:t> </a:t>
            </a:r>
            <a:r>
              <a:rPr lang="en-US" sz="2000" dirty="0" err="1"/>
              <a:t>identifikovan</a:t>
            </a:r>
            <a:r>
              <a:rPr lang="en-US" sz="2000" dirty="0"/>
              <a:t> </a:t>
            </a:r>
            <a:r>
              <a:rPr lang="en-US" sz="2000" dirty="0" err="1"/>
              <a:t>kod</a:t>
            </a:r>
            <a:r>
              <a:rPr lang="en-US" sz="2000" dirty="0"/>
              <a:t> </a:t>
            </a:r>
            <a:r>
              <a:rPr lang="en-US" sz="2000" dirty="0" err="1"/>
              <a:t>trudnica</a:t>
            </a:r>
            <a:r>
              <a:rPr lang="en-US" sz="2000" dirty="0"/>
              <a:t> </a:t>
            </a:r>
            <a:r>
              <a:rPr lang="en-US" sz="2000" dirty="0" err="1"/>
              <a:t>koje</a:t>
            </a:r>
            <a:r>
              <a:rPr lang="en-US" sz="2000" dirty="0"/>
              <a:t> </a:t>
            </a:r>
            <a:r>
              <a:rPr lang="en-US" sz="2000" dirty="0" err="1"/>
              <a:t>su</a:t>
            </a:r>
            <a:r>
              <a:rPr lang="en-US" sz="2000" dirty="0"/>
              <a:t> </a:t>
            </a:r>
            <a:r>
              <a:rPr lang="en-US" sz="2000" dirty="0" err="1"/>
              <a:t>imale</a:t>
            </a:r>
            <a:r>
              <a:rPr lang="en-US" sz="2000" dirty="0"/>
              <a:t> </a:t>
            </a:r>
            <a:r>
              <a:rPr lang="en-US" sz="2000" dirty="0" err="1"/>
              <a:t>dnevne</a:t>
            </a:r>
            <a:r>
              <a:rPr lang="en-US" sz="2000" dirty="0"/>
              <a:t> </a:t>
            </a:r>
            <a:r>
              <a:rPr lang="en-US" sz="2000" dirty="0" err="1"/>
              <a:t>temperaturne</a:t>
            </a:r>
            <a:r>
              <a:rPr lang="en-US" sz="2000" dirty="0"/>
              <a:t> </a:t>
            </a:r>
            <a:r>
              <a:rPr lang="en-US" sz="2000" dirty="0" err="1"/>
              <a:t>opsege</a:t>
            </a:r>
            <a:r>
              <a:rPr lang="en-US" sz="2000" dirty="0"/>
              <a:t> (</a:t>
            </a:r>
            <a:r>
              <a:rPr lang="en-US" sz="2000" dirty="0" err="1"/>
              <a:t>tj</a:t>
            </a:r>
            <a:r>
              <a:rPr lang="en-US" sz="2000" dirty="0"/>
              <a:t>. </a:t>
            </a:r>
            <a:r>
              <a:rPr lang="en-US" sz="2000" dirty="0" err="1"/>
              <a:t>razliku</a:t>
            </a:r>
            <a:r>
              <a:rPr lang="en-US" sz="2000" dirty="0"/>
              <a:t> </a:t>
            </a:r>
            <a:r>
              <a:rPr lang="en-US" sz="2000" dirty="0" err="1"/>
              <a:t>između</a:t>
            </a:r>
            <a:r>
              <a:rPr lang="en-US" sz="2000" dirty="0"/>
              <a:t> </a:t>
            </a:r>
            <a:r>
              <a:rPr lang="en-US" sz="2000" dirty="0" err="1"/>
              <a:t>maksimalne</a:t>
            </a:r>
            <a:r>
              <a:rPr lang="en-US" sz="2000" dirty="0"/>
              <a:t> </a:t>
            </a:r>
            <a:r>
              <a:rPr lang="en-US" sz="2000" dirty="0" err="1"/>
              <a:t>i</a:t>
            </a:r>
            <a:r>
              <a:rPr lang="en-US" sz="2000" dirty="0"/>
              <a:t> </a:t>
            </a:r>
            <a:r>
              <a:rPr lang="en-US" sz="2000" dirty="0" err="1"/>
              <a:t>minimalne</a:t>
            </a:r>
            <a:r>
              <a:rPr lang="en-US" sz="2000" dirty="0"/>
              <a:t> </a:t>
            </a:r>
            <a:r>
              <a:rPr lang="en-US" sz="2000" dirty="0" err="1"/>
              <a:t>dnevne</a:t>
            </a:r>
            <a:r>
              <a:rPr lang="en-US" sz="2000" dirty="0"/>
              <a:t> temperature) </a:t>
            </a:r>
            <a:r>
              <a:rPr lang="en-US" sz="2000" dirty="0" err="1"/>
              <a:t>manje</a:t>
            </a:r>
            <a:r>
              <a:rPr lang="en-US" sz="2000" dirty="0"/>
              <a:t> od 16 °C</a:t>
            </a:r>
            <a:r>
              <a:rPr lang="sr" sz="2000" b="0" i="0" u="none" strike="noStrike" dirty="0" smtClean="0"/>
              <a:t>.</a:t>
            </a:r>
            <a:endParaRPr lang="en-GB" sz="3200" dirty="0"/>
          </a:p>
        </p:txBody>
      </p:sp>
      <p:pic>
        <p:nvPicPr>
          <p:cNvPr id="5" name="Kép 4">
            <a:extLst>
              <a:ext uri="{FF2B5EF4-FFF2-40B4-BE49-F238E27FC236}">
                <a16:creationId xmlns:a16="http://schemas.microsoft.com/office/drawing/2014/main" id="{C2BB580C-0206-3C2A-AF38-602388694A28}"/>
              </a:ext>
            </a:extLst>
          </p:cNvPr>
          <p:cNvPicPr>
            <a:picLocks noChangeAspect="1"/>
          </p:cNvPicPr>
          <p:nvPr/>
        </p:nvPicPr>
        <p:blipFill>
          <a:blip r:embed="rId2"/>
          <a:stretch>
            <a:fillRect/>
          </a:stretch>
        </p:blipFill>
        <p:spPr>
          <a:xfrm>
            <a:off x="7382577" y="673768"/>
            <a:ext cx="4533582" cy="5677281"/>
          </a:xfrm>
          <a:prstGeom prst="rect">
            <a:avLst/>
          </a:prstGeom>
        </p:spPr>
      </p:pic>
      <p:sp>
        <p:nvSpPr>
          <p:cNvPr id="7" name="Szövegdoboz 4">
            <a:extLst>
              <a:ext uri="{FF2B5EF4-FFF2-40B4-BE49-F238E27FC236}">
                <a16:creationId xmlns:a16="http://schemas.microsoft.com/office/drawing/2014/main" id="{5CB01305-57F2-E381-E9E6-7B2C3CD68BEA}"/>
              </a:ext>
            </a:extLst>
          </p:cNvPr>
          <p:cNvSpPr txBox="1"/>
          <p:nvPr/>
        </p:nvSpPr>
        <p:spPr>
          <a:xfrm>
            <a:off x="192505" y="5976062"/>
            <a:ext cx="4688305" cy="246221"/>
          </a:xfrm>
          <a:prstGeom prst="rect">
            <a:avLst/>
          </a:prstGeom>
          <a:noFill/>
        </p:spPr>
        <p:txBody>
          <a:bodyPr wrap="square">
            <a:spAutoFit/>
          </a:bodyPr>
          <a:lstStyle/>
          <a:p>
            <a:r>
              <a:rPr lang="hu-HU" sz="1000" dirty="0" smtClean="0">
                <a:solidFill>
                  <a:schemeClr val="bg1">
                    <a:lumMod val="50000"/>
                  </a:schemeClr>
                </a:solidFill>
              </a:rPr>
              <a:t>https</a:t>
            </a:r>
            <a:r>
              <a:rPr lang="hu-HU" sz="1000" dirty="0">
                <a:solidFill>
                  <a:schemeClr val="bg1">
                    <a:lumMod val="50000"/>
                  </a:schemeClr>
                </a:solidFill>
              </a:rPr>
              <a:t>://doi.org/10.1016/J.ENVINT.2021.106902</a:t>
            </a:r>
          </a:p>
        </p:txBody>
      </p:sp>
    </p:spTree>
    <p:extLst>
      <p:ext uri="{BB962C8B-B14F-4D97-AF65-F5344CB8AC3E}">
        <p14:creationId xmlns:p14="http://schemas.microsoft.com/office/powerpoint/2010/main" val="221109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6220DC0E-2855-6AF2-1F38-52B6D24C60F7}"/>
              </a:ext>
            </a:extLst>
          </p:cNvPr>
          <p:cNvSpPr>
            <a:spLocks noGrp="1"/>
          </p:cNvSpPr>
          <p:nvPr>
            <p:ph idx="1"/>
          </p:nvPr>
        </p:nvSpPr>
        <p:spPr>
          <a:xfrm>
            <a:off x="360427" y="2043156"/>
            <a:ext cx="7012525" cy="3991883"/>
          </a:xfrm>
        </p:spPr>
        <p:txBody>
          <a:bodyPr rtlCol="0">
            <a:normAutofit lnSpcReduction="10000"/>
          </a:bodyPr>
          <a:lstStyle/>
          <a:p>
            <a:pPr>
              <a:lnSpc>
                <a:spcPct val="120000"/>
              </a:lnSpc>
            </a:pPr>
            <a:r>
              <a:rPr lang="en-US" sz="1800" dirty="0" err="1"/>
              <a:t>Za</a:t>
            </a:r>
            <a:r>
              <a:rPr lang="en-US" sz="1800" dirty="0"/>
              <a:t> </a:t>
            </a:r>
            <a:r>
              <a:rPr lang="en-US" sz="1800" dirty="0" err="1"/>
              <a:t>mrtvorođenje</a:t>
            </a:r>
            <a:r>
              <a:rPr lang="en-US" sz="1800" dirty="0"/>
              <a:t>, </a:t>
            </a:r>
            <a:r>
              <a:rPr lang="en-US" sz="1800" dirty="0" err="1"/>
              <a:t>rezultati</a:t>
            </a:r>
            <a:r>
              <a:rPr lang="en-US" sz="1800" dirty="0"/>
              <a:t> </a:t>
            </a:r>
            <a:r>
              <a:rPr lang="en-US" sz="1800" dirty="0" err="1"/>
              <a:t>ukazuju</a:t>
            </a:r>
            <a:r>
              <a:rPr lang="en-US" sz="1800" dirty="0"/>
              <a:t> </a:t>
            </a:r>
            <a:r>
              <a:rPr lang="en-US" sz="1800" dirty="0" err="1"/>
              <a:t>na</a:t>
            </a:r>
            <a:r>
              <a:rPr lang="en-US" sz="1800" dirty="0"/>
              <a:t> </a:t>
            </a:r>
            <a:r>
              <a:rPr lang="en-US" sz="1800" dirty="0" err="1"/>
              <a:t>povećan</a:t>
            </a:r>
            <a:r>
              <a:rPr lang="en-US" sz="1800" dirty="0"/>
              <a:t> </a:t>
            </a:r>
            <a:r>
              <a:rPr lang="en-US" sz="1800" dirty="0" err="1"/>
              <a:t>rizik</a:t>
            </a:r>
            <a:r>
              <a:rPr lang="en-US" sz="1800" dirty="0"/>
              <a:t> </a:t>
            </a:r>
            <a:r>
              <a:rPr lang="en-US" sz="1800" dirty="0" err="1"/>
              <a:t>kod</a:t>
            </a:r>
            <a:r>
              <a:rPr lang="en-US" sz="1800" dirty="0"/>
              <a:t> </a:t>
            </a:r>
            <a:r>
              <a:rPr lang="en-US" sz="1800" dirty="0" err="1"/>
              <a:t>trudnica</a:t>
            </a:r>
            <a:r>
              <a:rPr lang="en-US" sz="1800" dirty="0"/>
              <a:t> </a:t>
            </a:r>
            <a:r>
              <a:rPr lang="en-US" sz="1800" dirty="0" err="1"/>
              <a:t>koje</a:t>
            </a:r>
            <a:r>
              <a:rPr lang="en-US" sz="1800" dirty="0"/>
              <a:t> </a:t>
            </a:r>
            <a:r>
              <a:rPr lang="en-US" sz="1800" dirty="0" err="1"/>
              <a:t>su</a:t>
            </a:r>
            <a:r>
              <a:rPr lang="en-US" sz="1800" dirty="0"/>
              <a:t> </a:t>
            </a:r>
            <a:r>
              <a:rPr lang="en-US" sz="1800" dirty="0" err="1"/>
              <a:t>imale</a:t>
            </a:r>
            <a:r>
              <a:rPr lang="en-US" sz="1800" dirty="0"/>
              <a:t> </a:t>
            </a:r>
            <a:r>
              <a:rPr lang="en-US" sz="1800" dirty="0" err="1"/>
              <a:t>visoke</a:t>
            </a:r>
            <a:r>
              <a:rPr lang="en-US" sz="1800" dirty="0"/>
              <a:t> temperature u </a:t>
            </a:r>
            <a:r>
              <a:rPr lang="en-US" sz="1800" dirty="0" err="1"/>
              <a:t>roku</a:t>
            </a:r>
            <a:r>
              <a:rPr lang="en-US" sz="1800" dirty="0"/>
              <a:t> od </a:t>
            </a:r>
            <a:r>
              <a:rPr lang="en-US" sz="1800" dirty="0" err="1"/>
              <a:t>sedam</a:t>
            </a:r>
            <a:r>
              <a:rPr lang="en-US" sz="1800" dirty="0"/>
              <a:t> dana pre </a:t>
            </a:r>
            <a:r>
              <a:rPr lang="en-US" sz="1800" dirty="0" err="1"/>
              <a:t>porođaja</a:t>
            </a:r>
            <a:r>
              <a:rPr lang="en-US" sz="1800" dirty="0"/>
              <a:t>. </a:t>
            </a:r>
            <a:r>
              <a:rPr lang="en-US" sz="1800" dirty="0" err="1"/>
              <a:t>Nelinearna</a:t>
            </a:r>
            <a:r>
              <a:rPr lang="en-US" sz="1800" dirty="0"/>
              <a:t> </a:t>
            </a:r>
            <a:r>
              <a:rPr lang="en-US" sz="1800" dirty="0" err="1"/>
              <a:t>korelacija</a:t>
            </a:r>
            <a:r>
              <a:rPr lang="en-US" sz="1800" dirty="0"/>
              <a:t> </a:t>
            </a:r>
            <a:r>
              <a:rPr lang="en-US" sz="1800" dirty="0" err="1"/>
              <a:t>između</a:t>
            </a:r>
            <a:r>
              <a:rPr lang="en-US" sz="1800" dirty="0"/>
              <a:t> </a:t>
            </a:r>
            <a:r>
              <a:rPr lang="en-US" sz="1800" dirty="0" err="1"/>
              <a:t>visoke</a:t>
            </a:r>
            <a:r>
              <a:rPr lang="en-US" sz="1800" dirty="0"/>
              <a:t> temperature </a:t>
            </a:r>
            <a:r>
              <a:rPr lang="en-US" sz="1800" dirty="0" err="1"/>
              <a:t>i</a:t>
            </a:r>
            <a:r>
              <a:rPr lang="en-US" sz="1800" dirty="0"/>
              <a:t> </a:t>
            </a:r>
            <a:r>
              <a:rPr lang="en-US" sz="1800" dirty="0" err="1"/>
              <a:t>mrtvorođenja</a:t>
            </a:r>
            <a:r>
              <a:rPr lang="en-US" sz="1800" dirty="0"/>
              <a:t> </a:t>
            </a:r>
            <a:r>
              <a:rPr lang="en-US" sz="1800" dirty="0" err="1"/>
              <a:t>pokazala</a:t>
            </a:r>
            <a:r>
              <a:rPr lang="en-US" sz="1800" dirty="0"/>
              <a:t> je </a:t>
            </a:r>
            <a:r>
              <a:rPr lang="en-US" sz="1800" dirty="0" err="1"/>
              <a:t>temperaturni</a:t>
            </a:r>
            <a:r>
              <a:rPr lang="en-US" sz="1800" dirty="0"/>
              <a:t> </a:t>
            </a:r>
            <a:r>
              <a:rPr lang="en-US" sz="1800" dirty="0" err="1"/>
              <a:t>opseg</a:t>
            </a:r>
            <a:r>
              <a:rPr lang="en-US" sz="1800" dirty="0"/>
              <a:t>, 20–30 °C, </a:t>
            </a:r>
            <a:r>
              <a:rPr lang="en-US" sz="1800" dirty="0" err="1"/>
              <a:t>gde</a:t>
            </a:r>
            <a:r>
              <a:rPr lang="en-US" sz="1800" dirty="0"/>
              <a:t> je </a:t>
            </a:r>
            <a:r>
              <a:rPr lang="en-US" sz="1800" dirty="0" err="1"/>
              <a:t>trudnica</a:t>
            </a:r>
            <a:r>
              <a:rPr lang="en-US" sz="1800" dirty="0"/>
              <a:t> </a:t>
            </a:r>
            <a:r>
              <a:rPr lang="en-US" sz="1800" dirty="0" err="1"/>
              <a:t>podložnija</a:t>
            </a:r>
            <a:r>
              <a:rPr lang="en-US" sz="1800" dirty="0"/>
              <a:t> </a:t>
            </a:r>
            <a:r>
              <a:rPr lang="en-US" sz="1800" dirty="0" err="1"/>
              <a:t>mrtvorođenju</a:t>
            </a:r>
            <a:r>
              <a:rPr lang="en-US" sz="1800" dirty="0"/>
              <a:t> u </a:t>
            </a:r>
            <a:r>
              <a:rPr lang="en-US" sz="1800" dirty="0" err="1"/>
              <a:t>poređenju</a:t>
            </a:r>
            <a:r>
              <a:rPr lang="en-US" sz="1800" dirty="0"/>
              <a:t> </a:t>
            </a:r>
            <a:r>
              <a:rPr lang="en-US" sz="1800" dirty="0" err="1"/>
              <a:t>sa</a:t>
            </a:r>
            <a:r>
              <a:rPr lang="en-US" sz="1800" dirty="0"/>
              <a:t> </a:t>
            </a:r>
            <a:r>
              <a:rPr lang="en-US" sz="1800" dirty="0" err="1"/>
              <a:t>rizikom</a:t>
            </a:r>
            <a:r>
              <a:rPr lang="en-US" sz="1800" dirty="0"/>
              <a:t> od </a:t>
            </a:r>
            <a:r>
              <a:rPr lang="en-US" sz="1800" dirty="0" err="1"/>
              <a:t>mrtvorođenja</a:t>
            </a:r>
            <a:r>
              <a:rPr lang="en-US" sz="1800" dirty="0"/>
              <a:t> </a:t>
            </a:r>
            <a:r>
              <a:rPr lang="en-US" sz="1800" dirty="0" err="1"/>
              <a:t>na</a:t>
            </a:r>
            <a:r>
              <a:rPr lang="en-US" sz="1800" dirty="0"/>
              <a:t> </a:t>
            </a:r>
            <a:r>
              <a:rPr lang="en-US" sz="1800" dirty="0" err="1"/>
              <a:t>identifikovanoj</a:t>
            </a:r>
            <a:r>
              <a:rPr lang="en-US" sz="1800" dirty="0"/>
              <a:t> </a:t>
            </a:r>
            <a:r>
              <a:rPr lang="en-US" sz="1800" dirty="0" err="1"/>
              <a:t>referentnoj</a:t>
            </a:r>
            <a:r>
              <a:rPr lang="en-US" sz="1800" dirty="0"/>
              <a:t> </a:t>
            </a:r>
            <a:r>
              <a:rPr lang="en-US" sz="1800" dirty="0" err="1"/>
              <a:t>temperaturi</a:t>
            </a:r>
            <a:r>
              <a:rPr lang="en-US" sz="1800" dirty="0"/>
              <a:t> od 20 °C. </a:t>
            </a:r>
            <a:r>
              <a:rPr lang="en-US" sz="1800" dirty="0" err="1"/>
              <a:t>Smanjen</a:t>
            </a:r>
            <a:r>
              <a:rPr lang="en-US" sz="1800" dirty="0"/>
              <a:t> </a:t>
            </a:r>
            <a:r>
              <a:rPr lang="en-US" sz="1800" dirty="0" err="1"/>
              <a:t>rizik</a:t>
            </a:r>
            <a:r>
              <a:rPr lang="en-US" sz="1800" dirty="0"/>
              <a:t> od </a:t>
            </a:r>
            <a:r>
              <a:rPr lang="en-US" sz="1800" dirty="0" err="1"/>
              <a:t>mrtvorođenosti</a:t>
            </a:r>
            <a:r>
              <a:rPr lang="en-US" sz="1800" dirty="0"/>
              <a:t> </a:t>
            </a:r>
            <a:r>
              <a:rPr lang="en-US" sz="1800" dirty="0" err="1"/>
              <a:t>primećen</a:t>
            </a:r>
            <a:r>
              <a:rPr lang="en-US" sz="1800" dirty="0"/>
              <a:t> je </a:t>
            </a:r>
            <a:r>
              <a:rPr lang="en-US" sz="1800" dirty="0" err="1"/>
              <a:t>za</a:t>
            </a:r>
            <a:r>
              <a:rPr lang="en-US" sz="1800" dirty="0"/>
              <a:t> temperature </a:t>
            </a:r>
            <a:r>
              <a:rPr lang="en-US" sz="1800" dirty="0" err="1"/>
              <a:t>niže</a:t>
            </a:r>
            <a:r>
              <a:rPr lang="en-US" sz="1800" dirty="0"/>
              <a:t> od </a:t>
            </a:r>
            <a:r>
              <a:rPr lang="en-US" sz="1800" dirty="0" err="1"/>
              <a:t>referentne</a:t>
            </a:r>
            <a:r>
              <a:rPr lang="en-US" sz="1800" dirty="0"/>
              <a:t> temperature</a:t>
            </a:r>
          </a:p>
          <a:p>
            <a:pPr>
              <a:lnSpc>
                <a:spcPct val="120000"/>
              </a:lnSpc>
            </a:pPr>
            <a:r>
              <a:rPr lang="en-US" sz="1800" dirty="0" err="1"/>
              <a:t>Uočeno</a:t>
            </a:r>
            <a:r>
              <a:rPr lang="en-US" sz="1800" dirty="0"/>
              <a:t> je </a:t>
            </a:r>
            <a:r>
              <a:rPr lang="en-US" sz="1800" dirty="0" err="1"/>
              <a:t>povećanje</a:t>
            </a:r>
            <a:r>
              <a:rPr lang="en-US" sz="1800" dirty="0"/>
              <a:t> </a:t>
            </a:r>
            <a:r>
              <a:rPr lang="en-US" sz="1800" dirty="0" err="1"/>
              <a:t>broja</a:t>
            </a:r>
            <a:r>
              <a:rPr lang="en-US" sz="1800" dirty="0"/>
              <a:t> </a:t>
            </a:r>
            <a:r>
              <a:rPr lang="en-US" sz="1800" dirty="0" err="1"/>
              <a:t>mrtvorođenja</a:t>
            </a:r>
            <a:r>
              <a:rPr lang="en-US" sz="1800" dirty="0"/>
              <a:t> </a:t>
            </a:r>
            <a:r>
              <a:rPr lang="en-US" sz="1800" dirty="0" err="1"/>
              <a:t>kod</a:t>
            </a:r>
            <a:r>
              <a:rPr lang="en-US" sz="1800" dirty="0"/>
              <a:t> </a:t>
            </a:r>
            <a:r>
              <a:rPr lang="en-US" sz="1800" dirty="0" err="1"/>
              <a:t>trudnica</a:t>
            </a:r>
            <a:r>
              <a:rPr lang="en-US" sz="1800" dirty="0"/>
              <a:t> </a:t>
            </a:r>
            <a:r>
              <a:rPr lang="en-US" sz="1800" dirty="0" err="1"/>
              <a:t>koje</a:t>
            </a:r>
            <a:r>
              <a:rPr lang="en-US" sz="1800" dirty="0"/>
              <a:t> </a:t>
            </a:r>
            <a:r>
              <a:rPr lang="en-US" sz="1800" dirty="0" err="1"/>
              <a:t>su</a:t>
            </a:r>
            <a:r>
              <a:rPr lang="en-US" sz="1800" dirty="0"/>
              <a:t> u </a:t>
            </a:r>
            <a:r>
              <a:rPr lang="en-US" sz="1800" dirty="0" err="1"/>
              <a:t>nedelji</a:t>
            </a:r>
            <a:r>
              <a:rPr lang="en-US" sz="1800" dirty="0"/>
              <a:t> </a:t>
            </a:r>
            <a:r>
              <a:rPr lang="en-US" sz="1800" dirty="0" err="1"/>
              <a:t>pred</a:t>
            </a:r>
            <a:r>
              <a:rPr lang="en-US" sz="1800" dirty="0"/>
              <a:t> </a:t>
            </a:r>
            <a:r>
              <a:rPr lang="en-US" sz="1800" dirty="0" err="1"/>
              <a:t>porođaj</a:t>
            </a:r>
            <a:r>
              <a:rPr lang="en-US" sz="1800" dirty="0"/>
              <a:t> </a:t>
            </a:r>
            <a:r>
              <a:rPr lang="en-US" sz="1800" dirty="0" err="1"/>
              <a:t>doživele</a:t>
            </a:r>
            <a:r>
              <a:rPr lang="en-US" sz="1800" dirty="0"/>
              <a:t> </a:t>
            </a:r>
            <a:r>
              <a:rPr lang="en-US" sz="1800" dirty="0" err="1"/>
              <a:t>dan</a:t>
            </a:r>
            <a:r>
              <a:rPr lang="en-US" sz="1800" dirty="0"/>
              <a:t> </a:t>
            </a:r>
            <a:r>
              <a:rPr lang="en-US" sz="1800" dirty="0" err="1"/>
              <a:t>sa</a:t>
            </a:r>
            <a:r>
              <a:rPr lang="en-US" sz="1800" dirty="0"/>
              <a:t> </a:t>
            </a:r>
            <a:r>
              <a:rPr lang="en-US" sz="1800" dirty="0" err="1"/>
              <a:t>manjim</a:t>
            </a:r>
            <a:r>
              <a:rPr lang="en-US" sz="1800" dirty="0"/>
              <a:t> </a:t>
            </a:r>
            <a:r>
              <a:rPr lang="en-US" sz="1800" dirty="0" err="1"/>
              <a:t>dnevnim</a:t>
            </a:r>
            <a:r>
              <a:rPr lang="en-US" sz="1800" dirty="0"/>
              <a:t> </a:t>
            </a:r>
            <a:r>
              <a:rPr lang="en-US" sz="1800" dirty="0" err="1"/>
              <a:t>temperaturnim</a:t>
            </a:r>
            <a:r>
              <a:rPr lang="en-US" sz="1800" dirty="0"/>
              <a:t> </a:t>
            </a:r>
            <a:r>
              <a:rPr lang="en-US" sz="1800" dirty="0" err="1"/>
              <a:t>rasponima</a:t>
            </a:r>
            <a:r>
              <a:rPr lang="en-US" sz="1800" dirty="0"/>
              <a:t> (RR = 2,1, 95% CI 1,01, 4,02). </a:t>
            </a:r>
            <a:r>
              <a:rPr lang="en-US" sz="1800" dirty="0" err="1"/>
              <a:t>Utvrđeno</a:t>
            </a:r>
            <a:r>
              <a:rPr lang="en-US" sz="1800" dirty="0"/>
              <a:t> je da je </a:t>
            </a:r>
            <a:r>
              <a:rPr lang="en-US" sz="1800" dirty="0" err="1"/>
              <a:t>opseg</a:t>
            </a:r>
            <a:r>
              <a:rPr lang="en-US" sz="1800" dirty="0"/>
              <a:t> </a:t>
            </a:r>
            <a:r>
              <a:rPr lang="en-US" sz="1800" dirty="0" err="1"/>
              <a:t>povišenog</a:t>
            </a:r>
            <a:r>
              <a:rPr lang="en-US" sz="1800" dirty="0"/>
              <a:t> </a:t>
            </a:r>
            <a:r>
              <a:rPr lang="en-US" sz="1800" dirty="0" err="1"/>
              <a:t>rizika</a:t>
            </a:r>
            <a:r>
              <a:rPr lang="en-US" sz="1800" dirty="0"/>
              <a:t> </a:t>
            </a:r>
            <a:r>
              <a:rPr lang="en-US" sz="1800" dirty="0" err="1"/>
              <a:t>za</a:t>
            </a:r>
            <a:r>
              <a:rPr lang="en-US" sz="1800" dirty="0"/>
              <a:t> </a:t>
            </a:r>
            <a:r>
              <a:rPr lang="en-US" sz="1800" dirty="0" err="1"/>
              <a:t>dnevni</a:t>
            </a:r>
            <a:r>
              <a:rPr lang="en-US" sz="1800" dirty="0"/>
              <a:t> </a:t>
            </a:r>
            <a:r>
              <a:rPr lang="en-US" sz="1800" dirty="0" err="1"/>
              <a:t>temperaturni</a:t>
            </a:r>
            <a:r>
              <a:rPr lang="en-US" sz="1800" dirty="0"/>
              <a:t> </a:t>
            </a:r>
            <a:r>
              <a:rPr lang="en-US" sz="1800" dirty="0" err="1"/>
              <a:t>opseg</a:t>
            </a:r>
            <a:r>
              <a:rPr lang="en-US" sz="1800" dirty="0"/>
              <a:t> </a:t>
            </a:r>
            <a:r>
              <a:rPr lang="en-US" sz="1800" dirty="0" err="1"/>
              <a:t>manji</a:t>
            </a:r>
            <a:r>
              <a:rPr lang="en-US" sz="1800" dirty="0"/>
              <a:t> od 16 °C.</a:t>
            </a:r>
          </a:p>
        </p:txBody>
      </p:sp>
      <p:pic>
        <p:nvPicPr>
          <p:cNvPr id="5" name="Kép 4">
            <a:extLst>
              <a:ext uri="{FF2B5EF4-FFF2-40B4-BE49-F238E27FC236}">
                <a16:creationId xmlns:a16="http://schemas.microsoft.com/office/drawing/2014/main" id="{0AC3C37D-1BC3-33B2-15D4-BF71D1BEC8FE}"/>
              </a:ext>
            </a:extLst>
          </p:cNvPr>
          <p:cNvPicPr>
            <a:picLocks noChangeAspect="1"/>
          </p:cNvPicPr>
          <p:nvPr/>
        </p:nvPicPr>
        <p:blipFill>
          <a:blip r:embed="rId2"/>
          <a:stretch>
            <a:fillRect/>
          </a:stretch>
        </p:blipFill>
        <p:spPr>
          <a:xfrm>
            <a:off x="7303766" y="300983"/>
            <a:ext cx="4871791" cy="5734056"/>
          </a:xfrm>
          <a:prstGeom prst="rect">
            <a:avLst/>
          </a:prstGeom>
        </p:spPr>
      </p:pic>
      <p:sp>
        <p:nvSpPr>
          <p:cNvPr id="6" name="Szövegdoboz 5">
            <a:extLst>
              <a:ext uri="{FF2B5EF4-FFF2-40B4-BE49-F238E27FC236}">
                <a16:creationId xmlns:a16="http://schemas.microsoft.com/office/drawing/2014/main" id="{DF649303-C9F9-56B9-4A10-DB97EE400556}"/>
              </a:ext>
            </a:extLst>
          </p:cNvPr>
          <p:cNvSpPr txBox="1"/>
          <p:nvPr/>
        </p:nvSpPr>
        <p:spPr>
          <a:xfrm>
            <a:off x="187173" y="6128692"/>
            <a:ext cx="4688305" cy="246221"/>
          </a:xfrm>
          <a:prstGeom prst="rect">
            <a:avLst/>
          </a:prstGeom>
          <a:noFill/>
        </p:spPr>
        <p:txBody>
          <a:bodyPr wrap="square" rtlCol="0">
            <a:spAutoFit/>
          </a:bodyPr>
          <a:lstStyle/>
          <a:p>
            <a:r>
              <a:rPr lang="en-US" sz="1000" dirty="0" smtClean="0">
                <a:solidFill>
                  <a:schemeClr val="bg1">
                    <a:lumMod val="50000"/>
                  </a:schemeClr>
                </a:solidFill>
              </a:rPr>
              <a:t>https</a:t>
            </a:r>
            <a:r>
              <a:rPr lang="en-US" sz="1000" dirty="0">
                <a:solidFill>
                  <a:schemeClr val="bg1">
                    <a:lumMod val="50000"/>
                  </a:schemeClr>
                </a:solidFill>
              </a:rPr>
              <a:t>://doi.org/10.1016/J.ENVINT.2021.106902</a:t>
            </a:r>
          </a:p>
        </p:txBody>
      </p:sp>
      <p:sp>
        <p:nvSpPr>
          <p:cNvPr id="7" name="Cím 1">
            <a:extLst>
              <a:ext uri="{FF2B5EF4-FFF2-40B4-BE49-F238E27FC236}">
                <a16:creationId xmlns:a16="http://schemas.microsoft.com/office/drawing/2014/main" id="{C76710E7-E32B-F248-AD63-09D48B9B2F8C}"/>
              </a:ext>
            </a:extLst>
          </p:cNvPr>
          <p:cNvSpPr>
            <a:spLocks noGrp="1"/>
          </p:cNvSpPr>
          <p:nvPr>
            <p:ph type="title"/>
          </p:nvPr>
        </p:nvSpPr>
        <p:spPr>
          <a:xfrm>
            <a:off x="192505" y="86626"/>
            <a:ext cx="7372952" cy="1742173"/>
          </a:xfrm>
        </p:spPr>
        <p:txBody>
          <a:bodyPr rtlCol="0">
            <a:noAutofit/>
          </a:bodyPr>
          <a:lstStyle/>
          <a:p>
            <a:pPr>
              <a:lnSpc>
                <a:spcPct val="110000"/>
              </a:lnSpc>
            </a:pPr>
            <a:r>
              <a:rPr lang="en-US" sz="2200" dirty="0" err="1">
                <a:latin typeface="+mn-lt"/>
              </a:rPr>
              <a:t>Ukupni</a:t>
            </a:r>
            <a:r>
              <a:rPr lang="en-US" sz="2200" dirty="0">
                <a:latin typeface="+mn-lt"/>
              </a:rPr>
              <a:t> </a:t>
            </a:r>
            <a:r>
              <a:rPr lang="en-US" sz="2200" dirty="0" err="1">
                <a:latin typeface="+mn-lt"/>
              </a:rPr>
              <a:t>efekat</a:t>
            </a:r>
            <a:r>
              <a:rPr lang="en-US" sz="2200" dirty="0">
                <a:latin typeface="+mn-lt"/>
              </a:rPr>
              <a:t> </a:t>
            </a:r>
            <a:r>
              <a:rPr lang="en-US" sz="2200" dirty="0" err="1">
                <a:latin typeface="+mn-lt"/>
              </a:rPr>
              <a:t>raspoređenog</a:t>
            </a:r>
            <a:r>
              <a:rPr lang="en-US" sz="2200" dirty="0">
                <a:latin typeface="+mn-lt"/>
              </a:rPr>
              <a:t> </a:t>
            </a:r>
            <a:r>
              <a:rPr lang="en-US" sz="2200" dirty="0" err="1">
                <a:latin typeface="+mn-lt"/>
              </a:rPr>
              <a:t>zakašnjenja</a:t>
            </a:r>
            <a:r>
              <a:rPr lang="en-US" sz="2200" dirty="0">
                <a:latin typeface="+mn-lt"/>
              </a:rPr>
              <a:t> </a:t>
            </a:r>
            <a:r>
              <a:rPr lang="en-US" sz="2200" dirty="0" err="1">
                <a:latin typeface="+mn-lt"/>
              </a:rPr>
              <a:t>nelinearne</a:t>
            </a:r>
            <a:r>
              <a:rPr lang="en-US" sz="2200" dirty="0">
                <a:latin typeface="+mn-lt"/>
              </a:rPr>
              <a:t> </a:t>
            </a:r>
            <a:r>
              <a:rPr lang="en-US" sz="2200" dirty="0" err="1">
                <a:latin typeface="+mn-lt"/>
              </a:rPr>
              <a:t>krive</a:t>
            </a:r>
            <a:r>
              <a:rPr lang="en-US" sz="2200" dirty="0">
                <a:latin typeface="+mn-lt"/>
              </a:rPr>
              <a:t> u </a:t>
            </a:r>
            <a:r>
              <a:rPr lang="en-US" sz="2200" dirty="0" err="1">
                <a:latin typeface="+mn-lt"/>
              </a:rPr>
              <a:t>okviru</a:t>
            </a:r>
            <a:r>
              <a:rPr lang="en-US" sz="2200" dirty="0">
                <a:latin typeface="+mn-lt"/>
              </a:rPr>
              <a:t> </a:t>
            </a:r>
            <a:r>
              <a:rPr lang="en-US" sz="2200" dirty="0" err="1">
                <a:latin typeface="+mn-lt"/>
              </a:rPr>
              <a:t>ukrštenog</a:t>
            </a:r>
            <a:r>
              <a:rPr lang="en-US" sz="2200" dirty="0">
                <a:latin typeface="+mn-lt"/>
              </a:rPr>
              <a:t> </a:t>
            </a:r>
            <a:r>
              <a:rPr lang="en-US" sz="2200" dirty="0" err="1">
                <a:latin typeface="+mn-lt"/>
              </a:rPr>
              <a:t>slučaja</a:t>
            </a:r>
            <a:r>
              <a:rPr lang="en-US" sz="2200" dirty="0">
                <a:latin typeface="+mn-lt"/>
              </a:rPr>
              <a:t> </a:t>
            </a:r>
            <a:r>
              <a:rPr lang="en-US" sz="2200" dirty="0" err="1">
                <a:latin typeface="+mn-lt"/>
              </a:rPr>
              <a:t>sa</a:t>
            </a:r>
            <a:r>
              <a:rPr lang="en-US" sz="2200" dirty="0">
                <a:latin typeface="+mn-lt"/>
              </a:rPr>
              <a:t> </a:t>
            </a:r>
            <a:r>
              <a:rPr lang="en-US" sz="2200" dirty="0" err="1">
                <a:latin typeface="+mn-lt"/>
              </a:rPr>
              <a:t>referentnom</a:t>
            </a:r>
            <a:r>
              <a:rPr lang="en-US" sz="2200" dirty="0">
                <a:latin typeface="+mn-lt"/>
              </a:rPr>
              <a:t> </a:t>
            </a:r>
            <a:r>
              <a:rPr lang="en-US" sz="2200" dirty="0" err="1">
                <a:latin typeface="+mn-lt"/>
              </a:rPr>
              <a:t>tačkom</a:t>
            </a:r>
            <a:r>
              <a:rPr lang="en-US" sz="2200" dirty="0">
                <a:latin typeface="+mn-lt"/>
              </a:rPr>
              <a:t> od 20 °C </a:t>
            </a:r>
            <a:r>
              <a:rPr lang="en-US" sz="2200" dirty="0" err="1">
                <a:latin typeface="+mn-lt"/>
              </a:rPr>
              <a:t>za</a:t>
            </a:r>
            <a:r>
              <a:rPr lang="en-US" sz="2200" dirty="0">
                <a:latin typeface="+mn-lt"/>
              </a:rPr>
              <a:t> </a:t>
            </a:r>
            <a:r>
              <a:rPr lang="en-US" sz="2200" dirty="0" err="1">
                <a:latin typeface="+mn-lt"/>
              </a:rPr>
              <a:t>maksimalnu</a:t>
            </a:r>
            <a:r>
              <a:rPr lang="en-US" sz="2200" dirty="0">
                <a:latin typeface="+mn-lt"/>
              </a:rPr>
              <a:t> </a:t>
            </a:r>
            <a:r>
              <a:rPr lang="en-US" sz="2200" dirty="0" err="1">
                <a:latin typeface="+mn-lt"/>
              </a:rPr>
              <a:t>temperaturu</a:t>
            </a:r>
            <a:r>
              <a:rPr lang="en-US" sz="2200" dirty="0">
                <a:latin typeface="+mn-lt"/>
              </a:rPr>
              <a:t> </a:t>
            </a:r>
            <a:r>
              <a:rPr lang="en-US" sz="2200" dirty="0" err="1">
                <a:latin typeface="+mn-lt"/>
              </a:rPr>
              <a:t>i</a:t>
            </a:r>
            <a:r>
              <a:rPr lang="en-US" sz="2200" dirty="0">
                <a:latin typeface="+mn-lt"/>
              </a:rPr>
              <a:t> </a:t>
            </a:r>
            <a:r>
              <a:rPr lang="en-US" sz="2200" dirty="0" err="1">
                <a:latin typeface="+mn-lt"/>
              </a:rPr>
              <a:t>referentnom</a:t>
            </a:r>
            <a:r>
              <a:rPr lang="en-US" sz="2200" dirty="0">
                <a:latin typeface="+mn-lt"/>
              </a:rPr>
              <a:t> </a:t>
            </a:r>
            <a:r>
              <a:rPr lang="en-US" sz="2200" dirty="0" err="1">
                <a:latin typeface="+mn-lt"/>
              </a:rPr>
              <a:t>tačkom</a:t>
            </a:r>
            <a:r>
              <a:rPr lang="en-US" sz="2200" dirty="0">
                <a:latin typeface="+mn-lt"/>
              </a:rPr>
              <a:t> od 16 °C </a:t>
            </a:r>
            <a:r>
              <a:rPr lang="en-US" sz="2200" dirty="0" err="1">
                <a:latin typeface="+mn-lt"/>
              </a:rPr>
              <a:t>za</a:t>
            </a:r>
            <a:r>
              <a:rPr lang="en-US" sz="2200" dirty="0">
                <a:latin typeface="+mn-lt"/>
              </a:rPr>
              <a:t> </a:t>
            </a:r>
            <a:r>
              <a:rPr lang="en-US" sz="2200" dirty="0" err="1">
                <a:latin typeface="+mn-lt"/>
              </a:rPr>
              <a:t>dnevni</a:t>
            </a:r>
            <a:r>
              <a:rPr lang="en-US" sz="2200" dirty="0">
                <a:latin typeface="+mn-lt"/>
              </a:rPr>
              <a:t> </a:t>
            </a:r>
            <a:r>
              <a:rPr lang="en-US" sz="2200" dirty="0" err="1">
                <a:latin typeface="+mn-lt"/>
              </a:rPr>
              <a:t>temperaturni</a:t>
            </a:r>
            <a:r>
              <a:rPr lang="en-US" sz="2200" dirty="0">
                <a:latin typeface="+mn-lt"/>
              </a:rPr>
              <a:t> </a:t>
            </a:r>
            <a:r>
              <a:rPr lang="en-US" sz="2200" dirty="0" err="1">
                <a:latin typeface="+mn-lt"/>
              </a:rPr>
              <a:t>raspon</a:t>
            </a:r>
            <a:r>
              <a:rPr lang="en-US" sz="2200" dirty="0">
                <a:latin typeface="+mn-lt"/>
              </a:rPr>
              <a:t> </a:t>
            </a:r>
            <a:r>
              <a:rPr lang="en-US" sz="2200" dirty="0" err="1">
                <a:latin typeface="+mn-lt"/>
              </a:rPr>
              <a:t>i</a:t>
            </a:r>
            <a:r>
              <a:rPr lang="en-US" sz="2200" dirty="0">
                <a:latin typeface="+mn-lt"/>
              </a:rPr>
              <a:t> </a:t>
            </a:r>
            <a:r>
              <a:rPr lang="en-US" sz="2200" b="1" dirty="0" err="1">
                <a:latin typeface="+mn-lt"/>
              </a:rPr>
              <a:t>prevremeni</a:t>
            </a:r>
            <a:r>
              <a:rPr lang="en-US" sz="2200" b="1" dirty="0">
                <a:latin typeface="+mn-lt"/>
              </a:rPr>
              <a:t> </a:t>
            </a:r>
            <a:r>
              <a:rPr lang="en-US" sz="2200" b="1" dirty="0" err="1">
                <a:latin typeface="+mn-lt"/>
              </a:rPr>
              <a:t>porođaj</a:t>
            </a:r>
            <a:r>
              <a:rPr lang="sr" sz="2200" b="1" i="0" u="none" strike="noStrike" dirty="0" smtClean="0">
                <a:latin typeface="+mn-lt"/>
              </a:rPr>
              <a:t>.</a:t>
            </a:r>
            <a:endParaRPr lang="en-GB" sz="2200" b="1" dirty="0">
              <a:latin typeface="+mn-lt"/>
            </a:endParaRPr>
          </a:p>
        </p:txBody>
      </p:sp>
    </p:spTree>
    <p:extLst>
      <p:ext uri="{BB962C8B-B14F-4D97-AF65-F5344CB8AC3E}">
        <p14:creationId xmlns:p14="http://schemas.microsoft.com/office/powerpoint/2010/main" val="4491622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a:extLst>
              <a:ext uri="{FF2B5EF4-FFF2-40B4-BE49-F238E27FC236}">
                <a16:creationId xmlns:a16="http://schemas.microsoft.com/office/drawing/2014/main" id="{1BB505CD-76A6-8C4B-E355-97CE16F6B975}"/>
              </a:ext>
            </a:extLst>
          </p:cNvPr>
          <p:cNvGraphicFramePr>
            <a:graphicFrameLocks noGrp="1"/>
          </p:cNvGraphicFramePr>
          <p:nvPr>
            <p:ph idx="1"/>
            <p:extLst>
              <p:ext uri="{D42A27DB-BD31-4B8C-83A1-F6EECF244321}">
                <p14:modId xmlns:p14="http://schemas.microsoft.com/office/powerpoint/2010/main" val="2982040602"/>
              </p:ext>
            </p:extLst>
          </p:nvPr>
        </p:nvGraphicFramePr>
        <p:xfrm>
          <a:off x="888273" y="1239838"/>
          <a:ext cx="10469120" cy="4647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zövegdoboz 6">
            <a:extLst>
              <a:ext uri="{FF2B5EF4-FFF2-40B4-BE49-F238E27FC236}">
                <a16:creationId xmlns:a16="http://schemas.microsoft.com/office/drawing/2014/main" id="{A7E20CE6-2B02-59E7-461C-4732AA8AF98C}"/>
              </a:ext>
            </a:extLst>
          </p:cNvPr>
          <p:cNvSpPr txBox="1"/>
          <p:nvPr/>
        </p:nvSpPr>
        <p:spPr>
          <a:xfrm>
            <a:off x="9179876" y="6064806"/>
            <a:ext cx="3424843" cy="261610"/>
          </a:xfrm>
          <a:prstGeom prst="rect">
            <a:avLst/>
          </a:prstGeom>
          <a:noFill/>
        </p:spPr>
        <p:txBody>
          <a:bodyPr wrap="square">
            <a:spAutoFit/>
          </a:bodyPr>
          <a:lstStyle/>
          <a:p>
            <a:pPr lvl="1"/>
            <a:r>
              <a:rPr lang="en-US" sz="1100" b="0" i="0" u="none" strike="noStrike" baseline="0" dirty="0" smtClean="0"/>
              <a:t>https</a:t>
            </a:r>
            <a:r>
              <a:rPr lang="en-US" sz="1100" b="0" i="0" u="none" strike="noStrike" baseline="0" dirty="0"/>
              <a:t>://</a:t>
            </a:r>
            <a:r>
              <a:rPr lang="en-GB" sz="1100" b="0" i="0" u="none" strike="noStrike" baseline="0" dirty="0"/>
              <a:t>doi.org/10.3390/ijerph19031771</a:t>
            </a:r>
            <a:endParaRPr lang="en-GB" sz="3200" dirty="0"/>
          </a:p>
        </p:txBody>
      </p:sp>
      <p:sp>
        <p:nvSpPr>
          <p:cNvPr id="7" name="Cím 1">
            <a:extLst>
              <a:ext uri="{FF2B5EF4-FFF2-40B4-BE49-F238E27FC236}">
                <a16:creationId xmlns:a16="http://schemas.microsoft.com/office/drawing/2014/main" id="{478FB0FB-7855-B407-560B-9600D65E420B}"/>
              </a:ext>
            </a:extLst>
          </p:cNvPr>
          <p:cNvSpPr>
            <a:spLocks noGrp="1"/>
          </p:cNvSpPr>
          <p:nvPr>
            <p:ph type="title"/>
          </p:nvPr>
        </p:nvSpPr>
        <p:spPr>
          <a:xfrm>
            <a:off x="174670" y="115503"/>
            <a:ext cx="11914142" cy="577516"/>
          </a:xfrm>
        </p:spPr>
        <p:txBody>
          <a:bodyPr rtlCol="0">
            <a:noAutofit/>
          </a:bodyPr>
          <a:lstStyle/>
          <a:p>
            <a:r>
              <a:rPr lang="en-US" sz="2700" dirty="0" err="1">
                <a:solidFill>
                  <a:schemeClr val="accent1">
                    <a:lumMod val="75000"/>
                  </a:schemeClr>
                </a:solidFill>
              </a:rPr>
              <a:t>Povišena</a:t>
            </a:r>
            <a:r>
              <a:rPr lang="en-US" sz="2700" dirty="0">
                <a:solidFill>
                  <a:schemeClr val="accent1">
                    <a:lumMod val="75000"/>
                  </a:schemeClr>
                </a:solidFill>
              </a:rPr>
              <a:t> </a:t>
            </a:r>
            <a:r>
              <a:rPr lang="en-US" sz="2700" dirty="0" err="1">
                <a:solidFill>
                  <a:schemeClr val="accent1">
                    <a:lumMod val="75000"/>
                  </a:schemeClr>
                </a:solidFill>
              </a:rPr>
              <a:t>temperatura</a:t>
            </a:r>
            <a:r>
              <a:rPr lang="en-US" sz="2700" dirty="0">
                <a:solidFill>
                  <a:schemeClr val="accent1">
                    <a:lumMod val="75000"/>
                  </a:schemeClr>
                </a:solidFill>
              </a:rPr>
              <a:t> </a:t>
            </a:r>
            <a:r>
              <a:rPr lang="en-US" sz="2700" dirty="0" err="1">
                <a:solidFill>
                  <a:schemeClr val="accent1">
                    <a:lumMod val="75000"/>
                  </a:schemeClr>
                </a:solidFill>
              </a:rPr>
              <a:t>okoline</a:t>
            </a:r>
            <a:r>
              <a:rPr lang="en-US" sz="2700" dirty="0">
                <a:solidFill>
                  <a:schemeClr val="accent1">
                    <a:lumMod val="75000"/>
                  </a:schemeClr>
                </a:solidFill>
              </a:rPr>
              <a:t> – </a:t>
            </a:r>
            <a:r>
              <a:rPr lang="en-US" sz="2700" dirty="0" err="1">
                <a:solidFill>
                  <a:schemeClr val="accent1">
                    <a:lumMod val="75000"/>
                  </a:schemeClr>
                </a:solidFill>
              </a:rPr>
              <a:t>povezani</a:t>
            </a:r>
            <a:r>
              <a:rPr lang="en-US" sz="2700" dirty="0">
                <a:solidFill>
                  <a:schemeClr val="accent1">
                    <a:lumMod val="75000"/>
                  </a:schemeClr>
                </a:solidFill>
              </a:rPr>
              <a:t> </a:t>
            </a:r>
            <a:r>
              <a:rPr lang="en-US" sz="2700" dirty="0" err="1">
                <a:solidFill>
                  <a:schemeClr val="accent1">
                    <a:lumMod val="75000"/>
                  </a:schemeClr>
                </a:solidFill>
              </a:rPr>
              <a:t>neželjeni</a:t>
            </a:r>
            <a:r>
              <a:rPr lang="en-US" sz="2700" dirty="0">
                <a:solidFill>
                  <a:schemeClr val="accent1">
                    <a:lumMod val="75000"/>
                  </a:schemeClr>
                </a:solidFill>
              </a:rPr>
              <a:t> </a:t>
            </a:r>
            <a:r>
              <a:rPr lang="en-US" sz="2700" dirty="0" err="1">
                <a:solidFill>
                  <a:schemeClr val="accent1">
                    <a:lumMod val="75000"/>
                  </a:schemeClr>
                </a:solidFill>
              </a:rPr>
              <a:t>ishodi</a:t>
            </a:r>
            <a:r>
              <a:rPr lang="en-US" sz="2700" dirty="0">
                <a:solidFill>
                  <a:schemeClr val="accent1">
                    <a:lumMod val="75000"/>
                  </a:schemeClr>
                </a:solidFill>
              </a:rPr>
              <a:t> </a:t>
            </a:r>
            <a:r>
              <a:rPr lang="en-US" sz="2700" dirty="0" err="1">
                <a:solidFill>
                  <a:schemeClr val="accent1">
                    <a:lumMod val="75000"/>
                  </a:schemeClr>
                </a:solidFill>
              </a:rPr>
              <a:t>kod</a:t>
            </a:r>
            <a:r>
              <a:rPr lang="en-US" sz="2700" dirty="0">
                <a:solidFill>
                  <a:schemeClr val="accent1">
                    <a:lumMod val="75000"/>
                  </a:schemeClr>
                </a:solidFill>
              </a:rPr>
              <a:t> </a:t>
            </a:r>
            <a:r>
              <a:rPr lang="en-US" sz="2700" dirty="0" err="1">
                <a:solidFill>
                  <a:schemeClr val="accent1">
                    <a:lumMod val="75000"/>
                  </a:schemeClr>
                </a:solidFill>
              </a:rPr>
              <a:t>majke</a:t>
            </a:r>
            <a:r>
              <a:rPr lang="en-US" sz="2700" dirty="0">
                <a:solidFill>
                  <a:schemeClr val="accent1">
                    <a:lumMod val="75000"/>
                  </a:schemeClr>
                </a:solidFill>
              </a:rPr>
              <a:t> (</a:t>
            </a:r>
            <a:r>
              <a:rPr lang="en-US" sz="2700" dirty="0" err="1">
                <a:solidFill>
                  <a:schemeClr val="accent1">
                    <a:lumMod val="75000"/>
                  </a:schemeClr>
                </a:solidFill>
              </a:rPr>
              <a:t>Dalugoda</a:t>
            </a:r>
            <a:r>
              <a:rPr lang="en-US" sz="2700" dirty="0">
                <a:solidFill>
                  <a:schemeClr val="accent1">
                    <a:lumMod val="75000"/>
                  </a:schemeClr>
                </a:solidFill>
              </a:rPr>
              <a:t> </a:t>
            </a:r>
            <a:r>
              <a:rPr lang="en-US" sz="2700" dirty="0" err="1">
                <a:solidFill>
                  <a:schemeClr val="accent1">
                    <a:lumMod val="75000"/>
                  </a:schemeClr>
                </a:solidFill>
              </a:rPr>
              <a:t>i</a:t>
            </a:r>
            <a:r>
              <a:rPr lang="en-US" sz="2700" dirty="0">
                <a:solidFill>
                  <a:schemeClr val="accent1">
                    <a:lumMod val="75000"/>
                  </a:schemeClr>
                </a:solidFill>
              </a:rPr>
              <a:t> </a:t>
            </a:r>
            <a:r>
              <a:rPr lang="en-US" sz="2700" dirty="0" err="1">
                <a:solidFill>
                  <a:schemeClr val="accent1">
                    <a:lumMod val="75000"/>
                  </a:schemeClr>
                </a:solidFill>
              </a:rPr>
              <a:t>sar</a:t>
            </a:r>
            <a:r>
              <a:rPr lang="en-US" sz="2700" dirty="0">
                <a:solidFill>
                  <a:schemeClr val="accent1">
                    <a:lumMod val="75000"/>
                  </a:schemeClr>
                </a:solidFill>
              </a:rPr>
              <a:t>.)</a:t>
            </a:r>
            <a:endParaRPr lang="en-GB" sz="2700" dirty="0">
              <a:solidFill>
                <a:schemeClr val="accent1">
                  <a:lumMod val="75000"/>
                </a:schemeClr>
              </a:solidFill>
            </a:endParaRPr>
          </a:p>
        </p:txBody>
      </p:sp>
    </p:spTree>
    <p:extLst>
      <p:ext uri="{BB962C8B-B14F-4D97-AF65-F5344CB8AC3E}">
        <p14:creationId xmlns:p14="http://schemas.microsoft.com/office/powerpoint/2010/main" val="28057595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a:extLst>
              <a:ext uri="{FF2B5EF4-FFF2-40B4-BE49-F238E27FC236}">
                <a16:creationId xmlns:a16="http://schemas.microsoft.com/office/drawing/2014/main" id="{F61C5B81-C726-C71F-7672-536AD07FE99F}"/>
              </a:ext>
            </a:extLst>
          </p:cNvPr>
          <p:cNvGraphicFramePr>
            <a:graphicFrameLocks noGrp="1"/>
          </p:cNvGraphicFramePr>
          <p:nvPr>
            <p:ph idx="1"/>
            <p:extLst>
              <p:ext uri="{D42A27DB-BD31-4B8C-83A1-F6EECF244321}">
                <p14:modId xmlns:p14="http://schemas.microsoft.com/office/powerpoint/2010/main" val="3675180769"/>
              </p:ext>
            </p:extLst>
          </p:nvPr>
        </p:nvGraphicFramePr>
        <p:xfrm>
          <a:off x="192088" y="935038"/>
          <a:ext cx="11896725" cy="5370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ím 1">
            <a:extLst>
              <a:ext uri="{FF2B5EF4-FFF2-40B4-BE49-F238E27FC236}">
                <a16:creationId xmlns:a16="http://schemas.microsoft.com/office/drawing/2014/main" id="{478FB0FB-7855-B407-560B-9600D65E420B}"/>
              </a:ext>
            </a:extLst>
          </p:cNvPr>
          <p:cNvSpPr>
            <a:spLocks noGrp="1"/>
          </p:cNvSpPr>
          <p:nvPr>
            <p:ph type="title"/>
          </p:nvPr>
        </p:nvSpPr>
        <p:spPr>
          <a:xfrm>
            <a:off x="174670" y="115503"/>
            <a:ext cx="11914142" cy="577516"/>
          </a:xfrm>
        </p:spPr>
        <p:txBody>
          <a:bodyPr rtlCol="0">
            <a:noAutofit/>
          </a:bodyPr>
          <a:lstStyle/>
          <a:p>
            <a:r>
              <a:rPr lang="en-US" sz="2700" dirty="0" err="1">
                <a:solidFill>
                  <a:schemeClr val="accent1">
                    <a:lumMod val="75000"/>
                  </a:schemeClr>
                </a:solidFill>
              </a:rPr>
              <a:t>Povišena</a:t>
            </a:r>
            <a:r>
              <a:rPr lang="en-US" sz="2700" dirty="0">
                <a:solidFill>
                  <a:schemeClr val="accent1">
                    <a:lumMod val="75000"/>
                  </a:schemeClr>
                </a:solidFill>
              </a:rPr>
              <a:t> </a:t>
            </a:r>
            <a:r>
              <a:rPr lang="en-US" sz="2700" dirty="0" err="1">
                <a:solidFill>
                  <a:schemeClr val="accent1">
                    <a:lumMod val="75000"/>
                  </a:schemeClr>
                </a:solidFill>
              </a:rPr>
              <a:t>temperatura</a:t>
            </a:r>
            <a:r>
              <a:rPr lang="en-US" sz="2700" dirty="0">
                <a:solidFill>
                  <a:schemeClr val="accent1">
                    <a:lumMod val="75000"/>
                  </a:schemeClr>
                </a:solidFill>
              </a:rPr>
              <a:t> </a:t>
            </a:r>
            <a:r>
              <a:rPr lang="en-US" sz="2700" dirty="0" err="1">
                <a:solidFill>
                  <a:schemeClr val="accent1">
                    <a:lumMod val="75000"/>
                  </a:schemeClr>
                </a:solidFill>
              </a:rPr>
              <a:t>okoline</a:t>
            </a:r>
            <a:r>
              <a:rPr lang="en-US" sz="2700" dirty="0">
                <a:solidFill>
                  <a:schemeClr val="accent1">
                    <a:lumMod val="75000"/>
                  </a:schemeClr>
                </a:solidFill>
              </a:rPr>
              <a:t> – </a:t>
            </a:r>
            <a:r>
              <a:rPr lang="en-US" sz="2700" dirty="0" err="1">
                <a:solidFill>
                  <a:schemeClr val="accent1">
                    <a:lumMod val="75000"/>
                  </a:schemeClr>
                </a:solidFill>
              </a:rPr>
              <a:t>povezani</a:t>
            </a:r>
            <a:r>
              <a:rPr lang="en-US" sz="2700" dirty="0">
                <a:solidFill>
                  <a:schemeClr val="accent1">
                    <a:lumMod val="75000"/>
                  </a:schemeClr>
                </a:solidFill>
              </a:rPr>
              <a:t> </a:t>
            </a:r>
            <a:r>
              <a:rPr lang="en-US" sz="2700" dirty="0" err="1">
                <a:solidFill>
                  <a:schemeClr val="accent1">
                    <a:lumMod val="75000"/>
                  </a:schemeClr>
                </a:solidFill>
              </a:rPr>
              <a:t>neželjeni</a:t>
            </a:r>
            <a:r>
              <a:rPr lang="en-US" sz="2700" dirty="0">
                <a:solidFill>
                  <a:schemeClr val="accent1">
                    <a:lumMod val="75000"/>
                  </a:schemeClr>
                </a:solidFill>
              </a:rPr>
              <a:t> </a:t>
            </a:r>
            <a:r>
              <a:rPr lang="en-US" sz="2700" dirty="0" err="1">
                <a:solidFill>
                  <a:schemeClr val="accent1">
                    <a:lumMod val="75000"/>
                  </a:schemeClr>
                </a:solidFill>
              </a:rPr>
              <a:t>ishodi</a:t>
            </a:r>
            <a:r>
              <a:rPr lang="en-US" sz="2700" dirty="0">
                <a:solidFill>
                  <a:schemeClr val="accent1">
                    <a:lumMod val="75000"/>
                  </a:schemeClr>
                </a:solidFill>
              </a:rPr>
              <a:t> </a:t>
            </a:r>
            <a:r>
              <a:rPr lang="en-US" sz="2700" dirty="0" err="1">
                <a:solidFill>
                  <a:schemeClr val="accent1">
                    <a:lumMod val="75000"/>
                  </a:schemeClr>
                </a:solidFill>
              </a:rPr>
              <a:t>kod</a:t>
            </a:r>
            <a:r>
              <a:rPr lang="en-US" sz="2700" dirty="0">
                <a:solidFill>
                  <a:schemeClr val="accent1">
                    <a:lumMod val="75000"/>
                  </a:schemeClr>
                </a:solidFill>
              </a:rPr>
              <a:t> </a:t>
            </a:r>
            <a:r>
              <a:rPr lang="en-US" sz="2700" dirty="0" err="1">
                <a:solidFill>
                  <a:schemeClr val="accent1">
                    <a:lumMod val="75000"/>
                  </a:schemeClr>
                </a:solidFill>
              </a:rPr>
              <a:t>majke</a:t>
            </a:r>
            <a:r>
              <a:rPr lang="en-US" sz="2700" dirty="0">
                <a:solidFill>
                  <a:schemeClr val="accent1">
                    <a:lumMod val="75000"/>
                  </a:schemeClr>
                </a:solidFill>
              </a:rPr>
              <a:t> (</a:t>
            </a:r>
            <a:r>
              <a:rPr lang="en-US" sz="2700" dirty="0" err="1">
                <a:solidFill>
                  <a:schemeClr val="accent1">
                    <a:lumMod val="75000"/>
                  </a:schemeClr>
                </a:solidFill>
              </a:rPr>
              <a:t>Dalugoda</a:t>
            </a:r>
            <a:r>
              <a:rPr lang="en-US" sz="2700" dirty="0">
                <a:solidFill>
                  <a:schemeClr val="accent1">
                    <a:lumMod val="75000"/>
                  </a:schemeClr>
                </a:solidFill>
              </a:rPr>
              <a:t> </a:t>
            </a:r>
            <a:r>
              <a:rPr lang="en-US" sz="2700" dirty="0" err="1">
                <a:solidFill>
                  <a:schemeClr val="accent1">
                    <a:lumMod val="75000"/>
                  </a:schemeClr>
                </a:solidFill>
              </a:rPr>
              <a:t>i</a:t>
            </a:r>
            <a:r>
              <a:rPr lang="en-US" sz="2700" dirty="0">
                <a:solidFill>
                  <a:schemeClr val="accent1">
                    <a:lumMod val="75000"/>
                  </a:schemeClr>
                </a:solidFill>
              </a:rPr>
              <a:t> </a:t>
            </a:r>
            <a:r>
              <a:rPr lang="en-US" sz="2700" dirty="0" err="1">
                <a:solidFill>
                  <a:schemeClr val="accent1">
                    <a:lumMod val="75000"/>
                  </a:schemeClr>
                </a:solidFill>
              </a:rPr>
              <a:t>sar</a:t>
            </a:r>
            <a:r>
              <a:rPr lang="en-US" sz="2700" dirty="0">
                <a:solidFill>
                  <a:schemeClr val="accent1">
                    <a:lumMod val="75000"/>
                  </a:schemeClr>
                </a:solidFill>
              </a:rPr>
              <a:t>.)</a:t>
            </a:r>
            <a:endParaRPr lang="en-GB" sz="2700" dirty="0">
              <a:solidFill>
                <a:schemeClr val="accent1">
                  <a:lumMod val="75000"/>
                </a:schemeClr>
              </a:solidFill>
            </a:endParaRPr>
          </a:p>
        </p:txBody>
      </p:sp>
      <p:sp>
        <p:nvSpPr>
          <p:cNvPr id="6" name="Szövegdoboz 5">
            <a:extLst>
              <a:ext uri="{FF2B5EF4-FFF2-40B4-BE49-F238E27FC236}">
                <a16:creationId xmlns:a16="http://schemas.microsoft.com/office/drawing/2014/main" id="{78BB8E6A-0613-003C-FFCC-A5CB46845D9E}"/>
              </a:ext>
            </a:extLst>
          </p:cNvPr>
          <p:cNvSpPr txBox="1"/>
          <p:nvPr/>
        </p:nvSpPr>
        <p:spPr>
          <a:xfrm>
            <a:off x="174670" y="6137485"/>
            <a:ext cx="6166984" cy="246221"/>
          </a:xfrm>
          <a:prstGeom prst="rect">
            <a:avLst/>
          </a:prstGeom>
          <a:noFill/>
        </p:spPr>
        <p:txBody>
          <a:bodyPr wrap="square" rtlCol="0">
            <a:spAutoFit/>
          </a:bodyPr>
          <a:lstStyle/>
          <a:p>
            <a:r>
              <a:rPr lang="en-US" sz="1000" dirty="0" smtClean="0">
                <a:solidFill>
                  <a:schemeClr val="bg1">
                    <a:lumMod val="50000"/>
                  </a:schemeClr>
                </a:solidFill>
              </a:rPr>
              <a:t>https</a:t>
            </a:r>
            <a:r>
              <a:rPr lang="en-US" sz="1000" dirty="0">
                <a:solidFill>
                  <a:schemeClr val="bg1">
                    <a:lumMod val="50000"/>
                  </a:schemeClr>
                </a:solidFill>
              </a:rPr>
              <a:t>://doi.org/10.3390/ijerph19031771</a:t>
            </a:r>
          </a:p>
        </p:txBody>
      </p:sp>
    </p:spTree>
    <p:extLst>
      <p:ext uri="{BB962C8B-B14F-4D97-AF65-F5344CB8AC3E}">
        <p14:creationId xmlns:p14="http://schemas.microsoft.com/office/powerpoint/2010/main" val="26665962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8A3C492B-EDAC-82F3-EA2B-E101CFE7332C}"/>
              </a:ext>
            </a:extLst>
          </p:cNvPr>
          <p:cNvSpPr>
            <a:spLocks noGrp="1"/>
          </p:cNvSpPr>
          <p:nvPr>
            <p:ph idx="1"/>
          </p:nvPr>
        </p:nvSpPr>
        <p:spPr>
          <a:xfrm>
            <a:off x="295276" y="814006"/>
            <a:ext cx="11896724" cy="5604047"/>
          </a:xfrm>
        </p:spPr>
        <p:txBody>
          <a:bodyPr rtlCol="0">
            <a:noAutofit/>
          </a:bodyPr>
          <a:lstStyle/>
          <a:p>
            <a:pPr>
              <a:lnSpc>
                <a:spcPct val="100000"/>
              </a:lnSpc>
              <a:spcBef>
                <a:spcPts val="0"/>
              </a:spcBef>
              <a:spcAft>
                <a:spcPts val="0"/>
              </a:spcAft>
            </a:pPr>
            <a:r>
              <a:rPr lang="en-US" sz="1800" b="1" dirty="0" err="1"/>
              <a:t>Hipertenzivni</a:t>
            </a:r>
            <a:r>
              <a:rPr lang="en-US" sz="1800" b="1" dirty="0"/>
              <a:t> </a:t>
            </a:r>
            <a:r>
              <a:rPr lang="en-US" sz="1800" b="1" dirty="0" err="1"/>
              <a:t>poremećaji</a:t>
            </a:r>
            <a:r>
              <a:rPr lang="en-US" sz="1800" b="1" dirty="0"/>
              <a:t> (</a:t>
            </a:r>
            <a:r>
              <a:rPr lang="en-US" sz="1800" b="1" dirty="0" err="1"/>
              <a:t>dve</a:t>
            </a:r>
            <a:r>
              <a:rPr lang="en-US" sz="1800" b="1" dirty="0"/>
              <a:t> </a:t>
            </a:r>
            <a:r>
              <a:rPr lang="en-US" sz="1800" b="1" dirty="0" err="1"/>
              <a:t>studije</a:t>
            </a:r>
            <a:r>
              <a:rPr lang="en-US" sz="1800" b="1" dirty="0"/>
              <a:t>)</a:t>
            </a:r>
          </a:p>
          <a:p>
            <a:pPr lvl="1">
              <a:spcBef>
                <a:spcPts val="0"/>
              </a:spcBef>
            </a:pPr>
            <a:r>
              <a:rPr lang="en-US" sz="1600" dirty="0" err="1"/>
              <a:t>Izlaganje</a:t>
            </a:r>
            <a:r>
              <a:rPr lang="en-US" sz="1600" dirty="0"/>
              <a:t> </a:t>
            </a:r>
            <a:r>
              <a:rPr lang="en-US" sz="1600" dirty="0" err="1"/>
              <a:t>majke</a:t>
            </a:r>
            <a:r>
              <a:rPr lang="en-US" sz="1600" dirty="0"/>
              <a:t> </a:t>
            </a:r>
            <a:r>
              <a:rPr lang="en-US" sz="1600" dirty="0" err="1"/>
              <a:t>toplotnim</a:t>
            </a:r>
            <a:r>
              <a:rPr lang="en-US" sz="1600" dirty="0"/>
              <a:t> </a:t>
            </a:r>
            <a:r>
              <a:rPr lang="en-US" sz="1600" dirty="0" err="1"/>
              <a:t>talasima</a:t>
            </a:r>
            <a:r>
              <a:rPr lang="en-US" sz="1600" dirty="0"/>
              <a:t> </a:t>
            </a:r>
            <a:r>
              <a:rPr lang="en-US" sz="1600" dirty="0" err="1"/>
              <a:t>i</a:t>
            </a:r>
            <a:r>
              <a:rPr lang="en-US" sz="1600" dirty="0"/>
              <a:t> </a:t>
            </a:r>
            <a:r>
              <a:rPr lang="en-US" sz="1600" dirty="0" err="1"/>
              <a:t>visokoj</a:t>
            </a:r>
            <a:r>
              <a:rPr lang="en-US" sz="1600" dirty="0"/>
              <a:t> </a:t>
            </a:r>
            <a:r>
              <a:rPr lang="en-US" sz="1600" dirty="0" err="1"/>
              <a:t>prosečnoj</a:t>
            </a:r>
            <a:r>
              <a:rPr lang="en-US" sz="1600" dirty="0"/>
              <a:t> </a:t>
            </a:r>
            <a:r>
              <a:rPr lang="en-US" sz="1600" dirty="0" err="1"/>
              <a:t>temperaturi</a:t>
            </a:r>
            <a:r>
              <a:rPr lang="en-US" sz="1600" dirty="0"/>
              <a:t> </a:t>
            </a:r>
            <a:r>
              <a:rPr lang="en-US" sz="1600" dirty="0" err="1"/>
              <a:t>povećalo</a:t>
            </a:r>
            <a:r>
              <a:rPr lang="en-US" sz="1600" dirty="0"/>
              <a:t> je </a:t>
            </a:r>
            <a:r>
              <a:rPr lang="en-US" sz="1600" dirty="0" err="1"/>
              <a:t>rizik</a:t>
            </a:r>
            <a:r>
              <a:rPr lang="en-US" sz="1600" dirty="0"/>
              <a:t> od </a:t>
            </a:r>
            <a:r>
              <a:rPr lang="en-US" sz="1600" dirty="0" err="1"/>
              <a:t>preeklampsije</a:t>
            </a:r>
            <a:r>
              <a:rPr lang="en-US" sz="1600" dirty="0"/>
              <a:t>, </a:t>
            </a:r>
            <a:r>
              <a:rPr lang="en-US" sz="1600" dirty="0" err="1"/>
              <a:t>eklampsije</a:t>
            </a:r>
            <a:r>
              <a:rPr lang="en-US" sz="1600" dirty="0"/>
              <a:t> </a:t>
            </a:r>
            <a:r>
              <a:rPr lang="en-US" sz="1600" dirty="0" err="1"/>
              <a:t>i</a:t>
            </a:r>
            <a:r>
              <a:rPr lang="en-US" sz="1600" dirty="0"/>
              <a:t> </a:t>
            </a:r>
            <a:r>
              <a:rPr lang="en-US" sz="1600" dirty="0" err="1"/>
              <a:t>gestacijske</a:t>
            </a:r>
            <a:r>
              <a:rPr lang="en-US" sz="1600" dirty="0"/>
              <a:t> </a:t>
            </a:r>
            <a:r>
              <a:rPr lang="en-US" sz="1600" dirty="0" err="1"/>
              <a:t>hipertenzije</a:t>
            </a:r>
            <a:endParaRPr lang="en-US" sz="1600" dirty="0"/>
          </a:p>
          <a:p>
            <a:pPr>
              <a:lnSpc>
                <a:spcPct val="100000"/>
              </a:lnSpc>
              <a:spcBef>
                <a:spcPts val="0"/>
              </a:spcBef>
              <a:spcAft>
                <a:spcPts val="0"/>
              </a:spcAft>
            </a:pPr>
            <a:r>
              <a:rPr lang="en-US" sz="1800" b="1" dirty="0"/>
              <a:t>PROM (</a:t>
            </a:r>
            <a:r>
              <a:rPr lang="en-US" sz="1800" b="1" dirty="0" err="1"/>
              <a:t>dve</a:t>
            </a:r>
            <a:r>
              <a:rPr lang="en-US" sz="1800" b="1" dirty="0"/>
              <a:t> </a:t>
            </a:r>
            <a:r>
              <a:rPr lang="en-US" sz="1800" b="1" dirty="0" err="1"/>
              <a:t>studije</a:t>
            </a:r>
            <a:r>
              <a:rPr lang="en-US" sz="1800" b="1" dirty="0"/>
              <a:t>)</a:t>
            </a:r>
          </a:p>
          <a:p>
            <a:pPr lvl="1">
              <a:lnSpc>
                <a:spcPct val="100000"/>
              </a:lnSpc>
              <a:spcBef>
                <a:spcPts val="0"/>
              </a:spcBef>
            </a:pPr>
            <a:r>
              <a:rPr lang="en-US" sz="1600" dirty="0"/>
              <a:t>PROM se </a:t>
            </a:r>
            <a:r>
              <a:rPr lang="en-US" sz="1600" dirty="0" err="1"/>
              <a:t>javlja</a:t>
            </a:r>
            <a:r>
              <a:rPr lang="en-US" sz="1600" dirty="0"/>
              <a:t> </a:t>
            </a:r>
            <a:r>
              <a:rPr lang="en-US" sz="1600" dirty="0" err="1"/>
              <a:t>usled</a:t>
            </a:r>
            <a:r>
              <a:rPr lang="en-US" sz="1600" dirty="0"/>
              <a:t> </a:t>
            </a:r>
            <a:r>
              <a:rPr lang="en-US" sz="1600" dirty="0" err="1"/>
              <a:t>prirodnog</a:t>
            </a:r>
            <a:r>
              <a:rPr lang="en-US" sz="1600" dirty="0"/>
              <a:t> </a:t>
            </a:r>
            <a:r>
              <a:rPr lang="en-US" sz="1600" dirty="0" err="1"/>
              <a:t>slabljenja</a:t>
            </a:r>
            <a:r>
              <a:rPr lang="en-US" sz="1600" dirty="0"/>
              <a:t> </a:t>
            </a:r>
            <a:r>
              <a:rPr lang="en-US" sz="1600" dirty="0" err="1"/>
              <a:t>fetalne</a:t>
            </a:r>
            <a:r>
              <a:rPr lang="en-US" sz="1600" dirty="0"/>
              <a:t> membrane, </a:t>
            </a:r>
            <a:r>
              <a:rPr lang="en-US" sz="1600" dirty="0" err="1"/>
              <a:t>što</a:t>
            </a:r>
            <a:r>
              <a:rPr lang="en-US" sz="1600" dirty="0"/>
              <a:t> </a:t>
            </a:r>
            <a:r>
              <a:rPr lang="en-US" sz="1600" dirty="0" err="1"/>
              <a:t>izaziva</a:t>
            </a:r>
            <a:r>
              <a:rPr lang="en-US" sz="1600" dirty="0"/>
              <a:t> </a:t>
            </a:r>
            <a:r>
              <a:rPr lang="en-US" sz="1600" dirty="0" err="1"/>
              <a:t>rupturu</a:t>
            </a:r>
            <a:r>
              <a:rPr lang="en-US" sz="1600" dirty="0"/>
              <a:t> </a:t>
            </a:r>
            <a:r>
              <a:rPr lang="en-US" sz="1600" dirty="0" err="1"/>
              <a:t>fetalne</a:t>
            </a:r>
            <a:r>
              <a:rPr lang="en-US" sz="1600" dirty="0"/>
              <a:t> membrane bez </a:t>
            </a:r>
            <a:r>
              <a:rPr lang="en-US" sz="1600" dirty="0" err="1"/>
              <a:t>početka</a:t>
            </a:r>
            <a:r>
              <a:rPr lang="en-US" sz="1600" dirty="0"/>
              <a:t> </a:t>
            </a:r>
            <a:r>
              <a:rPr lang="en-US" sz="1600" dirty="0" err="1"/>
              <a:t>porođaja</a:t>
            </a:r>
            <a:endParaRPr lang="en-US" sz="1600" dirty="0"/>
          </a:p>
          <a:p>
            <a:pPr lvl="1">
              <a:lnSpc>
                <a:spcPct val="100000"/>
              </a:lnSpc>
              <a:spcBef>
                <a:spcPts val="0"/>
              </a:spcBef>
            </a:pPr>
            <a:r>
              <a:rPr lang="en-US" sz="1600" dirty="0" err="1"/>
              <a:t>povišene</a:t>
            </a:r>
            <a:r>
              <a:rPr lang="en-US" sz="1600" dirty="0"/>
              <a:t> temperature </a:t>
            </a:r>
            <a:r>
              <a:rPr lang="en-US" sz="1600" dirty="0" err="1"/>
              <a:t>su</a:t>
            </a:r>
            <a:r>
              <a:rPr lang="en-US" sz="1600" dirty="0"/>
              <a:t> </a:t>
            </a:r>
            <a:r>
              <a:rPr lang="en-US" sz="1600" dirty="0" err="1"/>
              <a:t>povezane</a:t>
            </a:r>
            <a:r>
              <a:rPr lang="en-US" sz="1600" dirty="0"/>
              <a:t> </a:t>
            </a:r>
            <a:r>
              <a:rPr lang="en-US" sz="1600" dirty="0" err="1"/>
              <a:t>sa</a:t>
            </a:r>
            <a:r>
              <a:rPr lang="en-US" sz="1600" dirty="0"/>
              <a:t> </a:t>
            </a:r>
            <a:r>
              <a:rPr lang="en-US" sz="1600" dirty="0" err="1"/>
              <a:t>većim</a:t>
            </a:r>
            <a:r>
              <a:rPr lang="en-US" sz="1600" dirty="0"/>
              <a:t> </a:t>
            </a:r>
            <a:r>
              <a:rPr lang="en-US" sz="1600" dirty="0" err="1"/>
              <a:t>rizikom</a:t>
            </a:r>
            <a:r>
              <a:rPr lang="en-US" sz="1600" dirty="0"/>
              <a:t> od PROM-a</a:t>
            </a:r>
          </a:p>
          <a:p>
            <a:pPr>
              <a:lnSpc>
                <a:spcPct val="100000"/>
              </a:lnSpc>
              <a:spcBef>
                <a:spcPts val="0"/>
              </a:spcBef>
              <a:spcAft>
                <a:spcPts val="0"/>
              </a:spcAft>
            </a:pPr>
            <a:r>
              <a:rPr lang="en-US" sz="1800" b="1" dirty="0" err="1"/>
              <a:t>Abrupcija</a:t>
            </a:r>
            <a:r>
              <a:rPr lang="en-US" sz="1800" b="1" dirty="0"/>
              <a:t> </a:t>
            </a:r>
            <a:r>
              <a:rPr lang="en-US" sz="1800" b="1" dirty="0" err="1"/>
              <a:t>placente</a:t>
            </a:r>
            <a:r>
              <a:rPr lang="en-US" sz="1800" b="1" dirty="0"/>
              <a:t> (</a:t>
            </a:r>
            <a:r>
              <a:rPr lang="en-US" sz="1800" b="1" dirty="0" err="1"/>
              <a:t>dve</a:t>
            </a:r>
            <a:r>
              <a:rPr lang="en-US" sz="1800" b="1" dirty="0"/>
              <a:t> </a:t>
            </a:r>
            <a:r>
              <a:rPr lang="en-US" sz="1800" b="1" dirty="0" err="1"/>
              <a:t>studije</a:t>
            </a:r>
            <a:r>
              <a:rPr lang="en-US" sz="1800" b="1" dirty="0"/>
              <a:t>)</a:t>
            </a:r>
          </a:p>
          <a:p>
            <a:pPr lvl="1">
              <a:lnSpc>
                <a:spcPct val="100000"/>
              </a:lnSpc>
              <a:spcBef>
                <a:spcPts val="0"/>
              </a:spcBef>
            </a:pPr>
            <a:r>
              <a:rPr lang="en-US" sz="1600" dirty="0" err="1"/>
              <a:t>visok</a:t>
            </a:r>
            <a:r>
              <a:rPr lang="en-US" sz="1600" dirty="0"/>
              <a:t> </a:t>
            </a:r>
            <a:r>
              <a:rPr lang="en-US" sz="1600" dirty="0" err="1"/>
              <a:t>rizik</a:t>
            </a:r>
            <a:r>
              <a:rPr lang="en-US" sz="1600" dirty="0"/>
              <a:t> od </a:t>
            </a:r>
            <a:r>
              <a:rPr lang="en-US" sz="1600" dirty="0" err="1"/>
              <a:t>abrupcije</a:t>
            </a:r>
            <a:r>
              <a:rPr lang="en-US" sz="1600" dirty="0"/>
              <a:t> </a:t>
            </a:r>
            <a:r>
              <a:rPr lang="en-US" sz="1600" dirty="0" err="1"/>
              <a:t>placente</a:t>
            </a:r>
            <a:r>
              <a:rPr lang="en-US" sz="1600" dirty="0"/>
              <a:t> </a:t>
            </a:r>
            <a:r>
              <a:rPr lang="en-US" sz="1600" dirty="0" err="1"/>
              <a:t>povezan</a:t>
            </a:r>
            <a:r>
              <a:rPr lang="en-US" sz="1600" dirty="0"/>
              <a:t> je </a:t>
            </a:r>
            <a:r>
              <a:rPr lang="en-US" sz="1600" dirty="0" err="1"/>
              <a:t>sa</a:t>
            </a:r>
            <a:r>
              <a:rPr lang="en-US" sz="1600" dirty="0"/>
              <a:t> </a:t>
            </a:r>
            <a:r>
              <a:rPr lang="en-US" sz="1600" dirty="0" err="1"/>
              <a:t>izlaganjem</a:t>
            </a:r>
            <a:r>
              <a:rPr lang="en-US" sz="1600" dirty="0"/>
              <a:t> </a:t>
            </a:r>
            <a:r>
              <a:rPr lang="en-US" sz="1600" dirty="0" err="1"/>
              <a:t>visokim</a:t>
            </a:r>
            <a:r>
              <a:rPr lang="en-US" sz="1600" dirty="0"/>
              <a:t> </a:t>
            </a:r>
            <a:r>
              <a:rPr lang="en-US" sz="1600" dirty="0" err="1"/>
              <a:t>temperaturama</a:t>
            </a:r>
            <a:r>
              <a:rPr lang="en-US" sz="1600" dirty="0"/>
              <a:t> </a:t>
            </a:r>
            <a:r>
              <a:rPr lang="en-US" sz="1600" dirty="0" err="1"/>
              <a:t>tokom</a:t>
            </a:r>
            <a:r>
              <a:rPr lang="en-US" sz="1600" dirty="0"/>
              <a:t> </a:t>
            </a:r>
            <a:r>
              <a:rPr lang="en-US" sz="1600" dirty="0" err="1"/>
              <a:t>perioda</a:t>
            </a:r>
            <a:r>
              <a:rPr lang="en-US" sz="1600" dirty="0"/>
              <a:t> </a:t>
            </a:r>
            <a:r>
              <a:rPr lang="en-US" sz="1600" dirty="0" err="1"/>
              <a:t>trudnoće</a:t>
            </a:r>
            <a:endParaRPr lang="en-US" sz="1600" dirty="0"/>
          </a:p>
          <a:p>
            <a:pPr lvl="1">
              <a:lnSpc>
                <a:spcPct val="100000"/>
              </a:lnSpc>
              <a:spcBef>
                <a:spcPts val="0"/>
              </a:spcBef>
            </a:pPr>
            <a:r>
              <a:rPr lang="en-US" sz="1600" dirty="0" err="1"/>
              <a:t>povišena</a:t>
            </a:r>
            <a:r>
              <a:rPr lang="en-US" sz="1600" dirty="0"/>
              <a:t> </a:t>
            </a:r>
            <a:r>
              <a:rPr lang="en-US" sz="1600" dirty="0" err="1"/>
              <a:t>temperatura</a:t>
            </a:r>
            <a:r>
              <a:rPr lang="en-US" sz="1600" dirty="0"/>
              <a:t> (&gt;30 °C) u </a:t>
            </a:r>
            <a:r>
              <a:rPr lang="en-US" sz="1600" dirty="0" err="1"/>
              <a:t>toplim</a:t>
            </a:r>
            <a:r>
              <a:rPr lang="en-US" sz="1600" dirty="0"/>
              <a:t> </a:t>
            </a:r>
            <a:r>
              <a:rPr lang="en-US" sz="1600" dirty="0" err="1"/>
              <a:t>godišnjim</a:t>
            </a:r>
            <a:r>
              <a:rPr lang="en-US" sz="1600" dirty="0"/>
              <a:t> </a:t>
            </a:r>
            <a:r>
              <a:rPr lang="en-US" sz="1600" dirty="0" err="1"/>
              <a:t>dobima</a:t>
            </a:r>
            <a:r>
              <a:rPr lang="en-US" sz="1600" dirty="0"/>
              <a:t> </a:t>
            </a:r>
            <a:r>
              <a:rPr lang="en-US" sz="1600" dirty="0" err="1"/>
              <a:t>povećava</a:t>
            </a:r>
            <a:r>
              <a:rPr lang="en-US" sz="1600" dirty="0"/>
              <a:t> </a:t>
            </a:r>
            <a:r>
              <a:rPr lang="en-US" sz="1600" dirty="0" err="1"/>
              <a:t>rizik</a:t>
            </a:r>
            <a:r>
              <a:rPr lang="en-US" sz="1600" dirty="0"/>
              <a:t> od </a:t>
            </a:r>
            <a:r>
              <a:rPr lang="en-US" sz="1600" dirty="0" err="1"/>
              <a:t>abrupcije</a:t>
            </a:r>
            <a:r>
              <a:rPr lang="en-US" sz="1600" dirty="0"/>
              <a:t> </a:t>
            </a:r>
            <a:r>
              <a:rPr lang="en-US" sz="1600" dirty="0" err="1"/>
              <a:t>placente</a:t>
            </a:r>
            <a:r>
              <a:rPr lang="en-US" sz="1600" dirty="0"/>
              <a:t> </a:t>
            </a:r>
            <a:r>
              <a:rPr lang="en-US" sz="1600" dirty="0" err="1"/>
              <a:t>za</a:t>
            </a:r>
            <a:r>
              <a:rPr lang="en-US" sz="1600" dirty="0"/>
              <a:t> 7%</a:t>
            </a:r>
          </a:p>
          <a:p>
            <a:pPr lvl="1">
              <a:lnSpc>
                <a:spcPct val="100000"/>
              </a:lnSpc>
              <a:spcBef>
                <a:spcPts val="0"/>
              </a:spcBef>
            </a:pPr>
            <a:r>
              <a:rPr lang="en-US" sz="1600" dirty="0" err="1"/>
              <a:t>uloga</a:t>
            </a:r>
            <a:r>
              <a:rPr lang="en-US" sz="1600" dirty="0"/>
              <a:t> </a:t>
            </a:r>
            <a:r>
              <a:rPr lang="en-US" sz="1600" dirty="0" err="1"/>
              <a:t>abrupcije</a:t>
            </a:r>
            <a:r>
              <a:rPr lang="en-US" sz="1600" dirty="0"/>
              <a:t> </a:t>
            </a:r>
            <a:r>
              <a:rPr lang="en-US" sz="1600" dirty="0" err="1"/>
              <a:t>placente</a:t>
            </a:r>
            <a:r>
              <a:rPr lang="en-US" sz="1600" dirty="0"/>
              <a:t> </a:t>
            </a:r>
            <a:r>
              <a:rPr lang="en-US" sz="1600" dirty="0" err="1"/>
              <a:t>igra</a:t>
            </a:r>
            <a:r>
              <a:rPr lang="en-US" sz="1600" dirty="0"/>
              <a:t> </a:t>
            </a:r>
            <a:r>
              <a:rPr lang="en-US" sz="1600" dirty="0" err="1"/>
              <a:t>ulogu</a:t>
            </a:r>
            <a:r>
              <a:rPr lang="en-US" sz="1600" dirty="0"/>
              <a:t> u </a:t>
            </a:r>
            <a:r>
              <a:rPr lang="en-US" sz="1600" dirty="0" err="1"/>
              <a:t>vezi</a:t>
            </a:r>
            <a:r>
              <a:rPr lang="en-US" sz="1600" dirty="0"/>
              <a:t> </a:t>
            </a:r>
            <a:r>
              <a:rPr lang="en-US" sz="1600" dirty="0" err="1"/>
              <a:t>između</a:t>
            </a:r>
            <a:r>
              <a:rPr lang="en-US" sz="1600" dirty="0"/>
              <a:t> </a:t>
            </a:r>
            <a:r>
              <a:rPr lang="en-US" sz="1600" dirty="0" err="1"/>
              <a:t>povišene</a:t>
            </a:r>
            <a:r>
              <a:rPr lang="en-US" sz="1600" dirty="0"/>
              <a:t> temperature </a:t>
            </a:r>
            <a:r>
              <a:rPr lang="en-US" sz="1600" dirty="0" err="1"/>
              <a:t>i</a:t>
            </a:r>
            <a:r>
              <a:rPr lang="en-US" sz="1600" dirty="0"/>
              <a:t> </a:t>
            </a:r>
            <a:r>
              <a:rPr lang="en-US" sz="1600" dirty="0" err="1"/>
              <a:t>mrtvorođenosti</a:t>
            </a:r>
            <a:endParaRPr lang="en-US" sz="1600" dirty="0"/>
          </a:p>
          <a:p>
            <a:pPr>
              <a:lnSpc>
                <a:spcPct val="100000"/>
              </a:lnSpc>
              <a:spcBef>
                <a:spcPts val="0"/>
              </a:spcBef>
              <a:spcAft>
                <a:spcPts val="0"/>
              </a:spcAft>
            </a:pPr>
            <a:r>
              <a:rPr lang="en-US" sz="1800" b="1" dirty="0" err="1"/>
              <a:t>Stres</a:t>
            </a:r>
            <a:r>
              <a:rPr lang="en-US" sz="1800" b="1" dirty="0"/>
              <a:t> </a:t>
            </a:r>
            <a:r>
              <a:rPr lang="en-US" sz="1800" b="1" dirty="0" err="1"/>
              <a:t>kod</a:t>
            </a:r>
            <a:r>
              <a:rPr lang="en-US" sz="1800" b="1" dirty="0"/>
              <a:t> </a:t>
            </a:r>
            <a:r>
              <a:rPr lang="en-US" sz="1800" b="1" dirty="0" err="1"/>
              <a:t>majke</a:t>
            </a:r>
            <a:r>
              <a:rPr lang="en-US" sz="1800" b="1" dirty="0"/>
              <a:t> (</a:t>
            </a:r>
            <a:r>
              <a:rPr lang="en-US" sz="1800" b="1" dirty="0" err="1"/>
              <a:t>jedna</a:t>
            </a:r>
            <a:r>
              <a:rPr lang="en-US" sz="1800" b="1" dirty="0"/>
              <a:t> </a:t>
            </a:r>
            <a:r>
              <a:rPr lang="en-US" sz="1800" b="1" dirty="0" err="1"/>
              <a:t>studija</a:t>
            </a:r>
            <a:r>
              <a:rPr lang="en-US" sz="1800" b="1" dirty="0"/>
              <a:t>)</a:t>
            </a:r>
          </a:p>
          <a:p>
            <a:pPr lvl="1">
              <a:spcBef>
                <a:spcPts val="0"/>
              </a:spcBef>
            </a:pPr>
            <a:r>
              <a:rPr lang="en-US" sz="1600" dirty="0" err="1"/>
              <a:t>ekstremna</a:t>
            </a:r>
            <a:r>
              <a:rPr lang="en-US" sz="1600" dirty="0"/>
              <a:t> </a:t>
            </a:r>
            <a:r>
              <a:rPr lang="en-US" sz="1600" dirty="0" err="1"/>
              <a:t>temperatura</a:t>
            </a:r>
            <a:r>
              <a:rPr lang="en-US" sz="1600" dirty="0"/>
              <a:t> </a:t>
            </a:r>
            <a:r>
              <a:rPr lang="en-US" sz="1600" dirty="0" err="1"/>
              <a:t>povećava</a:t>
            </a:r>
            <a:r>
              <a:rPr lang="en-US" sz="1600" dirty="0"/>
              <a:t> </a:t>
            </a:r>
            <a:r>
              <a:rPr lang="en-US" sz="1600" dirty="0" err="1"/>
              <a:t>stres</a:t>
            </a:r>
            <a:r>
              <a:rPr lang="en-US" sz="1600" dirty="0"/>
              <a:t> </a:t>
            </a:r>
            <a:r>
              <a:rPr lang="en-US" sz="1600" dirty="0" err="1"/>
              <a:t>majke</a:t>
            </a:r>
            <a:r>
              <a:rPr lang="en-US" sz="1600" dirty="0"/>
              <a:t> </a:t>
            </a:r>
            <a:r>
              <a:rPr lang="en-US" sz="1600" dirty="0" err="1"/>
              <a:t>tokom</a:t>
            </a:r>
            <a:r>
              <a:rPr lang="en-US" sz="1600" dirty="0"/>
              <a:t> </a:t>
            </a:r>
            <a:r>
              <a:rPr lang="en-US" sz="1600" dirty="0" err="1"/>
              <a:t>trudnoće</a:t>
            </a:r>
            <a:endParaRPr lang="en-US" sz="1600" dirty="0"/>
          </a:p>
          <a:p>
            <a:pPr>
              <a:lnSpc>
                <a:spcPct val="100000"/>
              </a:lnSpc>
              <a:spcBef>
                <a:spcPts val="0"/>
              </a:spcBef>
              <a:spcAft>
                <a:spcPts val="0"/>
              </a:spcAft>
            </a:pPr>
            <a:r>
              <a:rPr lang="en-US" sz="1800" b="1" dirty="0" err="1"/>
              <a:t>Kardiovaskularni</a:t>
            </a:r>
            <a:r>
              <a:rPr lang="en-US" sz="1800" b="1" dirty="0"/>
              <a:t> </a:t>
            </a:r>
            <a:r>
              <a:rPr lang="en-US" sz="1800" b="1" dirty="0" err="1"/>
              <a:t>rizik</a:t>
            </a:r>
            <a:r>
              <a:rPr lang="en-US" sz="1800" b="1" dirty="0"/>
              <a:t> </a:t>
            </a:r>
            <a:r>
              <a:rPr lang="en-US" sz="1800" b="1" dirty="0" err="1"/>
              <a:t>na</a:t>
            </a:r>
            <a:r>
              <a:rPr lang="en-US" sz="1800" b="1" dirty="0"/>
              <a:t> </a:t>
            </a:r>
            <a:r>
              <a:rPr lang="en-US" sz="1800" b="1" dirty="0" err="1"/>
              <a:t>porođaju</a:t>
            </a:r>
            <a:r>
              <a:rPr lang="en-US" sz="1800" b="1" dirty="0"/>
              <a:t> (</a:t>
            </a:r>
            <a:r>
              <a:rPr lang="en-US" sz="1800" b="1" dirty="0" err="1"/>
              <a:t>jedna</a:t>
            </a:r>
            <a:r>
              <a:rPr lang="en-US" sz="1800" b="1" dirty="0"/>
              <a:t> </a:t>
            </a:r>
            <a:r>
              <a:rPr lang="en-US" sz="1800" b="1" dirty="0" err="1"/>
              <a:t>studija</a:t>
            </a:r>
            <a:r>
              <a:rPr lang="en-US" sz="1800" b="1" dirty="0"/>
              <a:t>)</a:t>
            </a:r>
          </a:p>
          <a:p>
            <a:pPr lvl="1">
              <a:spcBef>
                <a:spcPts val="0"/>
              </a:spcBef>
            </a:pPr>
            <a:r>
              <a:rPr lang="en-US" sz="1600" dirty="0" err="1"/>
              <a:t>izlaganje</a:t>
            </a:r>
            <a:r>
              <a:rPr lang="en-US" sz="1600" dirty="0"/>
              <a:t> </a:t>
            </a:r>
            <a:r>
              <a:rPr lang="en-US" sz="1600" dirty="0" err="1"/>
              <a:t>porastu</a:t>
            </a:r>
            <a:r>
              <a:rPr lang="en-US" sz="1600" dirty="0"/>
              <a:t> temperature od 1 °C </a:t>
            </a:r>
            <a:r>
              <a:rPr lang="en-US" sz="1600" dirty="0" err="1"/>
              <a:t>tokom</a:t>
            </a:r>
            <a:r>
              <a:rPr lang="en-US" sz="1600" dirty="0"/>
              <a:t> </a:t>
            </a:r>
            <a:r>
              <a:rPr lang="en-US" sz="1600" dirty="0" err="1"/>
              <a:t>poslednje</a:t>
            </a:r>
            <a:r>
              <a:rPr lang="en-US" sz="1600" dirty="0"/>
              <a:t> </a:t>
            </a:r>
            <a:r>
              <a:rPr lang="en-US" sz="1600" dirty="0" err="1"/>
              <a:t>nedelje</a:t>
            </a:r>
            <a:r>
              <a:rPr lang="en-US" sz="1600" dirty="0"/>
              <a:t> </a:t>
            </a:r>
            <a:r>
              <a:rPr lang="en-US" sz="1600" dirty="0" err="1"/>
              <a:t>trudnoće</a:t>
            </a:r>
            <a:r>
              <a:rPr lang="en-US" sz="1600" dirty="0"/>
              <a:t> </a:t>
            </a:r>
            <a:r>
              <a:rPr lang="en-US" sz="1600" dirty="0" err="1"/>
              <a:t>povećava</a:t>
            </a:r>
            <a:r>
              <a:rPr lang="en-US" sz="1600" dirty="0"/>
              <a:t> </a:t>
            </a:r>
            <a:r>
              <a:rPr lang="en-US" sz="1600" dirty="0" err="1"/>
              <a:t>kardiovaskularni</a:t>
            </a:r>
            <a:r>
              <a:rPr lang="en-US" sz="1600" dirty="0"/>
              <a:t> </a:t>
            </a:r>
            <a:r>
              <a:rPr lang="en-US" sz="1600" dirty="0" err="1"/>
              <a:t>rizik</a:t>
            </a:r>
            <a:r>
              <a:rPr lang="en-US" sz="1600" dirty="0"/>
              <a:t> </a:t>
            </a:r>
            <a:r>
              <a:rPr lang="en-US" sz="1600" dirty="0" err="1"/>
              <a:t>za</a:t>
            </a:r>
            <a:r>
              <a:rPr lang="en-US" sz="1600" dirty="0"/>
              <a:t> 7% </a:t>
            </a:r>
            <a:r>
              <a:rPr lang="en-US" sz="1600" dirty="0" err="1"/>
              <a:t>i</a:t>
            </a:r>
            <a:r>
              <a:rPr lang="en-US" sz="1600" dirty="0"/>
              <a:t> da je </a:t>
            </a:r>
            <a:r>
              <a:rPr lang="en-US" sz="1600" dirty="0" err="1"/>
              <a:t>rizik</a:t>
            </a:r>
            <a:r>
              <a:rPr lang="en-US" sz="1600" dirty="0"/>
              <a:t> bio </a:t>
            </a:r>
            <a:r>
              <a:rPr lang="en-US" sz="1600" dirty="0" err="1"/>
              <a:t>očigledniji</a:t>
            </a:r>
            <a:r>
              <a:rPr lang="en-US" sz="1600" dirty="0"/>
              <a:t> </a:t>
            </a:r>
            <a:r>
              <a:rPr lang="en-US" sz="1600" dirty="0" err="1"/>
              <a:t>danima</a:t>
            </a:r>
            <a:r>
              <a:rPr lang="en-US" sz="1600" dirty="0"/>
              <a:t> </a:t>
            </a:r>
            <a:r>
              <a:rPr lang="en-US" sz="1600" dirty="0" err="1"/>
              <a:t>bliže</a:t>
            </a:r>
            <a:r>
              <a:rPr lang="en-US" sz="1600" dirty="0"/>
              <a:t> </a:t>
            </a:r>
            <a:r>
              <a:rPr lang="en-US" sz="1600" dirty="0" err="1"/>
              <a:t>porođaju</a:t>
            </a:r>
            <a:r>
              <a:rPr lang="en-US" sz="1600" dirty="0"/>
              <a:t>.</a:t>
            </a:r>
          </a:p>
          <a:p>
            <a:pPr>
              <a:lnSpc>
                <a:spcPct val="100000"/>
              </a:lnSpc>
              <a:spcBef>
                <a:spcPts val="0"/>
              </a:spcBef>
              <a:spcAft>
                <a:spcPts val="0"/>
              </a:spcAft>
            </a:pPr>
            <a:r>
              <a:rPr lang="en-US" sz="1600" b="1" dirty="0" err="1"/>
              <a:t>Bakteriurija</a:t>
            </a:r>
            <a:r>
              <a:rPr lang="en-US" sz="1600" b="1" dirty="0"/>
              <a:t> (</a:t>
            </a:r>
            <a:r>
              <a:rPr lang="en-US" sz="1600" b="1" dirty="0" err="1"/>
              <a:t>jedna</a:t>
            </a:r>
            <a:r>
              <a:rPr lang="en-US" sz="1600" b="1" dirty="0"/>
              <a:t> </a:t>
            </a:r>
            <a:r>
              <a:rPr lang="en-US" sz="1600" b="1" dirty="0" err="1"/>
              <a:t>studija</a:t>
            </a:r>
            <a:r>
              <a:rPr lang="en-US" sz="1600" b="1" dirty="0"/>
              <a:t>)</a:t>
            </a:r>
          </a:p>
          <a:p>
            <a:pPr lvl="1">
              <a:lnSpc>
                <a:spcPct val="100000"/>
              </a:lnSpc>
              <a:spcBef>
                <a:spcPts val="0"/>
              </a:spcBef>
            </a:pPr>
            <a:r>
              <a:rPr lang="en-US" sz="1600" dirty="0" err="1"/>
              <a:t>povećan</a:t>
            </a:r>
            <a:r>
              <a:rPr lang="en-US" sz="1600" dirty="0"/>
              <a:t> </a:t>
            </a:r>
            <a:r>
              <a:rPr lang="en-US" sz="1600" dirty="0" err="1"/>
              <a:t>rizik</a:t>
            </a:r>
            <a:r>
              <a:rPr lang="en-US" sz="1600" dirty="0"/>
              <a:t> </a:t>
            </a:r>
            <a:r>
              <a:rPr lang="en-US" sz="1600" dirty="0" err="1"/>
              <a:t>za</a:t>
            </a:r>
            <a:r>
              <a:rPr lang="en-US" sz="1600" dirty="0"/>
              <a:t> </a:t>
            </a:r>
            <a:r>
              <a:rPr lang="en-US" sz="1600" dirty="0" err="1"/>
              <a:t>majku</a:t>
            </a:r>
            <a:r>
              <a:rPr lang="en-US" sz="1600" dirty="0"/>
              <a:t> </a:t>
            </a:r>
            <a:r>
              <a:rPr lang="en-US" sz="1600" dirty="0" err="1"/>
              <a:t>sa</a:t>
            </a:r>
            <a:r>
              <a:rPr lang="en-US" sz="1600" dirty="0"/>
              <a:t> </a:t>
            </a:r>
            <a:r>
              <a:rPr lang="en-US" sz="1600" dirty="0" err="1"/>
              <a:t>značajnom</a:t>
            </a:r>
            <a:r>
              <a:rPr lang="en-US" sz="1600" dirty="0"/>
              <a:t> </a:t>
            </a:r>
            <a:r>
              <a:rPr lang="en-US" sz="1600" dirty="0" err="1"/>
              <a:t>bakteriurijom</a:t>
            </a:r>
            <a:r>
              <a:rPr lang="en-US" sz="1600" dirty="0"/>
              <a:t>, </a:t>
            </a:r>
            <a:r>
              <a:rPr lang="en-US" sz="1600" dirty="0" err="1"/>
              <a:t>sa</a:t>
            </a:r>
            <a:r>
              <a:rPr lang="en-US" sz="1600" dirty="0"/>
              <a:t> </a:t>
            </a:r>
            <a:r>
              <a:rPr lang="en-US" sz="1600" dirty="0" err="1"/>
              <a:t>visokom</a:t>
            </a:r>
            <a:r>
              <a:rPr lang="en-US" sz="1600" dirty="0"/>
              <a:t> </a:t>
            </a:r>
            <a:r>
              <a:rPr lang="en-US" sz="1600" dirty="0" err="1"/>
              <a:t>mesečnom</a:t>
            </a:r>
            <a:r>
              <a:rPr lang="en-US" sz="1600" dirty="0"/>
              <a:t> </a:t>
            </a:r>
            <a:r>
              <a:rPr lang="en-US" sz="1600" dirty="0" err="1"/>
              <a:t>temperaturom</a:t>
            </a:r>
            <a:r>
              <a:rPr lang="en-US" sz="1600" dirty="0"/>
              <a:t> </a:t>
            </a:r>
            <a:r>
              <a:rPr lang="en-US" sz="1600" dirty="0" err="1" smtClean="0"/>
              <a:t>okoline</a:t>
            </a:r>
            <a:endParaRPr lang="en-GB" sz="3200" dirty="0"/>
          </a:p>
        </p:txBody>
      </p:sp>
      <p:sp>
        <p:nvSpPr>
          <p:cNvPr id="4" name="Cím 1">
            <a:extLst>
              <a:ext uri="{FF2B5EF4-FFF2-40B4-BE49-F238E27FC236}">
                <a16:creationId xmlns:a16="http://schemas.microsoft.com/office/drawing/2014/main" id="{478FB0FB-7855-B407-560B-9600D65E420B}"/>
              </a:ext>
            </a:extLst>
          </p:cNvPr>
          <p:cNvSpPr>
            <a:spLocks noGrp="1"/>
          </p:cNvSpPr>
          <p:nvPr>
            <p:ph type="title"/>
          </p:nvPr>
        </p:nvSpPr>
        <p:spPr>
          <a:xfrm>
            <a:off x="174670" y="115503"/>
            <a:ext cx="11914142" cy="577516"/>
          </a:xfrm>
        </p:spPr>
        <p:txBody>
          <a:bodyPr rtlCol="0">
            <a:noAutofit/>
          </a:bodyPr>
          <a:lstStyle/>
          <a:p>
            <a:r>
              <a:rPr lang="en-US" sz="2700" dirty="0" err="1">
                <a:solidFill>
                  <a:schemeClr val="accent1">
                    <a:lumMod val="75000"/>
                  </a:schemeClr>
                </a:solidFill>
              </a:rPr>
              <a:t>Povišena</a:t>
            </a:r>
            <a:r>
              <a:rPr lang="en-US" sz="2700" dirty="0">
                <a:solidFill>
                  <a:schemeClr val="accent1">
                    <a:lumMod val="75000"/>
                  </a:schemeClr>
                </a:solidFill>
              </a:rPr>
              <a:t> </a:t>
            </a:r>
            <a:r>
              <a:rPr lang="en-US" sz="2700" dirty="0" err="1">
                <a:solidFill>
                  <a:schemeClr val="accent1">
                    <a:lumMod val="75000"/>
                  </a:schemeClr>
                </a:solidFill>
              </a:rPr>
              <a:t>temperatura</a:t>
            </a:r>
            <a:r>
              <a:rPr lang="en-US" sz="2700" dirty="0">
                <a:solidFill>
                  <a:schemeClr val="accent1">
                    <a:lumMod val="75000"/>
                  </a:schemeClr>
                </a:solidFill>
              </a:rPr>
              <a:t> </a:t>
            </a:r>
            <a:r>
              <a:rPr lang="en-US" sz="2700" dirty="0" err="1">
                <a:solidFill>
                  <a:schemeClr val="accent1">
                    <a:lumMod val="75000"/>
                  </a:schemeClr>
                </a:solidFill>
              </a:rPr>
              <a:t>okoline</a:t>
            </a:r>
            <a:r>
              <a:rPr lang="en-US" sz="2700" dirty="0">
                <a:solidFill>
                  <a:schemeClr val="accent1">
                    <a:lumMod val="75000"/>
                  </a:schemeClr>
                </a:solidFill>
              </a:rPr>
              <a:t> – </a:t>
            </a:r>
            <a:r>
              <a:rPr lang="en-US" sz="2700" dirty="0" err="1">
                <a:solidFill>
                  <a:schemeClr val="accent1">
                    <a:lumMod val="75000"/>
                  </a:schemeClr>
                </a:solidFill>
              </a:rPr>
              <a:t>povezani</a:t>
            </a:r>
            <a:r>
              <a:rPr lang="en-US" sz="2700" dirty="0">
                <a:solidFill>
                  <a:schemeClr val="accent1">
                    <a:lumMod val="75000"/>
                  </a:schemeClr>
                </a:solidFill>
              </a:rPr>
              <a:t> </a:t>
            </a:r>
            <a:r>
              <a:rPr lang="en-US" sz="2700" dirty="0" err="1">
                <a:solidFill>
                  <a:schemeClr val="accent1">
                    <a:lumMod val="75000"/>
                  </a:schemeClr>
                </a:solidFill>
              </a:rPr>
              <a:t>neželjeni</a:t>
            </a:r>
            <a:r>
              <a:rPr lang="en-US" sz="2700" dirty="0">
                <a:solidFill>
                  <a:schemeClr val="accent1">
                    <a:lumMod val="75000"/>
                  </a:schemeClr>
                </a:solidFill>
              </a:rPr>
              <a:t> </a:t>
            </a:r>
            <a:r>
              <a:rPr lang="en-US" sz="2700" dirty="0" err="1">
                <a:solidFill>
                  <a:schemeClr val="accent1">
                    <a:lumMod val="75000"/>
                  </a:schemeClr>
                </a:solidFill>
              </a:rPr>
              <a:t>ishodi</a:t>
            </a:r>
            <a:r>
              <a:rPr lang="en-US" sz="2700" dirty="0">
                <a:solidFill>
                  <a:schemeClr val="accent1">
                    <a:lumMod val="75000"/>
                  </a:schemeClr>
                </a:solidFill>
              </a:rPr>
              <a:t> </a:t>
            </a:r>
            <a:r>
              <a:rPr lang="en-US" sz="2700" dirty="0" err="1">
                <a:solidFill>
                  <a:schemeClr val="accent1">
                    <a:lumMod val="75000"/>
                  </a:schemeClr>
                </a:solidFill>
              </a:rPr>
              <a:t>kod</a:t>
            </a:r>
            <a:r>
              <a:rPr lang="en-US" sz="2700" dirty="0">
                <a:solidFill>
                  <a:schemeClr val="accent1">
                    <a:lumMod val="75000"/>
                  </a:schemeClr>
                </a:solidFill>
              </a:rPr>
              <a:t> </a:t>
            </a:r>
            <a:r>
              <a:rPr lang="en-US" sz="2700" dirty="0" err="1">
                <a:solidFill>
                  <a:schemeClr val="accent1">
                    <a:lumMod val="75000"/>
                  </a:schemeClr>
                </a:solidFill>
              </a:rPr>
              <a:t>majke</a:t>
            </a:r>
            <a:r>
              <a:rPr lang="en-US" sz="2700" dirty="0">
                <a:solidFill>
                  <a:schemeClr val="accent1">
                    <a:lumMod val="75000"/>
                  </a:schemeClr>
                </a:solidFill>
              </a:rPr>
              <a:t> (</a:t>
            </a:r>
            <a:r>
              <a:rPr lang="en-US" sz="2700" dirty="0" err="1">
                <a:solidFill>
                  <a:schemeClr val="accent1">
                    <a:lumMod val="75000"/>
                  </a:schemeClr>
                </a:solidFill>
              </a:rPr>
              <a:t>Dalugoda</a:t>
            </a:r>
            <a:r>
              <a:rPr lang="en-US" sz="2700" dirty="0">
                <a:solidFill>
                  <a:schemeClr val="accent1">
                    <a:lumMod val="75000"/>
                  </a:schemeClr>
                </a:solidFill>
              </a:rPr>
              <a:t> </a:t>
            </a:r>
            <a:r>
              <a:rPr lang="en-US" sz="2700" dirty="0" err="1">
                <a:solidFill>
                  <a:schemeClr val="accent1">
                    <a:lumMod val="75000"/>
                  </a:schemeClr>
                </a:solidFill>
              </a:rPr>
              <a:t>i</a:t>
            </a:r>
            <a:r>
              <a:rPr lang="en-US" sz="2700" dirty="0">
                <a:solidFill>
                  <a:schemeClr val="accent1">
                    <a:lumMod val="75000"/>
                  </a:schemeClr>
                </a:solidFill>
              </a:rPr>
              <a:t> </a:t>
            </a:r>
            <a:r>
              <a:rPr lang="en-US" sz="2700" dirty="0" err="1">
                <a:solidFill>
                  <a:schemeClr val="accent1">
                    <a:lumMod val="75000"/>
                  </a:schemeClr>
                </a:solidFill>
              </a:rPr>
              <a:t>sar</a:t>
            </a:r>
            <a:r>
              <a:rPr lang="en-US" sz="2700" dirty="0">
                <a:solidFill>
                  <a:schemeClr val="accent1">
                    <a:lumMod val="75000"/>
                  </a:schemeClr>
                </a:solidFill>
              </a:rPr>
              <a:t>.)</a:t>
            </a:r>
            <a:endParaRPr lang="en-GB" sz="2700" dirty="0">
              <a:solidFill>
                <a:schemeClr val="accent1">
                  <a:lumMod val="75000"/>
                </a:schemeClr>
              </a:solidFill>
            </a:endParaRPr>
          </a:p>
        </p:txBody>
      </p:sp>
      <p:sp>
        <p:nvSpPr>
          <p:cNvPr id="5" name="Szövegdoboz 4">
            <a:extLst>
              <a:ext uri="{FF2B5EF4-FFF2-40B4-BE49-F238E27FC236}">
                <a16:creationId xmlns:a16="http://schemas.microsoft.com/office/drawing/2014/main" id="{3BC4BBFF-51EF-AD28-2C68-C15179EB4025}"/>
              </a:ext>
            </a:extLst>
          </p:cNvPr>
          <p:cNvSpPr txBox="1"/>
          <p:nvPr/>
        </p:nvSpPr>
        <p:spPr>
          <a:xfrm>
            <a:off x="4364310" y="6061792"/>
            <a:ext cx="7724502" cy="246221"/>
          </a:xfrm>
          <a:prstGeom prst="rect">
            <a:avLst/>
          </a:prstGeom>
          <a:noFill/>
        </p:spPr>
        <p:txBody>
          <a:bodyPr wrap="square" rtlCol="0">
            <a:spAutoFit/>
          </a:bodyPr>
          <a:lstStyle/>
          <a:p>
            <a:pPr algn="r"/>
            <a:r>
              <a:rPr lang="en-US" sz="1000" dirty="0" smtClean="0">
                <a:solidFill>
                  <a:schemeClr val="bg1">
                    <a:lumMod val="50000"/>
                  </a:schemeClr>
                </a:solidFill>
              </a:rPr>
              <a:t>https</a:t>
            </a:r>
            <a:r>
              <a:rPr lang="en-US" sz="1000" dirty="0">
                <a:solidFill>
                  <a:schemeClr val="bg1">
                    <a:lumMod val="50000"/>
                  </a:schemeClr>
                </a:solidFill>
              </a:rPr>
              <a:t>://doi.org/10.3390/ijerph19031771</a:t>
            </a:r>
          </a:p>
        </p:txBody>
      </p:sp>
    </p:spTree>
    <p:extLst>
      <p:ext uri="{BB962C8B-B14F-4D97-AF65-F5344CB8AC3E}">
        <p14:creationId xmlns:p14="http://schemas.microsoft.com/office/powerpoint/2010/main" val="38096501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FBD131E0-9934-9636-0A86-0331647BF325}"/>
              </a:ext>
            </a:extLst>
          </p:cNvPr>
          <p:cNvSpPr>
            <a:spLocks noGrp="1"/>
          </p:cNvSpPr>
          <p:nvPr>
            <p:ph type="title"/>
          </p:nvPr>
        </p:nvSpPr>
        <p:spPr>
          <a:xfrm>
            <a:off x="192504" y="126883"/>
            <a:ext cx="11896826" cy="549635"/>
          </a:xfrm>
        </p:spPr>
        <p:txBody>
          <a:bodyPr rtlCol="0">
            <a:noAutofit/>
          </a:bodyPr>
          <a:lstStyle/>
          <a:p>
            <a:r>
              <a:rPr lang="sr" sz="2800" b="0" i="0" u="none" strike="noStrike" dirty="0">
                <a:latin typeface="+mn-lt"/>
              </a:rPr>
              <a:t> </a:t>
            </a:r>
            <a:r>
              <a:rPr lang="pl-PL" sz="2800" dirty="0">
                <a:latin typeface="+mn-lt"/>
              </a:rPr>
              <a:t>Prenatalna temperatura okoline i rizik od šizofrenije (sistematski pregled)</a:t>
            </a:r>
            <a:endParaRPr lang="en-GB" sz="2800" dirty="0">
              <a:latin typeface="+mn-lt"/>
            </a:endParaRPr>
          </a:p>
        </p:txBody>
      </p:sp>
      <p:sp>
        <p:nvSpPr>
          <p:cNvPr id="3" name="Tartalom helye 2">
            <a:extLst>
              <a:ext uri="{FF2B5EF4-FFF2-40B4-BE49-F238E27FC236}">
                <a16:creationId xmlns:a16="http://schemas.microsoft.com/office/drawing/2014/main" id="{8B306F58-3B00-4EDE-B4E2-EACFD86F7C7E}"/>
              </a:ext>
            </a:extLst>
          </p:cNvPr>
          <p:cNvSpPr>
            <a:spLocks noGrp="1"/>
          </p:cNvSpPr>
          <p:nvPr>
            <p:ph idx="1"/>
          </p:nvPr>
        </p:nvSpPr>
        <p:spPr>
          <a:xfrm>
            <a:off x="192504" y="975938"/>
            <a:ext cx="6921902" cy="5364475"/>
          </a:xfrm>
        </p:spPr>
        <p:txBody>
          <a:bodyPr vert="horz" lIns="91440" tIns="45720" rIns="91440" bIns="45720" rtlCol="0" anchor="t">
            <a:normAutofit fontScale="77500" lnSpcReduction="20000"/>
          </a:bodyPr>
          <a:lstStyle/>
          <a:p>
            <a:pPr marL="0" indent="0">
              <a:spcAft>
                <a:spcPts val="0"/>
              </a:spcAft>
              <a:buNone/>
            </a:pPr>
            <a:r>
              <a:rPr lang="en-US" sz="1800" b="1" dirty="0" err="1"/>
              <a:t>Cilj</a:t>
            </a:r>
            <a:r>
              <a:rPr lang="en-US" sz="1800" b="1" dirty="0"/>
              <a:t> </a:t>
            </a:r>
            <a:r>
              <a:rPr lang="en-US" sz="1800" b="1" dirty="0" err="1"/>
              <a:t>studije</a:t>
            </a:r>
            <a:endParaRPr lang="en-US" sz="1800" b="1" dirty="0"/>
          </a:p>
          <a:p>
            <a:pPr>
              <a:lnSpc>
                <a:spcPct val="130000"/>
              </a:lnSpc>
            </a:pPr>
            <a:r>
              <a:rPr lang="en-US" sz="1800" dirty="0"/>
              <a:t>da se </a:t>
            </a:r>
            <a:r>
              <a:rPr lang="en-US" sz="1800" dirty="0" err="1"/>
              <a:t>testira</a:t>
            </a:r>
            <a:r>
              <a:rPr lang="en-US" sz="1800" dirty="0"/>
              <a:t> </a:t>
            </a:r>
            <a:r>
              <a:rPr lang="en-US" sz="1800" dirty="0" err="1"/>
              <a:t>hipoteza</a:t>
            </a:r>
            <a:r>
              <a:rPr lang="en-US" sz="1800" dirty="0"/>
              <a:t> da je </a:t>
            </a:r>
            <a:r>
              <a:rPr lang="en-US" sz="1800" dirty="0" err="1"/>
              <a:t>ambijentalna</a:t>
            </a:r>
            <a:r>
              <a:rPr lang="en-US" sz="1800" dirty="0"/>
              <a:t> </a:t>
            </a:r>
            <a:r>
              <a:rPr lang="en-US" sz="1800" dirty="0" err="1"/>
              <a:t>toplota</a:t>
            </a:r>
            <a:r>
              <a:rPr lang="en-US" sz="1800" dirty="0"/>
              <a:t> </a:t>
            </a:r>
            <a:r>
              <a:rPr lang="en-US" sz="1800" dirty="0" err="1"/>
              <a:t>tokom</a:t>
            </a:r>
            <a:r>
              <a:rPr lang="en-US" sz="1800" dirty="0"/>
              <a:t> </a:t>
            </a:r>
            <a:r>
              <a:rPr lang="en-US" sz="1800" dirty="0" err="1"/>
              <a:t>rane</a:t>
            </a:r>
            <a:r>
              <a:rPr lang="en-US" sz="1800" dirty="0"/>
              <a:t> </a:t>
            </a:r>
            <a:r>
              <a:rPr lang="en-US" sz="1800" dirty="0" err="1"/>
              <a:t>trudnoće</a:t>
            </a:r>
            <a:r>
              <a:rPr lang="en-US" sz="1800" dirty="0"/>
              <a:t> </a:t>
            </a:r>
            <a:r>
              <a:rPr lang="en-US" sz="1800" dirty="0" err="1"/>
              <a:t>povezana</a:t>
            </a:r>
            <a:r>
              <a:rPr lang="en-US" sz="1800" dirty="0"/>
              <a:t> </a:t>
            </a:r>
            <a:r>
              <a:rPr lang="en-US" sz="1800" dirty="0" err="1"/>
              <a:t>sa</a:t>
            </a:r>
            <a:r>
              <a:rPr lang="en-US" sz="1800" dirty="0"/>
              <a:t> </a:t>
            </a:r>
            <a:r>
              <a:rPr lang="en-US" sz="1800" dirty="0" err="1"/>
              <a:t>većim</a:t>
            </a:r>
            <a:r>
              <a:rPr lang="en-US" sz="1800" dirty="0"/>
              <a:t> </a:t>
            </a:r>
            <a:r>
              <a:rPr lang="en-US" sz="1800" dirty="0" err="1"/>
              <a:t>psihijatrijskim</a:t>
            </a:r>
            <a:r>
              <a:rPr lang="en-US" sz="1800" dirty="0"/>
              <a:t> </a:t>
            </a:r>
            <a:r>
              <a:rPr lang="en-US" sz="1800" dirty="0" err="1"/>
              <a:t>poremećajima</a:t>
            </a:r>
            <a:r>
              <a:rPr lang="en-US" sz="1800" dirty="0"/>
              <a:t> </a:t>
            </a:r>
            <a:r>
              <a:rPr lang="en-US" sz="1800" dirty="0" err="1"/>
              <a:t>uključujući</a:t>
            </a:r>
            <a:r>
              <a:rPr lang="en-US" sz="1800" dirty="0"/>
              <a:t> </a:t>
            </a:r>
            <a:r>
              <a:rPr lang="en-US" sz="1800" dirty="0" err="1"/>
              <a:t>šizofreniju</a:t>
            </a:r>
            <a:r>
              <a:rPr lang="en-US" sz="1800" dirty="0"/>
              <a:t> </a:t>
            </a:r>
            <a:r>
              <a:rPr lang="en-US" sz="1800" dirty="0" err="1"/>
              <a:t>i</a:t>
            </a:r>
            <a:r>
              <a:rPr lang="en-US" sz="1800" dirty="0"/>
              <a:t> </a:t>
            </a:r>
            <a:r>
              <a:rPr lang="en-US" sz="1800" dirty="0" err="1"/>
              <a:t>urođene</a:t>
            </a:r>
            <a:r>
              <a:rPr lang="en-US" sz="1800" dirty="0"/>
              <a:t> </a:t>
            </a:r>
            <a:r>
              <a:rPr lang="en-US" sz="1800" dirty="0" err="1"/>
              <a:t>malformacije</a:t>
            </a:r>
            <a:r>
              <a:rPr lang="en-US" sz="1800" dirty="0"/>
              <a:t>. </a:t>
            </a:r>
          </a:p>
          <a:p>
            <a:pPr marL="0" indent="0">
              <a:spcAft>
                <a:spcPts val="0"/>
              </a:spcAft>
              <a:buNone/>
            </a:pPr>
            <a:r>
              <a:rPr lang="en-US" sz="1800" b="1" dirty="0"/>
              <a:t>REZULTATI</a:t>
            </a:r>
          </a:p>
          <a:p>
            <a:pPr>
              <a:lnSpc>
                <a:spcPct val="130000"/>
              </a:lnSpc>
            </a:pPr>
            <a:r>
              <a:rPr lang="en-US" sz="1800" dirty="0" err="1"/>
              <a:t>Dvadeset</a:t>
            </a:r>
            <a:r>
              <a:rPr lang="en-US" sz="1800" dirty="0"/>
              <a:t> </a:t>
            </a:r>
            <a:r>
              <a:rPr lang="en-US" sz="1800" dirty="0" err="1"/>
              <a:t>i</a:t>
            </a:r>
            <a:r>
              <a:rPr lang="en-US" sz="1800" dirty="0"/>
              <a:t> </a:t>
            </a:r>
            <a:r>
              <a:rPr lang="en-US" sz="1800" dirty="0" err="1"/>
              <a:t>dve</a:t>
            </a:r>
            <a:r>
              <a:rPr lang="en-US" sz="1800" dirty="0"/>
              <a:t> </a:t>
            </a:r>
            <a:r>
              <a:rPr lang="en-US" sz="1800" dirty="0" err="1"/>
              <a:t>studije</a:t>
            </a:r>
            <a:r>
              <a:rPr lang="en-US" sz="1800" dirty="0"/>
              <a:t> </a:t>
            </a:r>
            <a:r>
              <a:rPr lang="en-US" sz="1800" dirty="0" err="1"/>
              <a:t>su</a:t>
            </a:r>
            <a:r>
              <a:rPr lang="en-US" sz="1800" dirty="0"/>
              <a:t> </a:t>
            </a:r>
            <a:r>
              <a:rPr lang="en-US" sz="1800" dirty="0" err="1"/>
              <a:t>ispunile</a:t>
            </a:r>
            <a:r>
              <a:rPr lang="en-US" sz="1800" dirty="0"/>
              <a:t> </a:t>
            </a:r>
            <a:r>
              <a:rPr lang="en-US" sz="1800" dirty="0" err="1"/>
              <a:t>kriterijume</a:t>
            </a:r>
            <a:r>
              <a:rPr lang="en-US" sz="1800" dirty="0"/>
              <a:t>, a </a:t>
            </a:r>
            <a:r>
              <a:rPr lang="en-US" sz="1800" dirty="0" err="1"/>
              <a:t>jedna</a:t>
            </a:r>
            <a:r>
              <a:rPr lang="en-US" sz="1800" dirty="0"/>
              <a:t> je </a:t>
            </a:r>
            <a:r>
              <a:rPr lang="en-US" sz="1800" dirty="0" err="1"/>
              <a:t>dodata</a:t>
            </a:r>
            <a:r>
              <a:rPr lang="en-US" sz="1800" dirty="0"/>
              <a:t> </a:t>
            </a:r>
            <a:r>
              <a:rPr lang="en-US" sz="1800" dirty="0" err="1"/>
              <a:t>sa</a:t>
            </a:r>
            <a:r>
              <a:rPr lang="en-US" sz="1800" dirty="0"/>
              <a:t> </a:t>
            </a:r>
            <a:r>
              <a:rPr lang="en-US" sz="1800" dirty="0" err="1"/>
              <a:t>liste</a:t>
            </a:r>
            <a:r>
              <a:rPr lang="en-US" sz="1800" dirty="0"/>
              <a:t> </a:t>
            </a:r>
            <a:r>
              <a:rPr lang="en-US" sz="1800" dirty="0" err="1"/>
              <a:t>referenci</a:t>
            </a:r>
            <a:r>
              <a:rPr lang="en-US" sz="1800" dirty="0"/>
              <a:t> (n = 23). Od </a:t>
            </a:r>
            <a:r>
              <a:rPr lang="en-US" sz="1800" dirty="0" err="1"/>
              <a:t>ovih</a:t>
            </a:r>
            <a:r>
              <a:rPr lang="en-US" sz="1800" dirty="0"/>
              <a:t> </a:t>
            </a:r>
            <a:r>
              <a:rPr lang="en-US" sz="1800" dirty="0" err="1"/>
              <a:t>studija</a:t>
            </a:r>
            <a:r>
              <a:rPr lang="en-US" sz="1800" dirty="0"/>
              <a:t>, </a:t>
            </a:r>
            <a:r>
              <a:rPr lang="en-US" sz="1800" dirty="0" err="1"/>
              <a:t>najčešće</a:t>
            </a:r>
            <a:r>
              <a:rPr lang="en-US" sz="1800" dirty="0"/>
              <a:t> </a:t>
            </a:r>
            <a:r>
              <a:rPr lang="en-US" sz="1800" dirty="0" err="1"/>
              <a:t>su</a:t>
            </a:r>
            <a:r>
              <a:rPr lang="en-US" sz="1800" dirty="0"/>
              <a:t> bile </a:t>
            </a:r>
            <a:r>
              <a:rPr lang="en-US" sz="1800" dirty="0" err="1"/>
              <a:t>studije</a:t>
            </a:r>
            <a:r>
              <a:rPr lang="en-US" sz="1800" dirty="0"/>
              <a:t> </a:t>
            </a:r>
            <a:r>
              <a:rPr lang="en-US" sz="1800" dirty="0" err="1"/>
              <a:t>šizofrenije</a:t>
            </a:r>
            <a:r>
              <a:rPr lang="en-US" sz="1800" dirty="0"/>
              <a:t> (n = 5), </a:t>
            </a:r>
            <a:r>
              <a:rPr lang="en-US" sz="1800" dirty="0" err="1"/>
              <a:t>anoreksije</a:t>
            </a:r>
            <a:r>
              <a:rPr lang="en-US" sz="1800" dirty="0"/>
              <a:t> </a:t>
            </a:r>
            <a:r>
              <a:rPr lang="en-US" sz="1800" dirty="0" err="1"/>
              <a:t>nervoze</a:t>
            </a:r>
            <a:r>
              <a:rPr lang="en-US" sz="1800" dirty="0"/>
              <a:t> (n = 3) </a:t>
            </a:r>
            <a:r>
              <a:rPr lang="en-US" sz="1800" dirty="0" err="1"/>
              <a:t>i</a:t>
            </a:r>
            <a:r>
              <a:rPr lang="en-US" sz="1800" dirty="0"/>
              <a:t> </a:t>
            </a:r>
            <a:r>
              <a:rPr lang="en-US" sz="1800" dirty="0" err="1"/>
              <a:t>kongenitalnih</a:t>
            </a:r>
            <a:r>
              <a:rPr lang="en-US" sz="1800" dirty="0"/>
              <a:t> </a:t>
            </a:r>
            <a:r>
              <a:rPr lang="en-US" sz="1800" dirty="0" err="1"/>
              <a:t>kardiovaskularnih</a:t>
            </a:r>
            <a:r>
              <a:rPr lang="en-US" sz="1800" dirty="0"/>
              <a:t> </a:t>
            </a:r>
            <a:r>
              <a:rPr lang="en-US" sz="1800" dirty="0" err="1"/>
              <a:t>malformacija</a:t>
            </a:r>
            <a:r>
              <a:rPr lang="en-US" sz="1800" dirty="0"/>
              <a:t> (n = 6). </a:t>
            </a:r>
            <a:r>
              <a:rPr lang="en-US" sz="1800" dirty="0" err="1"/>
              <a:t>Svaka</a:t>
            </a:r>
            <a:r>
              <a:rPr lang="en-US" sz="1800" dirty="0"/>
              <a:t> od </a:t>
            </a:r>
            <a:r>
              <a:rPr lang="en-US" sz="1800" dirty="0" err="1"/>
              <a:t>ovih</a:t>
            </a:r>
            <a:r>
              <a:rPr lang="en-US" sz="1800" dirty="0"/>
              <a:t> </a:t>
            </a:r>
            <a:r>
              <a:rPr lang="en-US" sz="1800" dirty="0" err="1"/>
              <a:t>kategorija</a:t>
            </a:r>
            <a:r>
              <a:rPr lang="en-US" sz="1800" dirty="0"/>
              <a:t> je </a:t>
            </a:r>
            <a:r>
              <a:rPr lang="en-US" sz="1800" dirty="0" err="1"/>
              <a:t>pokazala</a:t>
            </a:r>
            <a:r>
              <a:rPr lang="en-US" sz="1800" dirty="0"/>
              <a:t> </a:t>
            </a:r>
            <a:r>
              <a:rPr lang="en-US" sz="1800" dirty="0" err="1"/>
              <a:t>neke</a:t>
            </a:r>
            <a:r>
              <a:rPr lang="en-US" sz="1800" dirty="0"/>
              <a:t> </a:t>
            </a:r>
            <a:r>
              <a:rPr lang="en-US" sz="1800" dirty="0" err="1"/>
              <a:t>dokaze</a:t>
            </a:r>
            <a:r>
              <a:rPr lang="en-US" sz="1800" dirty="0"/>
              <a:t> o </a:t>
            </a:r>
            <a:r>
              <a:rPr lang="en-US" sz="1800" dirty="0" err="1"/>
              <a:t>povezanosti</a:t>
            </a:r>
            <a:r>
              <a:rPr lang="en-US" sz="1800" dirty="0"/>
              <a:t> </a:t>
            </a:r>
            <a:r>
              <a:rPr lang="en-US" sz="1800" dirty="0" err="1"/>
              <a:t>sa</a:t>
            </a:r>
            <a:r>
              <a:rPr lang="en-US" sz="1800" dirty="0"/>
              <a:t> </a:t>
            </a:r>
            <a:r>
              <a:rPr lang="en-US" sz="1800" dirty="0" err="1"/>
              <a:t>efektom</a:t>
            </a:r>
            <a:r>
              <a:rPr lang="en-US" sz="1800" dirty="0"/>
              <a:t> </a:t>
            </a:r>
            <a:r>
              <a:rPr lang="en-US" sz="1800" dirty="0" err="1"/>
              <a:t>izloženosti</a:t>
            </a:r>
            <a:r>
              <a:rPr lang="en-US" sz="1800" dirty="0"/>
              <a:t> </a:t>
            </a:r>
            <a:r>
              <a:rPr lang="en-US" sz="1800" dirty="0" err="1"/>
              <a:t>toploti</a:t>
            </a:r>
            <a:r>
              <a:rPr lang="en-US" sz="1800" dirty="0"/>
              <a:t> </a:t>
            </a:r>
            <a:r>
              <a:rPr lang="en-US" sz="1800" dirty="0" err="1"/>
              <a:t>okoline</a:t>
            </a:r>
            <a:r>
              <a:rPr lang="en-US" sz="1800" dirty="0"/>
              <a:t> </a:t>
            </a:r>
            <a:r>
              <a:rPr lang="en-US" sz="1800" dirty="0" err="1"/>
              <a:t>majke</a:t>
            </a:r>
            <a:r>
              <a:rPr lang="en-US" sz="1800" dirty="0"/>
              <a:t> u </a:t>
            </a:r>
            <a:r>
              <a:rPr lang="en-US" sz="1800" dirty="0" err="1"/>
              <a:t>ranoj</a:t>
            </a:r>
            <a:r>
              <a:rPr lang="en-US" sz="1800" dirty="0"/>
              <a:t> </a:t>
            </a:r>
            <a:r>
              <a:rPr lang="en-US" sz="1800" dirty="0" err="1"/>
              <a:t>trudnoći</a:t>
            </a:r>
            <a:r>
              <a:rPr lang="en-US" sz="1800" dirty="0"/>
              <a:t>, </a:t>
            </a:r>
            <a:r>
              <a:rPr lang="en-US" sz="1800" dirty="0" err="1"/>
              <a:t>sa</a:t>
            </a:r>
            <a:r>
              <a:rPr lang="en-US" sz="1800" dirty="0"/>
              <a:t> </a:t>
            </a:r>
            <a:r>
              <a:rPr lang="en-US" sz="1800" dirty="0" err="1"/>
              <a:t>drugim</a:t>
            </a:r>
            <a:r>
              <a:rPr lang="en-US" sz="1800" dirty="0"/>
              <a:t> </a:t>
            </a:r>
            <a:r>
              <a:rPr lang="en-US" sz="1800" dirty="0" err="1"/>
              <a:t>dokazima</a:t>
            </a:r>
            <a:r>
              <a:rPr lang="en-US" sz="1800" dirty="0"/>
              <a:t> o </a:t>
            </a:r>
            <a:r>
              <a:rPr lang="en-US" sz="1800" dirty="0" err="1"/>
              <a:t>efektu</a:t>
            </a:r>
            <a:r>
              <a:rPr lang="en-US" sz="1800" dirty="0"/>
              <a:t> </a:t>
            </a:r>
            <a:r>
              <a:rPr lang="en-US" sz="1800" dirty="0" err="1"/>
              <a:t>hladnoće</a:t>
            </a:r>
            <a:r>
              <a:rPr lang="en-US" sz="1800" dirty="0"/>
              <a:t> u </a:t>
            </a:r>
            <a:r>
              <a:rPr lang="en-US" sz="1800" dirty="0" err="1"/>
              <a:t>kasnoj</a:t>
            </a:r>
            <a:r>
              <a:rPr lang="en-US" sz="1800" dirty="0"/>
              <a:t> </a:t>
            </a:r>
            <a:r>
              <a:rPr lang="en-US" sz="1800" dirty="0" err="1"/>
              <a:t>trudnoći</a:t>
            </a:r>
            <a:r>
              <a:rPr lang="en-US" sz="1800" dirty="0"/>
              <a:t>. </a:t>
            </a:r>
          </a:p>
          <a:p>
            <a:pPr>
              <a:lnSpc>
                <a:spcPct val="130000"/>
              </a:lnSpc>
            </a:pPr>
            <a:r>
              <a:rPr lang="en-US" sz="1800" dirty="0"/>
              <a:t>Od pet </a:t>
            </a:r>
            <a:r>
              <a:rPr lang="en-US" sz="1800" dirty="0" err="1"/>
              <a:t>studija</a:t>
            </a:r>
            <a:r>
              <a:rPr lang="en-US" sz="1800" dirty="0"/>
              <a:t> </a:t>
            </a:r>
            <a:r>
              <a:rPr lang="en-US" sz="1800" dirty="0" err="1"/>
              <a:t>koje</a:t>
            </a:r>
            <a:r>
              <a:rPr lang="en-US" sz="1800" dirty="0"/>
              <a:t> </a:t>
            </a:r>
            <a:r>
              <a:rPr lang="en-US" sz="1800" dirty="0" err="1"/>
              <a:t>su</a:t>
            </a:r>
            <a:r>
              <a:rPr lang="en-US" sz="1800" dirty="0"/>
              <a:t> se </a:t>
            </a:r>
            <a:r>
              <a:rPr lang="en-US" sz="1800" dirty="0" err="1"/>
              <a:t>fokusirale</a:t>
            </a:r>
            <a:r>
              <a:rPr lang="en-US" sz="1800" dirty="0"/>
              <a:t> </a:t>
            </a:r>
            <a:r>
              <a:rPr lang="en-US" sz="1800" dirty="0" err="1"/>
              <a:t>na</a:t>
            </a:r>
            <a:r>
              <a:rPr lang="en-US" sz="1800" dirty="0"/>
              <a:t> </a:t>
            </a:r>
            <a:r>
              <a:rPr lang="en-US" sz="1800" dirty="0" err="1"/>
              <a:t>šizofreniju</a:t>
            </a:r>
            <a:r>
              <a:rPr lang="en-US" sz="1800" dirty="0"/>
              <a:t>, </a:t>
            </a:r>
            <a:r>
              <a:rPr lang="en-US" sz="1800" dirty="0" err="1"/>
              <a:t>samo</a:t>
            </a:r>
            <a:r>
              <a:rPr lang="en-US" sz="1800" dirty="0"/>
              <a:t> </a:t>
            </a:r>
            <a:r>
              <a:rPr lang="en-US" sz="1800" dirty="0" err="1"/>
              <a:t>jedna</a:t>
            </a:r>
            <a:r>
              <a:rPr lang="en-US" sz="1800" dirty="0"/>
              <a:t> je </a:t>
            </a:r>
            <a:r>
              <a:rPr lang="en-US" sz="1800" dirty="0" err="1"/>
              <a:t>prijavila</a:t>
            </a:r>
            <a:r>
              <a:rPr lang="en-US" sz="1800" dirty="0"/>
              <a:t> </a:t>
            </a:r>
            <a:r>
              <a:rPr lang="en-US" sz="1800" dirty="0" err="1"/>
              <a:t>vezu</a:t>
            </a:r>
            <a:r>
              <a:rPr lang="en-US" sz="1800" dirty="0"/>
              <a:t> </a:t>
            </a:r>
            <a:r>
              <a:rPr lang="en-US" sz="1800" dirty="0" err="1"/>
              <a:t>sa</a:t>
            </a:r>
            <a:r>
              <a:rPr lang="en-US" sz="1800" dirty="0"/>
              <a:t> </a:t>
            </a:r>
            <a:r>
              <a:rPr lang="en-US" sz="1800" dirty="0" err="1"/>
              <a:t>prethodnom</a:t>
            </a:r>
            <a:r>
              <a:rPr lang="en-US" sz="1800" dirty="0"/>
              <a:t> </a:t>
            </a:r>
            <a:r>
              <a:rPr lang="en-US" sz="1800" dirty="0" err="1"/>
              <a:t>letnjom</a:t>
            </a:r>
            <a:r>
              <a:rPr lang="en-US" sz="1800" dirty="0"/>
              <a:t> </a:t>
            </a:r>
            <a:r>
              <a:rPr lang="en-US" sz="1800" dirty="0" err="1"/>
              <a:t>srednjom</a:t>
            </a:r>
            <a:r>
              <a:rPr lang="en-US" sz="1800" dirty="0"/>
              <a:t> </a:t>
            </a:r>
            <a:r>
              <a:rPr lang="en-US" sz="1800" dirty="0" err="1"/>
              <a:t>temperaturom</a:t>
            </a:r>
            <a:endParaRPr lang="en-US" sz="1800" dirty="0"/>
          </a:p>
          <a:p>
            <a:pPr>
              <a:lnSpc>
                <a:spcPct val="130000"/>
              </a:lnSpc>
            </a:pPr>
            <a:r>
              <a:rPr lang="en-US" sz="1800" dirty="0" err="1"/>
              <a:t>Pokazani</a:t>
            </a:r>
            <a:r>
              <a:rPr lang="en-US" sz="1800" dirty="0"/>
              <a:t> </a:t>
            </a:r>
            <a:r>
              <a:rPr lang="en-US" sz="1800" dirty="0" err="1"/>
              <a:t>su</a:t>
            </a:r>
            <a:r>
              <a:rPr lang="en-US" sz="1800" dirty="0"/>
              <a:t> </a:t>
            </a:r>
            <a:r>
              <a:rPr lang="en-US" sz="1800" dirty="0" err="1"/>
              <a:t>značajni</a:t>
            </a:r>
            <a:r>
              <a:rPr lang="en-US" sz="1800" dirty="0"/>
              <a:t> </a:t>
            </a:r>
            <a:r>
              <a:rPr lang="en-US" sz="1800" dirty="0" err="1"/>
              <a:t>pozitivni</a:t>
            </a:r>
            <a:r>
              <a:rPr lang="en-US" sz="1800" dirty="0"/>
              <a:t> </a:t>
            </a:r>
            <a:r>
              <a:rPr lang="en-US" sz="1800" dirty="0" err="1"/>
              <a:t>koeficijenti</a:t>
            </a:r>
            <a:r>
              <a:rPr lang="en-US" sz="1800" dirty="0"/>
              <a:t> </a:t>
            </a:r>
            <a:r>
              <a:rPr lang="en-US" sz="1800" dirty="0" err="1"/>
              <a:t>korelacije</a:t>
            </a:r>
            <a:r>
              <a:rPr lang="en-US" sz="1800" dirty="0"/>
              <a:t> </a:t>
            </a:r>
            <a:r>
              <a:rPr lang="en-US" sz="1800" dirty="0" err="1"/>
              <a:t>između</a:t>
            </a:r>
            <a:r>
              <a:rPr lang="en-US" sz="1800" dirty="0"/>
              <a:t> </a:t>
            </a:r>
            <a:r>
              <a:rPr lang="en-US" sz="1800" dirty="0" err="1"/>
              <a:t>srednje</a:t>
            </a:r>
            <a:r>
              <a:rPr lang="en-US" sz="1800" dirty="0"/>
              <a:t> </a:t>
            </a:r>
            <a:r>
              <a:rPr lang="en-US" sz="1800" dirty="0" err="1"/>
              <a:t>mesečne</a:t>
            </a:r>
            <a:r>
              <a:rPr lang="en-US" sz="1800" dirty="0"/>
              <a:t> temperature </a:t>
            </a:r>
            <a:r>
              <a:rPr lang="en-US" sz="1800" dirty="0" err="1"/>
              <a:t>i</a:t>
            </a:r>
            <a:r>
              <a:rPr lang="en-US" sz="1800" dirty="0"/>
              <a:t> stope </a:t>
            </a:r>
            <a:r>
              <a:rPr lang="en-US" sz="1800" dirty="0" err="1"/>
              <a:t>začeća</a:t>
            </a:r>
            <a:r>
              <a:rPr lang="en-US" sz="1800" dirty="0"/>
              <a:t> </a:t>
            </a:r>
            <a:r>
              <a:rPr lang="en-US" sz="1800" dirty="0" err="1"/>
              <a:t>za</a:t>
            </a:r>
            <a:r>
              <a:rPr lang="en-US" sz="1800" dirty="0"/>
              <a:t> one </a:t>
            </a:r>
            <a:r>
              <a:rPr lang="en-US" sz="1800" dirty="0" err="1"/>
              <a:t>koji</a:t>
            </a:r>
            <a:r>
              <a:rPr lang="en-US" sz="1800" dirty="0"/>
              <a:t> </a:t>
            </a:r>
            <a:r>
              <a:rPr lang="en-US" sz="1800" dirty="0" err="1"/>
              <a:t>su</a:t>
            </a:r>
            <a:r>
              <a:rPr lang="en-US" sz="1800" dirty="0"/>
              <a:t> </a:t>
            </a:r>
            <a:r>
              <a:rPr lang="en-US" sz="1800" dirty="0" err="1"/>
              <a:t>razvili</a:t>
            </a:r>
            <a:r>
              <a:rPr lang="en-US" sz="1800" dirty="0"/>
              <a:t> </a:t>
            </a:r>
            <a:r>
              <a:rPr lang="en-US" sz="1800" dirty="0" err="1"/>
              <a:t>šizofreniju</a:t>
            </a:r>
            <a:r>
              <a:rPr lang="en-US" sz="1800" dirty="0"/>
              <a:t>, </a:t>
            </a:r>
            <a:r>
              <a:rPr lang="en-US" sz="1800" dirty="0" err="1"/>
              <a:t>što</a:t>
            </a:r>
            <a:r>
              <a:rPr lang="en-US" sz="1800" dirty="0"/>
              <a:t> </a:t>
            </a:r>
            <a:r>
              <a:rPr lang="en-US" sz="1800" dirty="0" err="1"/>
              <a:t>sugeriše</a:t>
            </a:r>
            <a:r>
              <a:rPr lang="en-US" sz="1800" dirty="0"/>
              <a:t> da </a:t>
            </a:r>
            <a:r>
              <a:rPr lang="en-US" sz="1800" dirty="0" err="1"/>
              <a:t>su</a:t>
            </a:r>
            <a:r>
              <a:rPr lang="en-US" sz="1800" dirty="0"/>
              <a:t> </a:t>
            </a:r>
            <a:r>
              <a:rPr lang="en-US" sz="1800" dirty="0" err="1"/>
              <a:t>više</a:t>
            </a:r>
            <a:r>
              <a:rPr lang="en-US" sz="1800" dirty="0"/>
              <a:t> temperature </a:t>
            </a:r>
            <a:r>
              <a:rPr lang="en-US" sz="1800" dirty="0" err="1"/>
              <a:t>pri</a:t>
            </a:r>
            <a:r>
              <a:rPr lang="en-US" sz="1800" dirty="0"/>
              <a:t> </a:t>
            </a:r>
            <a:r>
              <a:rPr lang="en-US" sz="1800" dirty="0" err="1"/>
              <a:t>začeću</a:t>
            </a:r>
            <a:r>
              <a:rPr lang="en-US" sz="1800" dirty="0"/>
              <a:t> bile </a:t>
            </a:r>
            <a:r>
              <a:rPr lang="en-US" sz="1800" dirty="0" err="1"/>
              <a:t>povezane</a:t>
            </a:r>
            <a:r>
              <a:rPr lang="en-US" sz="1800" dirty="0"/>
              <a:t> </a:t>
            </a:r>
            <a:r>
              <a:rPr lang="en-US" sz="1800" dirty="0" err="1"/>
              <a:t>sa</a:t>
            </a:r>
            <a:r>
              <a:rPr lang="en-US" sz="1800" dirty="0"/>
              <a:t> </a:t>
            </a:r>
            <a:r>
              <a:rPr lang="en-US" sz="1800" dirty="0" err="1"/>
              <a:t>više</a:t>
            </a:r>
            <a:r>
              <a:rPr lang="en-US" sz="1800" dirty="0"/>
              <a:t> </a:t>
            </a:r>
            <a:r>
              <a:rPr lang="en-US" sz="1800" dirty="0" err="1"/>
              <a:t>začeća</a:t>
            </a:r>
            <a:r>
              <a:rPr lang="en-US" sz="1800" dirty="0"/>
              <a:t> </a:t>
            </a:r>
            <a:r>
              <a:rPr lang="en-US" sz="1800" dirty="0" err="1"/>
              <a:t>potomaka</a:t>
            </a:r>
            <a:r>
              <a:rPr lang="en-US" sz="1800" dirty="0"/>
              <a:t> </a:t>
            </a:r>
            <a:r>
              <a:rPr lang="en-US" sz="1800" dirty="0" err="1"/>
              <a:t>koji</a:t>
            </a:r>
            <a:r>
              <a:rPr lang="en-US" sz="1800" dirty="0"/>
              <a:t> </a:t>
            </a:r>
            <a:r>
              <a:rPr lang="en-US" sz="1800" dirty="0" err="1"/>
              <a:t>su</a:t>
            </a:r>
            <a:r>
              <a:rPr lang="en-US" sz="1800" dirty="0"/>
              <a:t> </a:t>
            </a:r>
            <a:r>
              <a:rPr lang="en-US" sz="1800" dirty="0" err="1"/>
              <a:t>razvili</a:t>
            </a:r>
            <a:r>
              <a:rPr lang="en-US" sz="1800" dirty="0"/>
              <a:t> </a:t>
            </a:r>
            <a:r>
              <a:rPr lang="en-US" sz="1800" dirty="0" err="1"/>
              <a:t>šizofreniju</a:t>
            </a:r>
            <a:r>
              <a:rPr lang="en-US" sz="1800" dirty="0"/>
              <a:t>.</a:t>
            </a:r>
          </a:p>
          <a:p>
            <a:pPr>
              <a:lnSpc>
                <a:spcPct val="130000"/>
              </a:lnSpc>
            </a:pPr>
            <a:r>
              <a:rPr lang="en-US" sz="1800" dirty="0" err="1"/>
              <a:t>Neki</a:t>
            </a:r>
            <a:r>
              <a:rPr lang="en-US" sz="1800" dirty="0"/>
              <a:t> </a:t>
            </a:r>
            <a:r>
              <a:rPr lang="en-US" sz="1800" dirty="0" err="1"/>
              <a:t>dokazi</a:t>
            </a:r>
            <a:r>
              <a:rPr lang="en-US" sz="1800" dirty="0"/>
              <a:t> </a:t>
            </a:r>
            <a:r>
              <a:rPr lang="en-US" sz="1800" dirty="0" err="1"/>
              <a:t>podržavaju</a:t>
            </a:r>
            <a:r>
              <a:rPr lang="en-US" sz="1800" dirty="0"/>
              <a:t> </a:t>
            </a:r>
            <a:r>
              <a:rPr lang="en-US" sz="1800" dirty="0" err="1"/>
              <a:t>ulogu</a:t>
            </a:r>
            <a:r>
              <a:rPr lang="en-US" sz="1800" dirty="0"/>
              <a:t> </a:t>
            </a:r>
            <a:r>
              <a:rPr lang="en-US" sz="1800" dirty="0" err="1"/>
              <a:t>izlaganja</a:t>
            </a:r>
            <a:r>
              <a:rPr lang="en-US" sz="1800" dirty="0"/>
              <a:t> </a:t>
            </a:r>
            <a:r>
              <a:rPr lang="en-US" sz="1800" dirty="0" err="1"/>
              <a:t>majke</a:t>
            </a:r>
            <a:r>
              <a:rPr lang="en-US" sz="1800" dirty="0"/>
              <a:t> u </a:t>
            </a:r>
            <a:r>
              <a:rPr lang="en-US" sz="1800" dirty="0" err="1"/>
              <a:t>ranoj</a:t>
            </a:r>
            <a:r>
              <a:rPr lang="en-US" sz="1800" dirty="0"/>
              <a:t> </a:t>
            </a:r>
            <a:r>
              <a:rPr lang="en-US" sz="1800" dirty="0" err="1"/>
              <a:t>trudnoći</a:t>
            </a:r>
            <a:r>
              <a:rPr lang="en-US" sz="1800" dirty="0"/>
              <a:t> </a:t>
            </a:r>
            <a:r>
              <a:rPr lang="en-US" sz="1800" dirty="0" err="1"/>
              <a:t>ekstremnoj</a:t>
            </a:r>
            <a:r>
              <a:rPr lang="en-US" sz="1800" dirty="0"/>
              <a:t> </a:t>
            </a:r>
            <a:r>
              <a:rPr lang="en-US" sz="1800" dirty="0" err="1"/>
              <a:t>toploti</a:t>
            </a:r>
            <a:r>
              <a:rPr lang="en-US" sz="1800" dirty="0"/>
              <a:t> </a:t>
            </a:r>
            <a:r>
              <a:rPr lang="en-US" sz="1800" dirty="0" err="1"/>
              <a:t>okoline</a:t>
            </a:r>
            <a:r>
              <a:rPr lang="en-US" sz="1800" dirty="0"/>
              <a:t> u </a:t>
            </a:r>
            <a:r>
              <a:rPr lang="en-US" sz="1800" dirty="0" err="1"/>
              <a:t>razvoju</a:t>
            </a:r>
            <a:r>
              <a:rPr lang="en-US" sz="1800" dirty="0"/>
              <a:t> </a:t>
            </a:r>
            <a:r>
              <a:rPr lang="en-US" sz="1800" dirty="0" err="1"/>
              <a:t>psihijatrijskih</a:t>
            </a:r>
            <a:r>
              <a:rPr lang="en-US" sz="1800" dirty="0"/>
              <a:t> </a:t>
            </a:r>
            <a:r>
              <a:rPr lang="en-US" sz="1800" dirty="0" err="1"/>
              <a:t>poremećaja</a:t>
            </a:r>
            <a:r>
              <a:rPr lang="en-US" sz="1800" dirty="0"/>
              <a:t>, </a:t>
            </a:r>
            <a:r>
              <a:rPr lang="en-US" sz="1800" dirty="0" err="1"/>
              <a:t>ali</a:t>
            </a:r>
            <a:r>
              <a:rPr lang="en-US" sz="1800" dirty="0"/>
              <a:t> </a:t>
            </a:r>
            <a:r>
              <a:rPr lang="en-US" sz="1800" dirty="0" err="1"/>
              <a:t>veliki</a:t>
            </a:r>
            <a:r>
              <a:rPr lang="en-US" sz="1800" dirty="0"/>
              <a:t>, </a:t>
            </a:r>
            <a:r>
              <a:rPr lang="en-US" sz="1800" dirty="0" err="1"/>
              <a:t>prospektivni</a:t>
            </a:r>
            <a:r>
              <a:rPr lang="en-US" sz="1800" dirty="0"/>
              <a:t> </a:t>
            </a:r>
            <a:r>
              <a:rPr lang="en-US" sz="1800" dirty="0" err="1"/>
              <a:t>kohortni</a:t>
            </a:r>
            <a:r>
              <a:rPr lang="en-US" sz="1800" dirty="0"/>
              <a:t> </a:t>
            </a:r>
            <a:r>
              <a:rPr lang="en-US" sz="1800" dirty="0" err="1"/>
              <a:t>podaci</a:t>
            </a:r>
            <a:r>
              <a:rPr lang="en-US" sz="1800" dirty="0"/>
              <a:t> o </a:t>
            </a:r>
            <a:r>
              <a:rPr lang="en-US" sz="1800" dirty="0" err="1"/>
              <a:t>individualnim</a:t>
            </a:r>
            <a:r>
              <a:rPr lang="en-US" sz="1800" dirty="0"/>
              <a:t> </a:t>
            </a:r>
            <a:r>
              <a:rPr lang="en-US" sz="1800" dirty="0" err="1"/>
              <a:t>rođenjima</a:t>
            </a:r>
            <a:r>
              <a:rPr lang="en-US" sz="1800" dirty="0"/>
              <a:t> </a:t>
            </a:r>
            <a:r>
              <a:rPr lang="en-US" sz="1800" dirty="0" err="1"/>
              <a:t>su</a:t>
            </a:r>
            <a:r>
              <a:rPr lang="en-US" sz="1800" dirty="0"/>
              <a:t> </a:t>
            </a:r>
            <a:r>
              <a:rPr lang="en-US" sz="1800" dirty="0" err="1"/>
              <a:t>neophodni</a:t>
            </a:r>
            <a:endParaRPr lang="en-US" sz="1800" dirty="0"/>
          </a:p>
        </p:txBody>
      </p:sp>
      <p:sp>
        <p:nvSpPr>
          <p:cNvPr id="6" name="Szövegdoboz 4">
            <a:extLst>
              <a:ext uri="{FF2B5EF4-FFF2-40B4-BE49-F238E27FC236}">
                <a16:creationId xmlns:a16="http://schemas.microsoft.com/office/drawing/2014/main" id="{C65F1C93-F238-3DF2-827F-0EFB3CAEC3C0}"/>
              </a:ext>
            </a:extLst>
          </p:cNvPr>
          <p:cNvSpPr txBox="1"/>
          <p:nvPr/>
        </p:nvSpPr>
        <p:spPr>
          <a:xfrm>
            <a:off x="7481347" y="6094192"/>
            <a:ext cx="4419172" cy="246221"/>
          </a:xfrm>
          <a:prstGeom prst="rect">
            <a:avLst/>
          </a:prstGeom>
          <a:noFill/>
        </p:spPr>
        <p:txBody>
          <a:bodyPr wrap="square">
            <a:spAutoFit/>
          </a:bodyPr>
          <a:lstStyle/>
          <a:p>
            <a:r>
              <a:rPr lang="hu-HU" sz="1000" dirty="0" smtClean="0">
                <a:solidFill>
                  <a:schemeClr val="bg1">
                    <a:lumMod val="50000"/>
                  </a:schemeClr>
                </a:solidFill>
              </a:rPr>
              <a:t>doi:10.1016/j.schres.2021.09.020</a:t>
            </a:r>
            <a:endParaRPr lang="hu-HU" sz="1000" dirty="0">
              <a:solidFill>
                <a:schemeClr val="bg1">
                  <a:lumMod val="50000"/>
                </a:schemeClr>
              </a:solidFill>
            </a:endParaRPr>
          </a:p>
        </p:txBody>
      </p:sp>
      <p:pic>
        <p:nvPicPr>
          <p:cNvPr id="8" name="Kép 7">
            <a:extLst>
              <a:ext uri="{FF2B5EF4-FFF2-40B4-BE49-F238E27FC236}">
                <a16:creationId xmlns:a16="http://schemas.microsoft.com/office/drawing/2014/main" id="{D4FBEAD1-904E-843A-31AD-FA59390521C5}"/>
              </a:ext>
            </a:extLst>
          </p:cNvPr>
          <p:cNvPicPr>
            <a:picLocks noChangeAspect="1"/>
          </p:cNvPicPr>
          <p:nvPr/>
        </p:nvPicPr>
        <p:blipFill>
          <a:blip r:embed="rId2"/>
          <a:stretch>
            <a:fillRect/>
          </a:stretch>
        </p:blipFill>
        <p:spPr>
          <a:xfrm>
            <a:off x="7481348" y="1354347"/>
            <a:ext cx="4513864" cy="4167129"/>
          </a:xfrm>
          <a:prstGeom prst="rect">
            <a:avLst/>
          </a:prstGeom>
        </p:spPr>
      </p:pic>
    </p:spTree>
    <p:extLst>
      <p:ext uri="{BB962C8B-B14F-4D97-AF65-F5344CB8AC3E}">
        <p14:creationId xmlns:p14="http://schemas.microsoft.com/office/powerpoint/2010/main" val="280093070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52CCCFFD-554F-0C55-A27E-4B6E7709D43B}"/>
              </a:ext>
            </a:extLst>
          </p:cNvPr>
          <p:cNvSpPr>
            <a:spLocks noGrp="1"/>
          </p:cNvSpPr>
          <p:nvPr>
            <p:ph type="title"/>
          </p:nvPr>
        </p:nvSpPr>
        <p:spPr/>
        <p:txBody>
          <a:bodyPr rtlCol="0">
            <a:normAutofit/>
          </a:bodyPr>
          <a:lstStyle/>
          <a:p>
            <a:r>
              <a:rPr lang="pl-PL" dirty="0">
                <a:latin typeface="+mn-lt"/>
              </a:rPr>
              <a:t>Prenatalni stres kod majke (PNSM)</a:t>
            </a:r>
            <a:endParaRPr lang="en-GB" dirty="0">
              <a:latin typeface="+mn-lt"/>
            </a:endParaRPr>
          </a:p>
        </p:txBody>
      </p:sp>
      <p:graphicFrame>
        <p:nvGraphicFramePr>
          <p:cNvPr id="4" name="Tartalom helye 3">
            <a:extLst>
              <a:ext uri="{FF2B5EF4-FFF2-40B4-BE49-F238E27FC236}">
                <a16:creationId xmlns:a16="http://schemas.microsoft.com/office/drawing/2014/main" id="{20F302AE-A3A4-FA68-46C4-F67D289BEB6A}"/>
              </a:ext>
            </a:extLst>
          </p:cNvPr>
          <p:cNvGraphicFramePr>
            <a:graphicFrameLocks noGrp="1"/>
          </p:cNvGraphicFramePr>
          <p:nvPr>
            <p:ph idx="1"/>
            <p:extLst>
              <p:ext uri="{D42A27DB-BD31-4B8C-83A1-F6EECF244321}">
                <p14:modId xmlns:p14="http://schemas.microsoft.com/office/powerpoint/2010/main" val="1751392864"/>
              </p:ext>
            </p:extLst>
          </p:nvPr>
        </p:nvGraphicFramePr>
        <p:xfrm>
          <a:off x="1460698" y="813120"/>
          <a:ext cx="9270603" cy="40985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zövegdoboz 5">
            <a:extLst>
              <a:ext uri="{FF2B5EF4-FFF2-40B4-BE49-F238E27FC236}">
                <a16:creationId xmlns:a16="http://schemas.microsoft.com/office/drawing/2014/main" id="{9571D7C1-7FD6-02C2-AE78-54D33D9E9041}"/>
              </a:ext>
            </a:extLst>
          </p:cNvPr>
          <p:cNvSpPr txBox="1"/>
          <p:nvPr/>
        </p:nvSpPr>
        <p:spPr>
          <a:xfrm>
            <a:off x="1460697" y="5022111"/>
            <a:ext cx="9270603" cy="1107996"/>
          </a:xfrm>
          <a:prstGeom prst="rect">
            <a:avLst/>
          </a:prstGeom>
          <a:noFill/>
        </p:spPr>
        <p:txBody>
          <a:bodyPr wrap="square" rtlCol="0">
            <a:spAutoFit/>
          </a:bodyPr>
          <a:lstStyle/>
          <a:p>
            <a:pPr lvl="0" algn="just">
              <a:lnSpc>
                <a:spcPct val="110000"/>
              </a:lnSpc>
            </a:pPr>
            <a:r>
              <a:rPr lang="en-US" sz="2000" dirty="0"/>
              <a:t>Model </a:t>
            </a:r>
            <a:r>
              <a:rPr lang="en-US" sz="2000" dirty="0" err="1"/>
              <a:t>psihološkog</a:t>
            </a:r>
            <a:r>
              <a:rPr lang="en-US" sz="2000" dirty="0"/>
              <a:t> </a:t>
            </a:r>
            <a:r>
              <a:rPr lang="en-US" sz="2000" dirty="0" err="1"/>
              <a:t>i</a:t>
            </a:r>
            <a:r>
              <a:rPr lang="en-US" sz="2000" dirty="0"/>
              <a:t> </a:t>
            </a:r>
            <a:r>
              <a:rPr lang="en-US" sz="2000" dirty="0" err="1"/>
              <a:t>inflamatornog</a:t>
            </a:r>
            <a:r>
              <a:rPr lang="en-US" sz="2000" dirty="0"/>
              <a:t> </a:t>
            </a:r>
            <a:r>
              <a:rPr lang="en-US" sz="2000" dirty="0" err="1"/>
              <a:t>stresa</a:t>
            </a:r>
            <a:r>
              <a:rPr lang="en-US" sz="2000" dirty="0"/>
              <a:t> „</a:t>
            </a:r>
            <a:r>
              <a:rPr lang="en-US" sz="2000" dirty="0" err="1"/>
              <a:t>dva</a:t>
            </a:r>
            <a:r>
              <a:rPr lang="en-US" sz="2000" dirty="0"/>
              <a:t> </a:t>
            </a:r>
            <a:r>
              <a:rPr lang="en-US" sz="2000" dirty="0" err="1"/>
              <a:t>pogotka</a:t>
            </a:r>
            <a:r>
              <a:rPr lang="en-US" sz="2000" dirty="0"/>
              <a:t>“ </a:t>
            </a:r>
            <a:r>
              <a:rPr lang="en-US" sz="2000" dirty="0" err="1"/>
              <a:t>pokazao</a:t>
            </a:r>
            <a:r>
              <a:rPr lang="en-US" sz="2000" dirty="0"/>
              <a:t> je da </a:t>
            </a:r>
            <a:r>
              <a:rPr lang="en-US" sz="2000" dirty="0" err="1"/>
              <a:t>psihološki</a:t>
            </a:r>
            <a:r>
              <a:rPr lang="en-US" sz="2000" dirty="0"/>
              <a:t> </a:t>
            </a:r>
            <a:r>
              <a:rPr lang="en-US" sz="2000" dirty="0" err="1"/>
              <a:t>stres</a:t>
            </a:r>
            <a:r>
              <a:rPr lang="en-US" sz="2000" dirty="0"/>
              <a:t> </a:t>
            </a:r>
            <a:r>
              <a:rPr lang="en-US" sz="2000" dirty="0" err="1"/>
              <a:t>majke</a:t>
            </a:r>
            <a:r>
              <a:rPr lang="en-US" sz="2000" dirty="0"/>
              <a:t> </a:t>
            </a:r>
            <a:r>
              <a:rPr lang="en-US" sz="2000" dirty="0" err="1"/>
              <a:t>izaziva</a:t>
            </a:r>
            <a:r>
              <a:rPr lang="en-US" sz="2000" dirty="0"/>
              <a:t> </a:t>
            </a:r>
            <a:r>
              <a:rPr lang="en-US" sz="2000" dirty="0" err="1"/>
              <a:t>anksioznost</a:t>
            </a:r>
            <a:r>
              <a:rPr lang="en-US" sz="2000" dirty="0"/>
              <a:t> </a:t>
            </a:r>
            <a:r>
              <a:rPr lang="en-US" sz="2000" dirty="0" err="1"/>
              <a:t>kod</a:t>
            </a:r>
            <a:r>
              <a:rPr lang="en-US" sz="2000" dirty="0"/>
              <a:t> </a:t>
            </a:r>
            <a:r>
              <a:rPr lang="en-US" sz="2000" dirty="0" err="1"/>
              <a:t>odraslih</a:t>
            </a:r>
            <a:r>
              <a:rPr lang="en-US" sz="2000" dirty="0"/>
              <a:t> </a:t>
            </a:r>
            <a:r>
              <a:rPr lang="en-US" sz="2000" dirty="0" err="1"/>
              <a:t>muških</a:t>
            </a:r>
            <a:r>
              <a:rPr lang="en-US" sz="2000" dirty="0"/>
              <a:t> </a:t>
            </a:r>
            <a:r>
              <a:rPr lang="en-US" sz="2000" dirty="0" err="1"/>
              <a:t>i</a:t>
            </a:r>
            <a:r>
              <a:rPr lang="en-US" sz="2000" dirty="0"/>
              <a:t> </a:t>
            </a:r>
            <a:r>
              <a:rPr lang="en-US" sz="2000" dirty="0" err="1"/>
              <a:t>ženskih</a:t>
            </a:r>
            <a:r>
              <a:rPr lang="en-US" sz="2000" dirty="0"/>
              <a:t> </a:t>
            </a:r>
            <a:r>
              <a:rPr lang="en-US" sz="2000" dirty="0" err="1"/>
              <a:t>potomaka</a:t>
            </a:r>
            <a:r>
              <a:rPr lang="en-US" sz="2000" dirty="0"/>
              <a:t>, </a:t>
            </a:r>
            <a:r>
              <a:rPr lang="en-US" sz="2000" dirty="0" err="1"/>
              <a:t>dok</a:t>
            </a:r>
            <a:r>
              <a:rPr lang="en-US" sz="2000" dirty="0"/>
              <a:t> je </a:t>
            </a:r>
            <a:r>
              <a:rPr lang="en-US" sz="2000" dirty="0" err="1"/>
              <a:t>inflamatorni</a:t>
            </a:r>
            <a:r>
              <a:rPr lang="en-US" sz="2000" dirty="0"/>
              <a:t> </a:t>
            </a:r>
            <a:r>
              <a:rPr lang="en-US" sz="2000" dirty="0" err="1"/>
              <a:t>stres</a:t>
            </a:r>
            <a:r>
              <a:rPr lang="en-US" sz="2000" dirty="0"/>
              <a:t> </a:t>
            </a:r>
            <a:r>
              <a:rPr lang="en-US" sz="2000" dirty="0" err="1"/>
              <a:t>povećao</a:t>
            </a:r>
            <a:r>
              <a:rPr lang="en-US" sz="2000" dirty="0"/>
              <a:t> </a:t>
            </a:r>
            <a:r>
              <a:rPr lang="en-US" sz="2000" dirty="0" err="1"/>
              <a:t>istraživačko</a:t>
            </a:r>
            <a:r>
              <a:rPr lang="en-US" sz="2000" dirty="0"/>
              <a:t> </a:t>
            </a:r>
            <a:r>
              <a:rPr lang="en-US" sz="2000" dirty="0" err="1"/>
              <a:t>i</a:t>
            </a:r>
            <a:r>
              <a:rPr lang="en-US" sz="2000" dirty="0"/>
              <a:t> </a:t>
            </a:r>
            <a:r>
              <a:rPr lang="en-US" sz="2000" dirty="0" err="1"/>
              <a:t>rizično</a:t>
            </a:r>
            <a:r>
              <a:rPr lang="en-US" sz="2000" dirty="0"/>
              <a:t> </a:t>
            </a:r>
            <a:r>
              <a:rPr lang="en-US" sz="2000" dirty="0" err="1"/>
              <a:t>ponašanje</a:t>
            </a:r>
            <a:r>
              <a:rPr lang="en-US" sz="2000" dirty="0"/>
              <a:t> </a:t>
            </a:r>
            <a:r>
              <a:rPr lang="en-US" sz="2000" dirty="0" err="1"/>
              <a:t>samo</a:t>
            </a:r>
            <a:r>
              <a:rPr lang="en-US" sz="2000" dirty="0"/>
              <a:t> </a:t>
            </a:r>
            <a:r>
              <a:rPr lang="en-US" sz="2000" dirty="0" err="1"/>
              <a:t>kod</a:t>
            </a:r>
            <a:r>
              <a:rPr lang="en-US" sz="2000" dirty="0"/>
              <a:t> </a:t>
            </a:r>
            <a:r>
              <a:rPr lang="en-US" sz="2000" dirty="0" err="1"/>
              <a:t>odraslih</a:t>
            </a:r>
            <a:r>
              <a:rPr lang="en-US" sz="2000" dirty="0"/>
              <a:t> </a:t>
            </a:r>
            <a:r>
              <a:rPr lang="en-US" sz="2000" dirty="0" err="1"/>
              <a:t>ženskih</a:t>
            </a:r>
            <a:r>
              <a:rPr lang="en-US" sz="2000" dirty="0"/>
              <a:t> </a:t>
            </a:r>
            <a:r>
              <a:rPr lang="en-US" sz="2000" dirty="0" err="1"/>
              <a:t>potomaka</a:t>
            </a:r>
            <a:r>
              <a:rPr lang="en-US" sz="2000" dirty="0"/>
              <a:t>.</a:t>
            </a:r>
          </a:p>
        </p:txBody>
      </p:sp>
      <p:sp>
        <p:nvSpPr>
          <p:cNvPr id="8" name="Szövegdoboz 6">
            <a:extLst>
              <a:ext uri="{FF2B5EF4-FFF2-40B4-BE49-F238E27FC236}">
                <a16:creationId xmlns:a16="http://schemas.microsoft.com/office/drawing/2014/main" id="{C7837B38-2A4C-E1D3-A9C2-478DFE08611E}"/>
              </a:ext>
            </a:extLst>
          </p:cNvPr>
          <p:cNvSpPr txBox="1"/>
          <p:nvPr/>
        </p:nvSpPr>
        <p:spPr>
          <a:xfrm>
            <a:off x="79895" y="6111900"/>
            <a:ext cx="8057607" cy="246221"/>
          </a:xfrm>
          <a:prstGeom prst="rect">
            <a:avLst/>
          </a:prstGeom>
          <a:noFill/>
        </p:spPr>
        <p:txBody>
          <a:bodyPr wrap="square">
            <a:spAutoFit/>
          </a:bodyPr>
          <a:lstStyle/>
          <a:p>
            <a:r>
              <a:rPr lang="en-US" sz="1000" dirty="0" smtClean="0">
                <a:solidFill>
                  <a:schemeClr val="bg1">
                    <a:lumMod val="50000"/>
                  </a:schemeClr>
                </a:solidFill>
                <a:hlinkClick r:id="rId7">
                  <a:extLst>
                    <a:ext uri="{A12FA001-AC4F-418D-AE19-62706E023703}">
                      <ahyp:hlinkClr xmlns:ahyp="http://schemas.microsoft.com/office/drawing/2018/hyperlinkcolor" xmlns="" val="tx"/>
                    </a:ext>
                  </a:extLst>
                </a:hlinkClick>
              </a:rPr>
              <a:t>https</a:t>
            </a:r>
            <a:r>
              <a:rPr lang="en-US" sz="1000" dirty="0">
                <a:solidFill>
                  <a:schemeClr val="bg1">
                    <a:lumMod val="50000"/>
                  </a:schemeClr>
                </a:solidFill>
                <a:hlinkClick r:id="rId7">
                  <a:extLst>
                    <a:ext uri="{A12FA001-AC4F-418D-AE19-62706E023703}">
                      <ahyp:hlinkClr xmlns:ahyp="http://schemas.microsoft.com/office/drawing/2018/hyperlinkcolor" xmlns="" val="tx"/>
                    </a:ext>
                  </a:extLst>
                </a:hlinkClick>
              </a:rPr>
              <a:t>://</a:t>
            </a:r>
            <a:r>
              <a:rPr lang="en-US" sz="1000" dirty="0" smtClean="0">
                <a:solidFill>
                  <a:schemeClr val="bg1">
                    <a:lumMod val="50000"/>
                  </a:schemeClr>
                </a:solidFill>
                <a:hlinkClick r:id="rId7">
                  <a:extLst>
                    <a:ext uri="{A12FA001-AC4F-418D-AE19-62706E023703}">
                      <ahyp:hlinkClr xmlns:ahyp="http://schemas.microsoft.com/office/drawing/2018/hyperlinkcolor" xmlns="" val="tx"/>
                    </a:ext>
                  </a:extLst>
                </a:hlinkClick>
              </a:rPr>
              <a:t>doi.org/10.12688/f1000research.27157.1</a:t>
            </a:r>
            <a:endParaRPr lang="en-GB" sz="1000" dirty="0">
              <a:solidFill>
                <a:schemeClr val="bg1">
                  <a:lumMod val="50000"/>
                </a:schemeClr>
              </a:solidFill>
            </a:endParaRPr>
          </a:p>
        </p:txBody>
      </p:sp>
    </p:spTree>
    <p:extLst>
      <p:ext uri="{BB962C8B-B14F-4D97-AF65-F5344CB8AC3E}">
        <p14:creationId xmlns:p14="http://schemas.microsoft.com/office/powerpoint/2010/main" val="14603881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Kép 3">
            <a:extLst>
              <a:ext uri="{FF2B5EF4-FFF2-40B4-BE49-F238E27FC236}">
                <a16:creationId xmlns:a16="http://schemas.microsoft.com/office/drawing/2014/main" id="{5E9A1014-EDD8-B645-CF77-FB08291C25F9}"/>
              </a:ext>
            </a:extLst>
          </p:cNvPr>
          <p:cNvPicPr>
            <a:picLocks noChangeAspect="1"/>
          </p:cNvPicPr>
          <p:nvPr/>
        </p:nvPicPr>
        <p:blipFill rotWithShape="1">
          <a:blip r:embed="rId2"/>
          <a:srcRect b="1929"/>
          <a:stretch/>
        </p:blipFill>
        <p:spPr>
          <a:xfrm>
            <a:off x="1294428" y="758769"/>
            <a:ext cx="9138488" cy="5550682"/>
          </a:xfrm>
          <a:prstGeom prst="rect">
            <a:avLst/>
          </a:prstGeom>
        </p:spPr>
      </p:pic>
      <p:sp>
        <p:nvSpPr>
          <p:cNvPr id="5" name="Cím 1">
            <a:extLst>
              <a:ext uri="{FF2B5EF4-FFF2-40B4-BE49-F238E27FC236}">
                <a16:creationId xmlns:a16="http://schemas.microsoft.com/office/drawing/2014/main" id="{FFF3311E-9CB5-42F4-D00E-D8E52F959B17}"/>
              </a:ext>
            </a:extLst>
          </p:cNvPr>
          <p:cNvSpPr>
            <a:spLocks noGrp="1"/>
          </p:cNvSpPr>
          <p:nvPr>
            <p:ph type="title"/>
          </p:nvPr>
        </p:nvSpPr>
        <p:spPr>
          <a:xfrm>
            <a:off x="192088" y="152400"/>
            <a:ext cx="11896725" cy="550863"/>
          </a:xfrm>
        </p:spPr>
        <p:txBody>
          <a:bodyPr rtlCol="0">
            <a:normAutofit fontScale="90000"/>
          </a:bodyPr>
          <a:lstStyle/>
          <a:p>
            <a:r>
              <a:rPr lang="en-US" sz="2800" dirty="0" err="1">
                <a:latin typeface="+mn-lt"/>
              </a:rPr>
              <a:t>Ciklus</a:t>
            </a:r>
            <a:r>
              <a:rPr lang="en-US" sz="2800" dirty="0">
                <a:latin typeface="+mn-lt"/>
              </a:rPr>
              <a:t> </a:t>
            </a:r>
            <a:r>
              <a:rPr lang="en-US" sz="2800" dirty="0" err="1">
                <a:latin typeface="+mn-lt"/>
              </a:rPr>
              <a:t>uticaja</a:t>
            </a:r>
            <a:r>
              <a:rPr lang="en-US" sz="2800" dirty="0">
                <a:latin typeface="+mn-lt"/>
              </a:rPr>
              <a:t> </a:t>
            </a:r>
            <a:r>
              <a:rPr lang="en-US" sz="2800" dirty="0" err="1">
                <a:latin typeface="+mn-lt"/>
              </a:rPr>
              <a:t>na</a:t>
            </a:r>
            <a:r>
              <a:rPr lang="en-US" sz="2800" dirty="0">
                <a:latin typeface="+mn-lt"/>
              </a:rPr>
              <a:t> </a:t>
            </a:r>
            <a:r>
              <a:rPr lang="en-US" sz="2800" dirty="0" err="1">
                <a:latin typeface="+mn-lt"/>
              </a:rPr>
              <a:t>zdravlje</a:t>
            </a:r>
            <a:r>
              <a:rPr lang="en-US" sz="2800" dirty="0">
                <a:latin typeface="+mn-lt"/>
              </a:rPr>
              <a:t> </a:t>
            </a:r>
            <a:r>
              <a:rPr lang="en-US" sz="2800" dirty="0" err="1">
                <a:latin typeface="+mn-lt"/>
              </a:rPr>
              <a:t>nakon</a:t>
            </a:r>
            <a:r>
              <a:rPr lang="en-US" sz="2800" dirty="0">
                <a:latin typeface="+mn-lt"/>
              </a:rPr>
              <a:t> </a:t>
            </a:r>
            <a:r>
              <a:rPr lang="en-US" sz="2800" dirty="0" err="1">
                <a:latin typeface="+mn-lt"/>
              </a:rPr>
              <a:t>izloženosti</a:t>
            </a:r>
            <a:r>
              <a:rPr lang="en-US" sz="2800" dirty="0">
                <a:latin typeface="+mn-lt"/>
              </a:rPr>
              <a:t> </a:t>
            </a:r>
            <a:r>
              <a:rPr lang="en-US" sz="2800" dirty="0" err="1">
                <a:latin typeface="+mn-lt"/>
              </a:rPr>
              <a:t>klimatskim</a:t>
            </a:r>
            <a:r>
              <a:rPr lang="en-US" sz="2800" dirty="0">
                <a:latin typeface="+mn-lt"/>
              </a:rPr>
              <a:t> </a:t>
            </a:r>
            <a:r>
              <a:rPr lang="en-US" sz="2800" dirty="0" err="1">
                <a:latin typeface="+mn-lt"/>
              </a:rPr>
              <a:t>promenama</a:t>
            </a:r>
            <a:r>
              <a:rPr lang="en-US" sz="2800" dirty="0">
                <a:latin typeface="+mn-lt"/>
              </a:rPr>
              <a:t> </a:t>
            </a:r>
            <a:r>
              <a:rPr lang="en-US" sz="2800" dirty="0" err="1">
                <a:latin typeface="+mn-lt"/>
              </a:rPr>
              <a:t>tokom</a:t>
            </a:r>
            <a:r>
              <a:rPr lang="en-US" sz="2800" dirty="0">
                <a:latin typeface="+mn-lt"/>
              </a:rPr>
              <a:t> </a:t>
            </a:r>
            <a:r>
              <a:rPr lang="en-US" sz="2800" dirty="0" err="1">
                <a:latin typeface="+mn-lt"/>
              </a:rPr>
              <a:t>trudnoće</a:t>
            </a:r>
            <a:endParaRPr lang="en-GB" sz="4800" dirty="0">
              <a:latin typeface="+mn-lt"/>
            </a:endParaRPr>
          </a:p>
        </p:txBody>
      </p:sp>
      <p:sp>
        <p:nvSpPr>
          <p:cNvPr id="7" name="Szövegdoboz 5">
            <a:extLst>
              <a:ext uri="{FF2B5EF4-FFF2-40B4-BE49-F238E27FC236}">
                <a16:creationId xmlns:a16="http://schemas.microsoft.com/office/drawing/2014/main" id="{55E87FA8-A6B1-5A85-A4CF-FA295FCD8296}"/>
              </a:ext>
            </a:extLst>
          </p:cNvPr>
          <p:cNvSpPr txBox="1"/>
          <p:nvPr/>
        </p:nvSpPr>
        <p:spPr>
          <a:xfrm>
            <a:off x="8641137" y="6063230"/>
            <a:ext cx="3447676" cy="246221"/>
          </a:xfrm>
          <a:prstGeom prst="rect">
            <a:avLst/>
          </a:prstGeom>
          <a:noFill/>
        </p:spPr>
        <p:txBody>
          <a:bodyPr wrap="square">
            <a:spAutoFit/>
          </a:bodyPr>
          <a:lstStyle/>
          <a:p>
            <a:pPr algn="r"/>
            <a:r>
              <a:rPr lang="hu-HU" sz="1000" dirty="0" smtClean="0">
                <a:solidFill>
                  <a:schemeClr val="bg1">
                    <a:lumMod val="50000"/>
                  </a:schemeClr>
                </a:solidFill>
                <a:effectLst/>
                <a:latin typeface="Calibri" panose="020F0502020204030204" pitchFamily="34" charset="0"/>
                <a:ea typeface="Calibri" panose="020F0502020204030204" pitchFamily="34" charset="0"/>
              </a:rPr>
              <a:t>https</a:t>
            </a:r>
            <a:r>
              <a:rPr lang="hu-HU" sz="1000" dirty="0">
                <a:solidFill>
                  <a:schemeClr val="bg1">
                    <a:lumMod val="50000"/>
                  </a:schemeClr>
                </a:solidFill>
                <a:effectLst/>
                <a:latin typeface="Calibri" panose="020F0502020204030204" pitchFamily="34" charset="0"/>
                <a:ea typeface="Calibri" panose="020F0502020204030204" pitchFamily="34" charset="0"/>
              </a:rPr>
              <a:t>://doi.org/10.1007/s40572-022-00345-9</a:t>
            </a:r>
            <a:endParaRPr lang="en-GB" sz="1000" dirty="0">
              <a:solidFill>
                <a:schemeClr val="bg1">
                  <a:lumMod val="50000"/>
                </a:schemeClr>
              </a:solidFill>
            </a:endParaRPr>
          </a:p>
        </p:txBody>
      </p:sp>
    </p:spTree>
    <p:extLst>
      <p:ext uri="{BB962C8B-B14F-4D97-AF65-F5344CB8AC3E}">
        <p14:creationId xmlns:p14="http://schemas.microsoft.com/office/powerpoint/2010/main" val="32924684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a:extLst>
              <a:ext uri="{FF2B5EF4-FFF2-40B4-BE49-F238E27FC236}">
                <a16:creationId xmlns:a16="http://schemas.microsoft.com/office/drawing/2014/main" id="{6B860D91-15FA-1FF7-7F06-4D998D26E044}"/>
              </a:ext>
            </a:extLst>
          </p:cNvPr>
          <p:cNvSpPr>
            <a:spLocks noGrp="1"/>
          </p:cNvSpPr>
          <p:nvPr>
            <p:ph idx="1"/>
          </p:nvPr>
        </p:nvSpPr>
        <p:spPr>
          <a:xfrm>
            <a:off x="192088" y="838981"/>
            <a:ext cx="11896825" cy="3180928"/>
          </a:xfrm>
        </p:spPr>
        <p:txBody>
          <a:bodyPr rtlCol="0">
            <a:normAutofit fontScale="77500" lnSpcReduction="20000"/>
          </a:bodyPr>
          <a:lstStyle/>
          <a:p>
            <a:pPr>
              <a:lnSpc>
                <a:spcPct val="130000"/>
              </a:lnSpc>
            </a:pPr>
            <a:r>
              <a:rPr lang="en-US" sz="2400" dirty="0" err="1"/>
              <a:t>Teorija</a:t>
            </a:r>
            <a:r>
              <a:rPr lang="en-US" sz="2400" dirty="0"/>
              <a:t> </a:t>
            </a:r>
            <a:r>
              <a:rPr lang="en-US" sz="2400" dirty="0" err="1"/>
              <a:t>razvojnog</a:t>
            </a:r>
            <a:r>
              <a:rPr lang="en-US" sz="2400" dirty="0"/>
              <a:t> </a:t>
            </a:r>
            <a:r>
              <a:rPr lang="en-US" sz="2400" dirty="0" err="1"/>
              <a:t>porekla</a:t>
            </a:r>
            <a:r>
              <a:rPr lang="en-US" sz="2400" dirty="0"/>
              <a:t> </a:t>
            </a:r>
            <a:r>
              <a:rPr lang="en-US" sz="2400" dirty="0" err="1"/>
              <a:t>zdravlja</a:t>
            </a:r>
            <a:r>
              <a:rPr lang="en-US" sz="2400" dirty="0"/>
              <a:t> </a:t>
            </a:r>
            <a:r>
              <a:rPr lang="en-US" sz="2400" dirty="0" err="1"/>
              <a:t>i</a:t>
            </a:r>
            <a:r>
              <a:rPr lang="en-US" sz="2400" dirty="0"/>
              <a:t> </a:t>
            </a:r>
            <a:r>
              <a:rPr lang="en-US" sz="2400" dirty="0" err="1"/>
              <a:t>bolesti</a:t>
            </a:r>
            <a:r>
              <a:rPr lang="en-US" sz="2400" dirty="0"/>
              <a:t> (RPZB):</a:t>
            </a:r>
          </a:p>
          <a:p>
            <a:pPr>
              <a:lnSpc>
                <a:spcPct val="130000"/>
              </a:lnSpc>
            </a:pPr>
            <a:r>
              <a:rPr lang="en-US" sz="2400" dirty="0" err="1"/>
              <a:t>Smetnje</a:t>
            </a:r>
            <a:r>
              <a:rPr lang="en-US" sz="2400" dirty="0"/>
              <a:t> </a:t>
            </a:r>
            <a:r>
              <a:rPr lang="en-US" sz="2400" dirty="0" err="1"/>
              <a:t>životne</a:t>
            </a:r>
            <a:r>
              <a:rPr lang="en-US" sz="2400" dirty="0"/>
              <a:t> </a:t>
            </a:r>
            <a:r>
              <a:rPr lang="en-US" sz="2400" dirty="0" err="1"/>
              <a:t>sredine</a:t>
            </a:r>
            <a:r>
              <a:rPr lang="en-US" sz="2400" dirty="0"/>
              <a:t> </a:t>
            </a:r>
            <a:r>
              <a:rPr lang="en-US" sz="2400" dirty="0" err="1"/>
              <a:t>tokom</a:t>
            </a:r>
            <a:r>
              <a:rPr lang="en-US" sz="2400" dirty="0"/>
              <a:t> </a:t>
            </a:r>
            <a:r>
              <a:rPr lang="en-US" sz="2400" dirty="0" err="1"/>
              <a:t>trudnoće</a:t>
            </a:r>
            <a:r>
              <a:rPr lang="en-US" sz="2400" dirty="0"/>
              <a:t> (</a:t>
            </a:r>
            <a:r>
              <a:rPr lang="en-US" sz="2400" dirty="0" err="1"/>
              <a:t>i</a:t>
            </a:r>
            <a:r>
              <a:rPr lang="en-US" sz="2400" dirty="0"/>
              <a:t> </a:t>
            </a:r>
            <a:r>
              <a:rPr lang="en-US" sz="2400" dirty="0" err="1"/>
              <a:t>drugih</a:t>
            </a:r>
            <a:r>
              <a:rPr lang="en-US" sz="2400" dirty="0"/>
              <a:t> </a:t>
            </a:r>
            <a:r>
              <a:rPr lang="en-US" sz="2400" dirty="0" err="1"/>
              <a:t>razvojno</a:t>
            </a:r>
            <a:r>
              <a:rPr lang="en-US" sz="2400" dirty="0"/>
              <a:t> </a:t>
            </a:r>
            <a:r>
              <a:rPr lang="en-US" sz="2400" dirty="0" err="1"/>
              <a:t>kritičnih</a:t>
            </a:r>
            <a:r>
              <a:rPr lang="en-US" sz="2400" dirty="0"/>
              <a:t> </a:t>
            </a:r>
            <a:r>
              <a:rPr lang="en-US" sz="2400" dirty="0" err="1"/>
              <a:t>perioda</a:t>
            </a:r>
            <a:r>
              <a:rPr lang="en-US" sz="2400" dirty="0"/>
              <a:t>) </a:t>
            </a:r>
            <a:r>
              <a:rPr lang="en-US" sz="2400" dirty="0" err="1"/>
              <a:t>imaju</a:t>
            </a:r>
            <a:r>
              <a:rPr lang="en-US" sz="2400" dirty="0"/>
              <a:t> </a:t>
            </a:r>
            <a:r>
              <a:rPr lang="en-US" sz="2400" dirty="0" err="1"/>
              <a:t>značajan</a:t>
            </a:r>
            <a:r>
              <a:rPr lang="en-US" sz="2400" dirty="0"/>
              <a:t> </a:t>
            </a:r>
            <a:r>
              <a:rPr lang="en-US" sz="2400" dirty="0" err="1"/>
              <a:t>neposredan</a:t>
            </a:r>
            <a:r>
              <a:rPr lang="en-US" sz="2400" dirty="0"/>
              <a:t> </a:t>
            </a:r>
            <a:r>
              <a:rPr lang="en-US" sz="2400" dirty="0" err="1"/>
              <a:t>i</a:t>
            </a:r>
            <a:r>
              <a:rPr lang="en-US" sz="2400" dirty="0"/>
              <a:t> </a:t>
            </a:r>
            <a:r>
              <a:rPr lang="en-US" sz="2400" dirty="0" err="1"/>
              <a:t>dugoročni</a:t>
            </a:r>
            <a:r>
              <a:rPr lang="en-US" sz="2400" dirty="0"/>
              <a:t> </a:t>
            </a:r>
            <a:r>
              <a:rPr lang="en-US" sz="2400" dirty="0" err="1"/>
              <a:t>uticaj</a:t>
            </a:r>
            <a:r>
              <a:rPr lang="en-US" sz="2400" dirty="0"/>
              <a:t> </a:t>
            </a:r>
            <a:r>
              <a:rPr lang="en-US" sz="2400" dirty="0" err="1"/>
              <a:t>na</a:t>
            </a:r>
            <a:r>
              <a:rPr lang="en-US" sz="2400" dirty="0"/>
              <a:t> </a:t>
            </a:r>
            <a:r>
              <a:rPr lang="en-US" sz="2400" dirty="0" err="1"/>
              <a:t>zdravlje</a:t>
            </a:r>
            <a:r>
              <a:rPr lang="en-US" sz="2400" dirty="0"/>
              <a:t> </a:t>
            </a:r>
            <a:r>
              <a:rPr lang="en-US" sz="2400" dirty="0" err="1"/>
              <a:t>i</a:t>
            </a:r>
            <a:r>
              <a:rPr lang="en-US" sz="2400" dirty="0"/>
              <a:t> </a:t>
            </a:r>
            <a:r>
              <a:rPr lang="en-US" sz="2400" dirty="0" err="1"/>
              <a:t>majke</a:t>
            </a:r>
            <a:r>
              <a:rPr lang="en-US" sz="2400" dirty="0"/>
              <a:t> </a:t>
            </a:r>
            <a:r>
              <a:rPr lang="en-US" sz="2400" dirty="0" err="1"/>
              <a:t>i</a:t>
            </a:r>
            <a:r>
              <a:rPr lang="en-US" sz="2400" dirty="0"/>
              <a:t> </a:t>
            </a:r>
            <a:r>
              <a:rPr lang="en-US" sz="2400" dirty="0" err="1"/>
              <a:t>potomstva</a:t>
            </a:r>
            <a:endParaRPr lang="en-US" sz="2400" dirty="0"/>
          </a:p>
          <a:p>
            <a:pPr lvl="1">
              <a:lnSpc>
                <a:spcPct val="130000"/>
              </a:lnSpc>
            </a:pPr>
            <a:r>
              <a:rPr lang="en-US" sz="2100" dirty="0" err="1"/>
              <a:t>Trudnice</a:t>
            </a:r>
            <a:r>
              <a:rPr lang="en-US" sz="2100" dirty="0"/>
              <a:t> </a:t>
            </a:r>
            <a:r>
              <a:rPr lang="en-US" sz="2100" dirty="0" err="1"/>
              <a:t>koje</a:t>
            </a:r>
            <a:r>
              <a:rPr lang="en-US" sz="2100" dirty="0"/>
              <a:t> </a:t>
            </a:r>
            <a:r>
              <a:rPr lang="en-US" sz="2100" dirty="0" err="1"/>
              <a:t>imaju</a:t>
            </a:r>
            <a:r>
              <a:rPr lang="en-US" sz="2100" dirty="0"/>
              <a:t> </a:t>
            </a:r>
            <a:r>
              <a:rPr lang="en-US" sz="2100" dirty="0" err="1"/>
              <a:t>komplikacije</a:t>
            </a:r>
            <a:r>
              <a:rPr lang="en-US" sz="2100" dirty="0"/>
              <a:t> u </a:t>
            </a:r>
            <a:r>
              <a:rPr lang="en-US" sz="2100" dirty="0" err="1"/>
              <a:t>trudnoći</a:t>
            </a:r>
            <a:r>
              <a:rPr lang="en-US" sz="2100" dirty="0"/>
              <a:t> </a:t>
            </a:r>
            <a:r>
              <a:rPr lang="en-US" sz="2100" dirty="0" err="1"/>
              <a:t>imaju</a:t>
            </a:r>
            <a:r>
              <a:rPr lang="en-US" sz="2100" dirty="0"/>
              <a:t> </a:t>
            </a:r>
            <a:r>
              <a:rPr lang="en-US" sz="2100" dirty="0" err="1"/>
              <a:t>veću</a:t>
            </a:r>
            <a:r>
              <a:rPr lang="en-US" sz="2100" dirty="0"/>
              <a:t> </a:t>
            </a:r>
            <a:r>
              <a:rPr lang="en-US" sz="2100" dirty="0" err="1"/>
              <a:t>verovatnoću</a:t>
            </a:r>
            <a:r>
              <a:rPr lang="en-US" sz="2100" dirty="0"/>
              <a:t> da </a:t>
            </a:r>
            <a:r>
              <a:rPr lang="en-US" sz="2100" dirty="0" err="1"/>
              <a:t>će</a:t>
            </a:r>
            <a:r>
              <a:rPr lang="en-US" sz="2100" dirty="0"/>
              <a:t> se to </a:t>
            </a:r>
            <a:r>
              <a:rPr lang="en-US" sz="2100" dirty="0" err="1"/>
              <a:t>ponoviti</a:t>
            </a:r>
            <a:r>
              <a:rPr lang="en-US" sz="2100" dirty="0"/>
              <a:t> u </a:t>
            </a:r>
            <a:r>
              <a:rPr lang="en-US" sz="2100" dirty="0" err="1"/>
              <a:t>narednoj</a:t>
            </a:r>
            <a:r>
              <a:rPr lang="en-US" sz="2100" dirty="0"/>
              <a:t> </a:t>
            </a:r>
            <a:r>
              <a:rPr lang="en-US" sz="2100" dirty="0" err="1"/>
              <a:t>trudnoći</a:t>
            </a:r>
            <a:r>
              <a:rPr lang="en-US" sz="2100" dirty="0"/>
              <a:t> </a:t>
            </a:r>
            <a:r>
              <a:rPr lang="en-US" sz="2100" dirty="0" err="1"/>
              <a:t>i</a:t>
            </a:r>
            <a:r>
              <a:rPr lang="en-US" sz="2100" dirty="0"/>
              <a:t> </a:t>
            </a:r>
            <a:r>
              <a:rPr lang="en-US" sz="2100" dirty="0" err="1"/>
              <a:t>imaju</a:t>
            </a:r>
            <a:r>
              <a:rPr lang="en-US" sz="2100" dirty="0"/>
              <a:t> </a:t>
            </a:r>
            <a:r>
              <a:rPr lang="en-US" sz="2100" dirty="0" err="1"/>
              <a:t>veći</a:t>
            </a:r>
            <a:r>
              <a:rPr lang="en-US" sz="2100" dirty="0"/>
              <a:t> </a:t>
            </a:r>
            <a:r>
              <a:rPr lang="en-US" sz="2100" dirty="0" err="1"/>
              <a:t>rizik</a:t>
            </a:r>
            <a:r>
              <a:rPr lang="en-US" sz="2100" dirty="0"/>
              <a:t> od </a:t>
            </a:r>
            <a:r>
              <a:rPr lang="en-US" sz="2100" dirty="0" err="1"/>
              <a:t>kardiovaskularnih</a:t>
            </a:r>
            <a:r>
              <a:rPr lang="en-US" sz="2100" dirty="0"/>
              <a:t> </a:t>
            </a:r>
            <a:r>
              <a:rPr lang="en-US" sz="2100" dirty="0" err="1"/>
              <a:t>i</a:t>
            </a:r>
            <a:r>
              <a:rPr lang="en-US" sz="2100" dirty="0"/>
              <a:t> </a:t>
            </a:r>
            <a:r>
              <a:rPr lang="en-US" sz="2100" dirty="0" err="1"/>
              <a:t>metaboličkih</a:t>
            </a:r>
            <a:r>
              <a:rPr lang="en-US" sz="2100" dirty="0"/>
              <a:t> </a:t>
            </a:r>
            <a:r>
              <a:rPr lang="en-US" sz="2100" dirty="0" err="1"/>
              <a:t>bolesti</a:t>
            </a:r>
            <a:r>
              <a:rPr lang="en-US" sz="2100" dirty="0"/>
              <a:t> </a:t>
            </a:r>
            <a:r>
              <a:rPr lang="en-US" sz="2100" dirty="0" err="1"/>
              <a:t>kasnije</a:t>
            </a:r>
            <a:r>
              <a:rPr lang="en-US" sz="2100" dirty="0"/>
              <a:t> u </a:t>
            </a:r>
            <a:r>
              <a:rPr lang="en-US" sz="2100" dirty="0" err="1"/>
              <a:t>životu</a:t>
            </a:r>
            <a:r>
              <a:rPr lang="en-US" sz="2100" dirty="0"/>
              <a:t>. </a:t>
            </a:r>
          </a:p>
          <a:p>
            <a:pPr lvl="1">
              <a:lnSpc>
                <a:spcPct val="130000"/>
              </a:lnSpc>
            </a:pPr>
            <a:r>
              <a:rPr lang="en-US" sz="2100" dirty="0" err="1"/>
              <a:t>Bebe</a:t>
            </a:r>
            <a:r>
              <a:rPr lang="en-US" sz="2100" dirty="0"/>
              <a:t> </a:t>
            </a:r>
            <a:r>
              <a:rPr lang="en-US" sz="2100" dirty="0" err="1"/>
              <a:t>pogođene</a:t>
            </a:r>
            <a:r>
              <a:rPr lang="en-US" sz="2100" dirty="0"/>
              <a:t> </a:t>
            </a:r>
            <a:r>
              <a:rPr lang="en-US" sz="2100" dirty="0" err="1"/>
              <a:t>prevremenim</a:t>
            </a:r>
            <a:r>
              <a:rPr lang="en-US" sz="2100" dirty="0"/>
              <a:t> </a:t>
            </a:r>
            <a:r>
              <a:rPr lang="en-US" sz="2100" dirty="0" err="1"/>
              <a:t>porođajem</a:t>
            </a:r>
            <a:r>
              <a:rPr lang="en-US" sz="2100" dirty="0"/>
              <a:t> </a:t>
            </a:r>
            <a:r>
              <a:rPr lang="en-US" sz="2100" dirty="0" err="1"/>
              <a:t>i</a:t>
            </a:r>
            <a:r>
              <a:rPr lang="en-US" sz="2100" dirty="0"/>
              <a:t> </a:t>
            </a:r>
            <a:r>
              <a:rPr lang="en-US" sz="2100" dirty="0" err="1"/>
              <a:t>malom</a:t>
            </a:r>
            <a:r>
              <a:rPr lang="en-US" sz="2100" dirty="0"/>
              <a:t> </a:t>
            </a:r>
            <a:r>
              <a:rPr lang="en-US" sz="2100" dirty="0" err="1"/>
              <a:t>porođajnom</a:t>
            </a:r>
            <a:r>
              <a:rPr lang="en-US" sz="2100" dirty="0"/>
              <a:t> </a:t>
            </a:r>
            <a:r>
              <a:rPr lang="en-US" sz="2100" dirty="0" err="1"/>
              <a:t>težinom</a:t>
            </a:r>
            <a:r>
              <a:rPr lang="en-US" sz="2100" dirty="0"/>
              <a:t> </a:t>
            </a:r>
            <a:r>
              <a:rPr lang="en-US" sz="2100" dirty="0" err="1"/>
              <a:t>imaju</a:t>
            </a:r>
            <a:r>
              <a:rPr lang="en-US" sz="2100" dirty="0"/>
              <a:t> </a:t>
            </a:r>
            <a:r>
              <a:rPr lang="en-US" sz="2100" dirty="0" err="1"/>
              <a:t>veću</a:t>
            </a:r>
            <a:r>
              <a:rPr lang="en-US" sz="2100" dirty="0"/>
              <a:t> </a:t>
            </a:r>
            <a:r>
              <a:rPr lang="en-US" sz="2100" dirty="0" err="1"/>
              <a:t>verovatnoću</a:t>
            </a:r>
            <a:r>
              <a:rPr lang="en-US" sz="2100" dirty="0"/>
              <a:t> da </a:t>
            </a:r>
            <a:r>
              <a:rPr lang="en-US" sz="2100" dirty="0" err="1"/>
              <a:t>razviju</a:t>
            </a:r>
            <a:r>
              <a:rPr lang="en-US" sz="2100" dirty="0"/>
              <a:t> </a:t>
            </a:r>
            <a:r>
              <a:rPr lang="en-US" sz="2100" dirty="0" err="1"/>
              <a:t>naknadne</a:t>
            </a:r>
            <a:r>
              <a:rPr lang="en-US" sz="2100" dirty="0"/>
              <a:t> </a:t>
            </a:r>
            <a:r>
              <a:rPr lang="en-US" sz="2100" dirty="0" err="1"/>
              <a:t>zdravstvene</a:t>
            </a:r>
            <a:r>
              <a:rPr lang="en-US" sz="2100" dirty="0"/>
              <a:t> </a:t>
            </a:r>
            <a:r>
              <a:rPr lang="en-US" sz="2100" dirty="0" err="1"/>
              <a:t>komplikacije</a:t>
            </a:r>
            <a:r>
              <a:rPr lang="en-US" sz="2100" dirty="0"/>
              <a:t>, </a:t>
            </a:r>
            <a:r>
              <a:rPr lang="en-US" sz="2100" dirty="0" err="1"/>
              <a:t>uključujući</a:t>
            </a:r>
            <a:r>
              <a:rPr lang="en-US" sz="2100" dirty="0"/>
              <a:t> </a:t>
            </a:r>
            <a:r>
              <a:rPr lang="en-US" sz="2100" dirty="0" err="1"/>
              <a:t>neurorazvojne</a:t>
            </a:r>
            <a:r>
              <a:rPr lang="en-US" sz="2100" dirty="0"/>
              <a:t> </a:t>
            </a:r>
            <a:r>
              <a:rPr lang="en-US" sz="2100" dirty="0" err="1"/>
              <a:t>poremećaje</a:t>
            </a:r>
            <a:r>
              <a:rPr lang="en-US" sz="2100" dirty="0"/>
              <a:t>, </a:t>
            </a:r>
            <a:r>
              <a:rPr lang="en-US" sz="2100" dirty="0" err="1"/>
              <a:t>imunološke</a:t>
            </a:r>
            <a:r>
              <a:rPr lang="en-US" sz="2100" dirty="0"/>
              <a:t> </a:t>
            </a:r>
            <a:r>
              <a:rPr lang="en-US" sz="2100" dirty="0" err="1"/>
              <a:t>komplikacije</a:t>
            </a:r>
            <a:r>
              <a:rPr lang="en-US" sz="2100" dirty="0"/>
              <a:t>, </a:t>
            </a:r>
            <a:r>
              <a:rPr lang="en-US" sz="2100" dirty="0" err="1"/>
              <a:t>gojaznost</a:t>
            </a:r>
            <a:r>
              <a:rPr lang="en-US" sz="2100" dirty="0"/>
              <a:t> </a:t>
            </a:r>
            <a:r>
              <a:rPr lang="en-US" sz="2100" dirty="0" err="1"/>
              <a:t>i</a:t>
            </a:r>
            <a:r>
              <a:rPr lang="en-US" sz="2100" dirty="0"/>
              <a:t> </a:t>
            </a:r>
            <a:r>
              <a:rPr lang="en-US" sz="2100" dirty="0" err="1"/>
              <a:t>kardiovaskularne</a:t>
            </a:r>
            <a:r>
              <a:rPr lang="en-US" sz="2100" dirty="0"/>
              <a:t> </a:t>
            </a:r>
            <a:r>
              <a:rPr lang="en-US" sz="2100" dirty="0" err="1"/>
              <a:t>bolesti</a:t>
            </a:r>
            <a:r>
              <a:rPr lang="en-US" sz="2100" dirty="0"/>
              <a:t>, </a:t>
            </a:r>
            <a:r>
              <a:rPr lang="en-US" sz="2100" dirty="0" err="1"/>
              <a:t>što</a:t>
            </a:r>
            <a:r>
              <a:rPr lang="en-US" sz="2100" dirty="0"/>
              <a:t> </a:t>
            </a:r>
            <a:r>
              <a:rPr lang="en-US" sz="2100" dirty="0" err="1"/>
              <a:t>ih</a:t>
            </a:r>
            <a:r>
              <a:rPr lang="en-US" sz="2100" dirty="0"/>
              <a:t> </a:t>
            </a:r>
            <a:r>
              <a:rPr lang="en-US" sz="2100" dirty="0" err="1"/>
              <a:t>sve</a:t>
            </a:r>
            <a:r>
              <a:rPr lang="en-US" sz="2100" dirty="0"/>
              <a:t> </a:t>
            </a:r>
            <a:r>
              <a:rPr lang="en-US" sz="2100" dirty="0" err="1"/>
              <a:t>dovodi</a:t>
            </a:r>
            <a:r>
              <a:rPr lang="en-US" sz="2100" dirty="0"/>
              <a:t> u </a:t>
            </a:r>
            <a:r>
              <a:rPr lang="en-US" sz="2100" dirty="0" err="1"/>
              <a:t>veći</a:t>
            </a:r>
            <a:r>
              <a:rPr lang="en-US" sz="2100" dirty="0"/>
              <a:t> </a:t>
            </a:r>
            <a:r>
              <a:rPr lang="en-US" sz="2100" dirty="0" err="1"/>
              <a:t>rizik</a:t>
            </a:r>
            <a:r>
              <a:rPr lang="en-US" sz="2100" dirty="0"/>
              <a:t> od </a:t>
            </a:r>
            <a:r>
              <a:rPr lang="en-US" sz="2100" dirty="0" err="1"/>
              <a:t>nepovoljnih</a:t>
            </a:r>
            <a:r>
              <a:rPr lang="en-US" sz="2100" dirty="0"/>
              <a:t> </a:t>
            </a:r>
            <a:r>
              <a:rPr lang="en-US" sz="2100" dirty="0" err="1"/>
              <a:t>ishoda</a:t>
            </a:r>
            <a:r>
              <a:rPr lang="en-US" sz="2100" dirty="0"/>
              <a:t> </a:t>
            </a:r>
            <a:r>
              <a:rPr lang="en-US" sz="2100" dirty="0" err="1"/>
              <a:t>trudnoće</a:t>
            </a:r>
            <a:r>
              <a:rPr lang="en-US" sz="2100" dirty="0"/>
              <a:t> </a:t>
            </a:r>
            <a:r>
              <a:rPr lang="en-US" sz="2100" dirty="0" err="1"/>
              <a:t>ako</a:t>
            </a:r>
            <a:r>
              <a:rPr lang="en-US" sz="2100" dirty="0"/>
              <a:t> </a:t>
            </a:r>
            <a:r>
              <a:rPr lang="en-US" sz="2100" dirty="0" err="1"/>
              <a:t>zatrudne</a:t>
            </a:r>
            <a:r>
              <a:rPr lang="en-US" sz="2100" dirty="0"/>
              <a:t>. </a:t>
            </a:r>
          </a:p>
          <a:p>
            <a:pPr rtl="0"/>
            <a:endParaRPr lang="en-GB" sz="2000" dirty="0"/>
          </a:p>
        </p:txBody>
      </p:sp>
      <p:sp>
        <p:nvSpPr>
          <p:cNvPr id="4" name="Szövegdoboz 3">
            <a:extLst>
              <a:ext uri="{FF2B5EF4-FFF2-40B4-BE49-F238E27FC236}">
                <a16:creationId xmlns:a16="http://schemas.microsoft.com/office/drawing/2014/main" id="{68C6A921-9988-156A-5290-8AFBF93B4937}"/>
              </a:ext>
            </a:extLst>
          </p:cNvPr>
          <p:cNvSpPr txBox="1"/>
          <p:nvPr/>
        </p:nvSpPr>
        <p:spPr>
          <a:xfrm>
            <a:off x="857789" y="4092866"/>
            <a:ext cx="10149840" cy="752514"/>
          </a:xfrm>
          <a:prstGeom prst="rect">
            <a:avLst/>
          </a:prstGeom>
          <a:solidFill>
            <a:schemeClr val="accent5">
              <a:lumMod val="20000"/>
              <a:lumOff val="80000"/>
            </a:schemeClr>
          </a:solidFill>
        </p:spPr>
        <p:txBody>
          <a:bodyPr wrap="square" rtlCol="0">
            <a:spAutoFit/>
          </a:bodyPr>
          <a:lstStyle/>
          <a:p>
            <a:pPr>
              <a:lnSpc>
                <a:spcPct val="110000"/>
              </a:lnSpc>
            </a:pPr>
            <a:r>
              <a:rPr lang="en-US" sz="2000" dirty="0" err="1"/>
              <a:t>Uticaj</a:t>
            </a:r>
            <a:r>
              <a:rPr lang="en-US" sz="2000" dirty="0"/>
              <a:t> </a:t>
            </a:r>
            <a:r>
              <a:rPr lang="en-US" sz="2000" dirty="0" err="1"/>
              <a:t>klimatskih</a:t>
            </a:r>
            <a:r>
              <a:rPr lang="en-US" sz="2000" dirty="0"/>
              <a:t> </a:t>
            </a:r>
            <a:r>
              <a:rPr lang="en-US" sz="2000" dirty="0" err="1"/>
              <a:t>promena</a:t>
            </a:r>
            <a:r>
              <a:rPr lang="en-US" sz="2000" dirty="0"/>
              <a:t> </a:t>
            </a:r>
            <a:r>
              <a:rPr lang="en-US" sz="2000" dirty="0" err="1"/>
              <a:t>na</a:t>
            </a:r>
            <a:r>
              <a:rPr lang="en-US" sz="2000" dirty="0"/>
              <a:t> </a:t>
            </a:r>
            <a:r>
              <a:rPr lang="en-US" sz="2000" dirty="0" err="1"/>
              <a:t>zdravlje</a:t>
            </a:r>
            <a:r>
              <a:rPr lang="en-US" sz="2000" dirty="0"/>
              <a:t> </a:t>
            </a:r>
            <a:r>
              <a:rPr lang="en-US" sz="2000" dirty="0" err="1"/>
              <a:t>trudnoće</a:t>
            </a:r>
            <a:r>
              <a:rPr lang="en-US" sz="2000" dirty="0"/>
              <a:t> </a:t>
            </a:r>
            <a:r>
              <a:rPr lang="en-US" sz="2000" dirty="0" err="1"/>
              <a:t>nije</a:t>
            </a:r>
            <a:r>
              <a:rPr lang="en-US" sz="2000" dirty="0"/>
              <a:t> </a:t>
            </a:r>
            <a:r>
              <a:rPr lang="en-US" sz="2000" dirty="0" err="1"/>
              <a:t>ograničen</a:t>
            </a:r>
            <a:r>
              <a:rPr lang="en-US" sz="2000" dirty="0"/>
              <a:t> </a:t>
            </a:r>
            <a:r>
              <a:rPr lang="en-US" sz="2000" dirty="0" err="1"/>
              <a:t>na</a:t>
            </a:r>
            <a:r>
              <a:rPr lang="en-US" sz="2000" dirty="0"/>
              <a:t> </a:t>
            </a:r>
            <a:r>
              <a:rPr lang="en-US" sz="2000" dirty="0" err="1"/>
              <a:t>ovaj</a:t>
            </a:r>
            <a:r>
              <a:rPr lang="en-US" sz="2000" dirty="0"/>
              <a:t> </a:t>
            </a:r>
            <a:r>
              <a:rPr lang="en-US" sz="2000" dirty="0" err="1"/>
              <a:t>vremenski</a:t>
            </a:r>
            <a:r>
              <a:rPr lang="en-US" sz="2000" dirty="0"/>
              <a:t> </a:t>
            </a:r>
            <a:r>
              <a:rPr lang="en-US" sz="2000" dirty="0" err="1"/>
              <a:t>okvir</a:t>
            </a:r>
            <a:r>
              <a:rPr lang="en-US" sz="2000" dirty="0"/>
              <a:t>, </a:t>
            </a:r>
            <a:r>
              <a:rPr lang="en-US" sz="2000" dirty="0" err="1"/>
              <a:t>već</a:t>
            </a:r>
            <a:r>
              <a:rPr lang="en-US" sz="2000" dirty="0"/>
              <a:t> </a:t>
            </a:r>
            <a:r>
              <a:rPr lang="en-US" sz="2000" dirty="0" err="1"/>
              <a:t>može</a:t>
            </a:r>
            <a:r>
              <a:rPr lang="en-US" sz="2000" dirty="0"/>
              <a:t> </a:t>
            </a:r>
            <a:r>
              <a:rPr lang="en-US" sz="2000" dirty="0" err="1"/>
              <a:t>preneti</a:t>
            </a:r>
            <a:r>
              <a:rPr lang="en-US" sz="2000" dirty="0"/>
              <a:t> </a:t>
            </a:r>
            <a:r>
              <a:rPr lang="en-US" sz="2000" dirty="0" err="1"/>
              <a:t>zdravstveni</a:t>
            </a:r>
            <a:r>
              <a:rPr lang="en-US" sz="2000" dirty="0"/>
              <a:t> </a:t>
            </a:r>
            <a:r>
              <a:rPr lang="en-US" sz="2000" dirty="0" err="1"/>
              <a:t>rizik</a:t>
            </a:r>
            <a:r>
              <a:rPr lang="en-US" sz="2000" dirty="0"/>
              <a:t> </a:t>
            </a:r>
            <a:r>
              <a:rPr lang="en-US" sz="2000" dirty="0" err="1"/>
              <a:t>kroz</a:t>
            </a:r>
            <a:r>
              <a:rPr lang="en-US" sz="2000" dirty="0"/>
              <a:t> </a:t>
            </a:r>
            <a:r>
              <a:rPr lang="en-US" sz="2000" dirty="0" err="1"/>
              <a:t>životni</a:t>
            </a:r>
            <a:r>
              <a:rPr lang="en-US" sz="2000" dirty="0"/>
              <a:t> </a:t>
            </a:r>
            <a:r>
              <a:rPr lang="en-US" sz="2000" dirty="0" err="1"/>
              <a:t>vek</a:t>
            </a:r>
            <a:r>
              <a:rPr lang="en-US" sz="2000" dirty="0"/>
              <a:t> </a:t>
            </a:r>
            <a:r>
              <a:rPr lang="en-US" sz="2000" dirty="0" err="1"/>
              <a:t>pojedinca</a:t>
            </a:r>
            <a:r>
              <a:rPr lang="en-US" sz="2000" dirty="0"/>
              <a:t>, pa </a:t>
            </a:r>
            <a:r>
              <a:rPr lang="en-US" sz="2000" dirty="0" err="1"/>
              <a:t>čak</a:t>
            </a:r>
            <a:r>
              <a:rPr lang="en-US" sz="2000" dirty="0"/>
              <a:t> </a:t>
            </a:r>
            <a:r>
              <a:rPr lang="en-US" sz="2000" dirty="0" err="1"/>
              <a:t>i</a:t>
            </a:r>
            <a:r>
              <a:rPr lang="en-US" sz="2000" dirty="0"/>
              <a:t> </a:t>
            </a:r>
            <a:r>
              <a:rPr lang="en-US" sz="2000" dirty="0" err="1"/>
              <a:t>na</a:t>
            </a:r>
            <a:r>
              <a:rPr lang="en-US" sz="2000" dirty="0"/>
              <a:t> </a:t>
            </a:r>
            <a:r>
              <a:rPr lang="en-US" sz="2000" dirty="0" err="1"/>
              <a:t>buduće</a:t>
            </a:r>
            <a:r>
              <a:rPr lang="en-US" sz="2000" dirty="0"/>
              <a:t> </a:t>
            </a:r>
            <a:r>
              <a:rPr lang="en-US" sz="2000" dirty="0" err="1"/>
              <a:t>generacije</a:t>
            </a:r>
            <a:r>
              <a:rPr lang="en-US" sz="2000" dirty="0"/>
              <a:t>.</a:t>
            </a:r>
          </a:p>
        </p:txBody>
      </p:sp>
      <p:sp>
        <p:nvSpPr>
          <p:cNvPr id="5" name="Cím 1">
            <a:extLst>
              <a:ext uri="{FF2B5EF4-FFF2-40B4-BE49-F238E27FC236}">
                <a16:creationId xmlns:a16="http://schemas.microsoft.com/office/drawing/2014/main" id="{98049B35-F5B8-2266-0673-9D14A18A0FFD}"/>
              </a:ext>
            </a:extLst>
          </p:cNvPr>
          <p:cNvSpPr>
            <a:spLocks noGrp="1"/>
          </p:cNvSpPr>
          <p:nvPr>
            <p:ph type="title"/>
          </p:nvPr>
        </p:nvSpPr>
        <p:spPr>
          <a:xfrm>
            <a:off x="192088" y="152400"/>
            <a:ext cx="11896725" cy="550863"/>
          </a:xfrm>
        </p:spPr>
        <p:txBody>
          <a:bodyPr rtlCol="0">
            <a:normAutofit fontScale="90000"/>
          </a:bodyPr>
          <a:lstStyle/>
          <a:p>
            <a:r>
              <a:rPr lang="en-US" sz="2800" dirty="0" err="1">
                <a:latin typeface="+mn-lt"/>
              </a:rPr>
              <a:t>Ciklus</a:t>
            </a:r>
            <a:r>
              <a:rPr lang="en-US" sz="2800" dirty="0">
                <a:latin typeface="+mn-lt"/>
              </a:rPr>
              <a:t> </a:t>
            </a:r>
            <a:r>
              <a:rPr lang="en-US" sz="2800" dirty="0" err="1">
                <a:latin typeface="+mn-lt"/>
              </a:rPr>
              <a:t>uticaja</a:t>
            </a:r>
            <a:r>
              <a:rPr lang="en-US" sz="2800" dirty="0">
                <a:latin typeface="+mn-lt"/>
              </a:rPr>
              <a:t> </a:t>
            </a:r>
            <a:r>
              <a:rPr lang="en-US" sz="2800" dirty="0" err="1">
                <a:latin typeface="+mn-lt"/>
              </a:rPr>
              <a:t>na</a:t>
            </a:r>
            <a:r>
              <a:rPr lang="en-US" sz="2800" dirty="0">
                <a:latin typeface="+mn-lt"/>
              </a:rPr>
              <a:t> </a:t>
            </a:r>
            <a:r>
              <a:rPr lang="en-US" sz="2800" dirty="0" err="1">
                <a:latin typeface="+mn-lt"/>
              </a:rPr>
              <a:t>zdravlje</a:t>
            </a:r>
            <a:r>
              <a:rPr lang="en-US" sz="2800" dirty="0">
                <a:latin typeface="+mn-lt"/>
              </a:rPr>
              <a:t> </a:t>
            </a:r>
            <a:r>
              <a:rPr lang="en-US" sz="2800" dirty="0" err="1">
                <a:latin typeface="+mn-lt"/>
              </a:rPr>
              <a:t>nakon</a:t>
            </a:r>
            <a:r>
              <a:rPr lang="en-US" sz="2800" dirty="0">
                <a:latin typeface="+mn-lt"/>
              </a:rPr>
              <a:t> </a:t>
            </a:r>
            <a:r>
              <a:rPr lang="en-US" sz="2800" dirty="0" err="1">
                <a:latin typeface="+mn-lt"/>
              </a:rPr>
              <a:t>izloženosti</a:t>
            </a:r>
            <a:r>
              <a:rPr lang="en-US" sz="2800" dirty="0">
                <a:latin typeface="+mn-lt"/>
              </a:rPr>
              <a:t> </a:t>
            </a:r>
            <a:r>
              <a:rPr lang="en-US" sz="2800" dirty="0" err="1">
                <a:latin typeface="+mn-lt"/>
              </a:rPr>
              <a:t>klimatskim</a:t>
            </a:r>
            <a:r>
              <a:rPr lang="en-US" sz="2800" dirty="0">
                <a:latin typeface="+mn-lt"/>
              </a:rPr>
              <a:t> </a:t>
            </a:r>
            <a:r>
              <a:rPr lang="en-US" sz="2800" dirty="0" err="1">
                <a:latin typeface="+mn-lt"/>
              </a:rPr>
              <a:t>promenama</a:t>
            </a:r>
            <a:r>
              <a:rPr lang="en-US" sz="2800" dirty="0">
                <a:latin typeface="+mn-lt"/>
              </a:rPr>
              <a:t> </a:t>
            </a:r>
            <a:r>
              <a:rPr lang="en-US" sz="2800" dirty="0" err="1">
                <a:latin typeface="+mn-lt"/>
              </a:rPr>
              <a:t>tokom</a:t>
            </a:r>
            <a:r>
              <a:rPr lang="en-US" sz="2800" dirty="0">
                <a:latin typeface="+mn-lt"/>
              </a:rPr>
              <a:t> </a:t>
            </a:r>
            <a:r>
              <a:rPr lang="en-US" sz="2800" dirty="0" err="1">
                <a:latin typeface="+mn-lt"/>
              </a:rPr>
              <a:t>trudnoće</a:t>
            </a:r>
            <a:endParaRPr lang="en-GB" sz="4800" dirty="0">
              <a:latin typeface="+mn-lt"/>
            </a:endParaRPr>
          </a:p>
        </p:txBody>
      </p:sp>
      <p:sp>
        <p:nvSpPr>
          <p:cNvPr id="8" name="Szövegdoboz 7">
            <a:extLst>
              <a:ext uri="{FF2B5EF4-FFF2-40B4-BE49-F238E27FC236}">
                <a16:creationId xmlns:a16="http://schemas.microsoft.com/office/drawing/2014/main" id="{EC46EAA0-1D3C-8F4C-1406-807E8F5650D3}"/>
              </a:ext>
            </a:extLst>
          </p:cNvPr>
          <p:cNvSpPr txBox="1"/>
          <p:nvPr/>
        </p:nvSpPr>
        <p:spPr>
          <a:xfrm>
            <a:off x="857789" y="5083751"/>
            <a:ext cx="6165668" cy="1091068"/>
          </a:xfrm>
          <a:prstGeom prst="rect">
            <a:avLst/>
          </a:prstGeom>
          <a:solidFill>
            <a:schemeClr val="accent2">
              <a:lumMod val="40000"/>
              <a:lumOff val="60000"/>
            </a:schemeClr>
          </a:solidFill>
        </p:spPr>
        <p:txBody>
          <a:bodyPr wrap="square" rtlCol="0">
            <a:spAutoFit/>
          </a:bodyPr>
          <a:lstStyle/>
          <a:p>
            <a:pPr>
              <a:lnSpc>
                <a:spcPct val="110000"/>
              </a:lnSpc>
            </a:pPr>
            <a:r>
              <a:rPr lang="en-US" sz="2000" dirty="0" err="1"/>
              <a:t>Američko</a:t>
            </a:r>
            <a:r>
              <a:rPr lang="en-US" sz="2000" dirty="0"/>
              <a:t> </a:t>
            </a:r>
            <a:r>
              <a:rPr lang="en-US" sz="2000" dirty="0" err="1"/>
              <a:t>istraživanje</a:t>
            </a:r>
            <a:r>
              <a:rPr lang="en-US" sz="2000" dirty="0"/>
              <a:t> </a:t>
            </a:r>
            <a:r>
              <a:rPr lang="en-US" sz="2000" dirty="0" err="1"/>
              <a:t>zdravstvenih</a:t>
            </a:r>
            <a:r>
              <a:rPr lang="en-US" sz="2000" dirty="0"/>
              <a:t> </a:t>
            </a:r>
            <a:r>
              <a:rPr lang="en-US" sz="2000" dirty="0" err="1"/>
              <a:t>radnika</a:t>
            </a:r>
            <a:r>
              <a:rPr lang="en-US" sz="2000" dirty="0"/>
              <a:t> </a:t>
            </a:r>
            <a:r>
              <a:rPr lang="en-US" sz="2000" dirty="0" err="1"/>
              <a:t>pokazuje</a:t>
            </a:r>
            <a:r>
              <a:rPr lang="en-US" sz="2000" dirty="0"/>
              <a:t> da </a:t>
            </a:r>
            <a:r>
              <a:rPr lang="en-US" sz="2000" dirty="0" err="1"/>
              <a:t>skoro</a:t>
            </a:r>
            <a:r>
              <a:rPr lang="en-US" sz="2000" dirty="0"/>
              <a:t> 0% </a:t>
            </a:r>
            <a:r>
              <a:rPr lang="en-US" sz="2000" dirty="0" err="1"/>
              <a:t>akušera</a:t>
            </a:r>
            <a:r>
              <a:rPr lang="en-US" sz="2000" dirty="0"/>
              <a:t> </a:t>
            </a:r>
            <a:r>
              <a:rPr lang="en-US" sz="2000" dirty="0" err="1"/>
              <a:t>i</a:t>
            </a:r>
            <a:r>
              <a:rPr lang="en-US" sz="2000" dirty="0"/>
              <a:t> </a:t>
            </a:r>
            <a:r>
              <a:rPr lang="en-US" sz="2000" dirty="0" err="1"/>
              <a:t>ginekologa</a:t>
            </a:r>
            <a:r>
              <a:rPr lang="en-US" sz="2000" dirty="0"/>
              <a:t> </a:t>
            </a:r>
            <a:r>
              <a:rPr lang="en-US" sz="2000" dirty="0" err="1"/>
              <a:t>razgovara</a:t>
            </a:r>
            <a:r>
              <a:rPr lang="en-US" sz="2000" dirty="0"/>
              <a:t> </a:t>
            </a:r>
            <a:r>
              <a:rPr lang="en-US" sz="2000" dirty="0" err="1"/>
              <a:t>sa</a:t>
            </a:r>
            <a:r>
              <a:rPr lang="en-US" sz="2000" dirty="0"/>
              <a:t> </a:t>
            </a:r>
            <a:r>
              <a:rPr lang="en-US" sz="2000" dirty="0" err="1"/>
              <a:t>svojim</a:t>
            </a:r>
            <a:r>
              <a:rPr lang="en-US" sz="2000" dirty="0"/>
              <a:t> </a:t>
            </a:r>
            <a:r>
              <a:rPr lang="en-US" sz="2000" dirty="0" err="1"/>
              <a:t>pacijentima</a:t>
            </a:r>
            <a:r>
              <a:rPr lang="en-US" sz="2000" dirty="0"/>
              <a:t> o </a:t>
            </a:r>
            <a:r>
              <a:rPr lang="en-US" sz="2000" dirty="0" err="1"/>
              <a:t>uticaju</a:t>
            </a:r>
            <a:r>
              <a:rPr lang="en-US" sz="2000" dirty="0"/>
              <a:t> </a:t>
            </a:r>
            <a:r>
              <a:rPr lang="en-US" sz="2000" dirty="0" err="1"/>
              <a:t>životne</a:t>
            </a:r>
            <a:r>
              <a:rPr lang="en-US" sz="2000" dirty="0"/>
              <a:t> </a:t>
            </a:r>
            <a:r>
              <a:rPr lang="en-US" sz="2000" dirty="0" err="1"/>
              <a:t>sredine</a:t>
            </a:r>
            <a:r>
              <a:rPr lang="en-US" sz="2000" dirty="0"/>
              <a:t> </a:t>
            </a:r>
            <a:r>
              <a:rPr lang="en-US" sz="2000" dirty="0" err="1"/>
              <a:t>na</a:t>
            </a:r>
            <a:r>
              <a:rPr lang="en-US" sz="2000" dirty="0"/>
              <a:t> </a:t>
            </a:r>
            <a:r>
              <a:rPr lang="en-US" sz="2000" dirty="0" err="1"/>
              <a:t>zdravlje</a:t>
            </a:r>
            <a:r>
              <a:rPr lang="en-US" sz="2000" dirty="0"/>
              <a:t>!!!</a:t>
            </a:r>
          </a:p>
        </p:txBody>
      </p:sp>
      <p:sp>
        <p:nvSpPr>
          <p:cNvPr id="7" name="Szövegdoboz 5">
            <a:extLst>
              <a:ext uri="{FF2B5EF4-FFF2-40B4-BE49-F238E27FC236}">
                <a16:creationId xmlns:a16="http://schemas.microsoft.com/office/drawing/2014/main" id="{55E87FA8-A6B1-5A85-A4CF-FA295FCD8296}"/>
              </a:ext>
            </a:extLst>
          </p:cNvPr>
          <p:cNvSpPr txBox="1"/>
          <p:nvPr/>
        </p:nvSpPr>
        <p:spPr>
          <a:xfrm>
            <a:off x="8641137" y="6033224"/>
            <a:ext cx="3447676" cy="246221"/>
          </a:xfrm>
          <a:prstGeom prst="rect">
            <a:avLst/>
          </a:prstGeom>
          <a:noFill/>
        </p:spPr>
        <p:txBody>
          <a:bodyPr wrap="square">
            <a:spAutoFit/>
          </a:bodyPr>
          <a:lstStyle/>
          <a:p>
            <a:pPr algn="r"/>
            <a:r>
              <a:rPr lang="hu-HU" sz="1000" dirty="0" smtClean="0">
                <a:solidFill>
                  <a:schemeClr val="bg1">
                    <a:lumMod val="50000"/>
                  </a:schemeClr>
                </a:solidFill>
                <a:effectLst/>
                <a:latin typeface="Calibri" panose="020F0502020204030204" pitchFamily="34" charset="0"/>
                <a:ea typeface="Calibri" panose="020F0502020204030204" pitchFamily="34" charset="0"/>
              </a:rPr>
              <a:t>https</a:t>
            </a:r>
            <a:r>
              <a:rPr lang="hu-HU" sz="1000" dirty="0">
                <a:solidFill>
                  <a:schemeClr val="bg1">
                    <a:lumMod val="50000"/>
                  </a:schemeClr>
                </a:solidFill>
                <a:effectLst/>
                <a:latin typeface="Calibri" panose="020F0502020204030204" pitchFamily="34" charset="0"/>
                <a:ea typeface="Calibri" panose="020F0502020204030204" pitchFamily="34" charset="0"/>
              </a:rPr>
              <a:t>://doi.org/10.1007/s40572-022-00345-9</a:t>
            </a:r>
            <a:endParaRPr lang="en-GB" sz="1000" dirty="0">
              <a:solidFill>
                <a:schemeClr val="bg1">
                  <a:lumMod val="50000"/>
                </a:schemeClr>
              </a:solidFill>
            </a:endParaRPr>
          </a:p>
        </p:txBody>
      </p:sp>
    </p:spTree>
    <p:extLst>
      <p:ext uri="{BB962C8B-B14F-4D97-AF65-F5344CB8AC3E}">
        <p14:creationId xmlns:p14="http://schemas.microsoft.com/office/powerpoint/2010/main" val="13501402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US" b="1" dirty="0" err="1"/>
              <a:t>Ishodi</a:t>
            </a:r>
            <a:r>
              <a:rPr lang="en-US" b="1" dirty="0"/>
              <a:t> </a:t>
            </a:r>
            <a:r>
              <a:rPr lang="en-US" b="1" dirty="0" err="1"/>
              <a:t>učenja</a:t>
            </a:r>
            <a:endParaRPr b="1" dirty="0"/>
          </a:p>
        </p:txBody>
      </p:sp>
      <p:sp>
        <p:nvSpPr>
          <p:cNvPr id="111" name="Google Shape;111;p2"/>
          <p:cNvSpPr txBox="1">
            <a:spLocks noGrp="1"/>
          </p:cNvSpPr>
          <p:nvPr>
            <p:ph type="body" idx="1"/>
          </p:nvPr>
        </p:nvSpPr>
        <p:spPr>
          <a:xfrm>
            <a:off x="192505" y="1180412"/>
            <a:ext cx="11742820" cy="4882186"/>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1500"/>
              </a:spcAft>
              <a:buClr>
                <a:schemeClr val="dk1"/>
              </a:buClr>
              <a:buSzPts val="2800"/>
              <a:buNone/>
            </a:pPr>
            <a:r>
              <a:rPr lang="en-US" dirty="0"/>
              <a:t>Po </a:t>
            </a:r>
            <a:r>
              <a:rPr lang="en-US" dirty="0" err="1"/>
              <a:t>uspešno</a:t>
            </a:r>
            <a:r>
              <a:rPr lang="en-US" dirty="0"/>
              <a:t> </a:t>
            </a:r>
            <a:r>
              <a:rPr lang="en-US" dirty="0" err="1"/>
              <a:t>završenom</a:t>
            </a:r>
            <a:r>
              <a:rPr lang="en-US" dirty="0"/>
              <a:t> </a:t>
            </a:r>
            <a:r>
              <a:rPr lang="en-US" dirty="0" err="1"/>
              <a:t>kursu</a:t>
            </a:r>
            <a:r>
              <a:rPr lang="en-US" dirty="0"/>
              <a:t> </a:t>
            </a:r>
            <a:r>
              <a:rPr lang="en-US" dirty="0" err="1"/>
              <a:t>studenti</a:t>
            </a:r>
            <a:r>
              <a:rPr lang="en-US" dirty="0"/>
              <a:t> </a:t>
            </a:r>
            <a:r>
              <a:rPr lang="en-US" dirty="0" err="1"/>
              <a:t>će</a:t>
            </a:r>
            <a:r>
              <a:rPr lang="en-US" dirty="0"/>
              <a:t> </a:t>
            </a:r>
            <a:r>
              <a:rPr lang="en-US" dirty="0" err="1"/>
              <a:t>biti</a:t>
            </a:r>
            <a:r>
              <a:rPr lang="en-US" dirty="0"/>
              <a:t> </a:t>
            </a:r>
            <a:r>
              <a:rPr lang="en-US" dirty="0" err="1"/>
              <a:t>osposobljeni</a:t>
            </a:r>
            <a:r>
              <a:rPr lang="en-US" dirty="0"/>
              <a:t>  da:</a:t>
            </a:r>
            <a:endParaRPr dirty="0"/>
          </a:p>
          <a:p>
            <a:pPr lvl="1">
              <a:spcAft>
                <a:spcPts val="1500"/>
              </a:spcAft>
              <a:buClr>
                <a:schemeClr val="dk1"/>
              </a:buClr>
              <a:buSzPct val="100000"/>
            </a:pPr>
            <a:r>
              <a:rPr lang="en-US" sz="2200" dirty="0" err="1"/>
              <a:t>znaju</a:t>
            </a:r>
            <a:r>
              <a:rPr lang="en-US" sz="2200" dirty="0"/>
              <a:t> </a:t>
            </a:r>
            <a:r>
              <a:rPr lang="en-US" sz="2200" dirty="0" err="1"/>
              <a:t>fiziološki</a:t>
            </a:r>
            <a:r>
              <a:rPr lang="en-US" sz="2200" dirty="0"/>
              <a:t> </a:t>
            </a:r>
            <a:r>
              <a:rPr lang="en-US" sz="2200" dirty="0" err="1"/>
              <a:t>mehanizam</a:t>
            </a:r>
            <a:r>
              <a:rPr lang="en-US" sz="2200" dirty="0"/>
              <a:t> </a:t>
            </a:r>
            <a:r>
              <a:rPr lang="en-US" sz="2200" dirty="0" err="1"/>
              <a:t>uticaja</a:t>
            </a:r>
            <a:r>
              <a:rPr lang="en-US" sz="2200" dirty="0"/>
              <a:t> </a:t>
            </a:r>
            <a:r>
              <a:rPr lang="en-US" sz="2200" dirty="0" err="1"/>
              <a:t>toplote</a:t>
            </a:r>
            <a:r>
              <a:rPr lang="en-US" sz="2200" dirty="0"/>
              <a:t> </a:t>
            </a:r>
            <a:r>
              <a:rPr lang="en-US" sz="2200" dirty="0" err="1"/>
              <a:t>na</a:t>
            </a:r>
            <a:r>
              <a:rPr lang="en-US" sz="2200" dirty="0"/>
              <a:t> </a:t>
            </a:r>
            <a:r>
              <a:rPr lang="en-US" sz="2200" dirty="0" err="1"/>
              <a:t>trudnoću</a:t>
            </a:r>
            <a:endParaRPr sz="2200" dirty="0"/>
          </a:p>
          <a:p>
            <a:pPr lvl="1">
              <a:spcAft>
                <a:spcPts val="1500"/>
              </a:spcAft>
              <a:buClr>
                <a:schemeClr val="dk1"/>
              </a:buClr>
              <a:buSzPct val="100000"/>
            </a:pPr>
            <a:r>
              <a:rPr lang="en-US" sz="2200" dirty="0" err="1"/>
              <a:t>znaju</a:t>
            </a:r>
            <a:r>
              <a:rPr lang="en-US" sz="2200" dirty="0"/>
              <a:t> </a:t>
            </a:r>
            <a:r>
              <a:rPr lang="en-US" sz="2200" dirty="0" err="1"/>
              <a:t>kratkoročne</a:t>
            </a:r>
            <a:r>
              <a:rPr lang="en-US" sz="2200" dirty="0"/>
              <a:t> </a:t>
            </a:r>
            <a:r>
              <a:rPr lang="en-US" sz="2200" dirty="0" err="1"/>
              <a:t>i</a:t>
            </a:r>
            <a:r>
              <a:rPr lang="en-US" sz="2200" dirty="0"/>
              <a:t> </a:t>
            </a:r>
            <a:r>
              <a:rPr lang="en-US" sz="2200" dirty="0" err="1"/>
              <a:t>dugoročne</a:t>
            </a:r>
            <a:r>
              <a:rPr lang="en-US" sz="2200" dirty="0"/>
              <a:t> </a:t>
            </a:r>
            <a:r>
              <a:rPr lang="en-US" sz="2200" dirty="0" err="1"/>
              <a:t>posledice</a:t>
            </a:r>
            <a:r>
              <a:rPr lang="en-US" sz="2200" dirty="0"/>
              <a:t> </a:t>
            </a:r>
            <a:r>
              <a:rPr lang="en-US" sz="2200" dirty="0" err="1"/>
              <a:t>klimatskih</a:t>
            </a:r>
            <a:r>
              <a:rPr lang="en-US" sz="2200" dirty="0"/>
              <a:t> </a:t>
            </a:r>
            <a:r>
              <a:rPr lang="en-US" sz="2200" dirty="0" err="1"/>
              <a:t>promena</a:t>
            </a:r>
            <a:r>
              <a:rPr lang="en-US" sz="2200" dirty="0"/>
              <a:t> </a:t>
            </a:r>
            <a:r>
              <a:rPr lang="en-US" sz="2200" dirty="0" err="1"/>
              <a:t>na</a:t>
            </a:r>
            <a:r>
              <a:rPr lang="en-US" sz="2200" dirty="0"/>
              <a:t> </a:t>
            </a:r>
            <a:r>
              <a:rPr lang="en-US" sz="2200" dirty="0" err="1"/>
              <a:t>trudnice</a:t>
            </a:r>
            <a:r>
              <a:rPr lang="en-US" sz="2200" dirty="0"/>
              <a:t> </a:t>
            </a:r>
            <a:r>
              <a:rPr lang="en-US" sz="2200" dirty="0" err="1"/>
              <a:t>i</a:t>
            </a:r>
            <a:r>
              <a:rPr lang="en-US" sz="2200" dirty="0"/>
              <a:t> </a:t>
            </a:r>
            <a:r>
              <a:rPr lang="en-US" sz="2200" dirty="0" err="1"/>
              <a:t>njihovu</a:t>
            </a:r>
            <a:r>
              <a:rPr lang="en-US" sz="2200" dirty="0"/>
              <a:t> </a:t>
            </a:r>
            <a:r>
              <a:rPr lang="en-US" sz="2200" dirty="0" err="1"/>
              <a:t>novorođenčad</a:t>
            </a:r>
            <a:endParaRPr sz="2200" dirty="0"/>
          </a:p>
          <a:p>
            <a:pPr lvl="1">
              <a:spcAft>
                <a:spcPts val="1500"/>
              </a:spcAft>
              <a:buClr>
                <a:schemeClr val="dk1"/>
              </a:buClr>
              <a:buSzPct val="100000"/>
            </a:pPr>
            <a:r>
              <a:rPr lang="en-US" sz="2200" dirty="0" err="1"/>
              <a:t>identifikuju</a:t>
            </a:r>
            <a:r>
              <a:rPr lang="en-US" sz="2200" dirty="0"/>
              <a:t> </a:t>
            </a:r>
            <a:r>
              <a:rPr lang="en-US" sz="2200" dirty="0" err="1"/>
              <a:t>situacije</a:t>
            </a:r>
            <a:r>
              <a:rPr lang="en-US" sz="2200" dirty="0"/>
              <a:t> </a:t>
            </a:r>
            <a:r>
              <a:rPr lang="en-US" sz="2200" dirty="0" err="1"/>
              <a:t>sa</a:t>
            </a:r>
            <a:r>
              <a:rPr lang="en-US" sz="2200" dirty="0"/>
              <a:t> </a:t>
            </a:r>
            <a:r>
              <a:rPr lang="en-US" sz="2200" dirty="0" err="1"/>
              <a:t>visokim</a:t>
            </a:r>
            <a:r>
              <a:rPr lang="en-US" sz="2200" dirty="0"/>
              <a:t> </a:t>
            </a:r>
            <a:r>
              <a:rPr lang="en-US" sz="2200" dirty="0" err="1"/>
              <a:t>rizikom</a:t>
            </a:r>
            <a:r>
              <a:rPr lang="en-US" sz="2200" dirty="0"/>
              <a:t> od </a:t>
            </a:r>
            <a:r>
              <a:rPr lang="en-US" sz="2200" dirty="0" err="1"/>
              <a:t>štetnih</a:t>
            </a:r>
            <a:r>
              <a:rPr lang="en-US" sz="2200" dirty="0"/>
              <a:t> </a:t>
            </a:r>
            <a:r>
              <a:rPr lang="en-US" sz="2200" dirty="0" err="1"/>
              <a:t>efekata</a:t>
            </a:r>
            <a:r>
              <a:rPr lang="en-US" sz="2200" dirty="0"/>
              <a:t> temperature </a:t>
            </a:r>
            <a:r>
              <a:rPr lang="en-US" sz="2200" dirty="0" err="1"/>
              <a:t>okoline</a:t>
            </a:r>
            <a:r>
              <a:rPr lang="en-US" sz="2200" dirty="0"/>
              <a:t> </a:t>
            </a:r>
            <a:r>
              <a:rPr lang="en-US" sz="2200" dirty="0" err="1"/>
              <a:t>tokom</a:t>
            </a:r>
            <a:r>
              <a:rPr lang="en-US" sz="2200" dirty="0"/>
              <a:t> </a:t>
            </a:r>
            <a:r>
              <a:rPr lang="en-US" sz="2200" dirty="0" err="1"/>
              <a:t>trudnoće</a:t>
            </a:r>
            <a:endParaRPr sz="2200" dirty="0"/>
          </a:p>
          <a:p>
            <a:pPr lvl="1">
              <a:spcAft>
                <a:spcPts val="1500"/>
              </a:spcAft>
              <a:buClr>
                <a:schemeClr val="dk1"/>
              </a:buClr>
              <a:buSzPct val="100000"/>
            </a:pPr>
            <a:r>
              <a:rPr lang="en-US" sz="2200" dirty="0" err="1"/>
              <a:t>daju</a:t>
            </a:r>
            <a:r>
              <a:rPr lang="en-US" sz="2200" dirty="0"/>
              <a:t> </a:t>
            </a:r>
            <a:r>
              <a:rPr lang="en-US" sz="2200" dirty="0" err="1"/>
              <a:t>savete</a:t>
            </a:r>
            <a:r>
              <a:rPr lang="en-US" sz="2200" dirty="0"/>
              <a:t> </a:t>
            </a:r>
            <a:r>
              <a:rPr lang="en-US" sz="2200" dirty="0" err="1"/>
              <a:t>trudnicama</a:t>
            </a:r>
            <a:r>
              <a:rPr lang="en-US" sz="2200" dirty="0"/>
              <a:t> o </a:t>
            </a:r>
            <a:r>
              <a:rPr lang="en-US" sz="2200" dirty="0" err="1"/>
              <a:t>aspektima</a:t>
            </a:r>
            <a:r>
              <a:rPr lang="en-US" sz="2200" dirty="0"/>
              <a:t> </a:t>
            </a:r>
            <a:r>
              <a:rPr lang="en-US" sz="2200" dirty="0" err="1"/>
              <a:t>prevencije</a:t>
            </a:r>
            <a:endParaRPr sz="2200" dirty="0"/>
          </a:p>
          <a:p>
            <a:pPr lvl="1">
              <a:spcAft>
                <a:spcPts val="1500"/>
              </a:spcAft>
              <a:buClr>
                <a:schemeClr val="dk1"/>
              </a:buClr>
              <a:buSzPct val="100000"/>
            </a:pPr>
            <a:r>
              <a:rPr lang="en-US" sz="2200" dirty="0" err="1"/>
              <a:t>informišu</a:t>
            </a:r>
            <a:r>
              <a:rPr lang="en-US" sz="2200" dirty="0"/>
              <a:t> </a:t>
            </a:r>
            <a:r>
              <a:rPr lang="en-US" sz="2200" dirty="0" err="1"/>
              <a:t>žene</a:t>
            </a:r>
            <a:r>
              <a:rPr lang="en-US" sz="2200" dirty="0"/>
              <a:t> u </a:t>
            </a:r>
            <a:r>
              <a:rPr lang="en-US" sz="2200" dirty="0" err="1"/>
              <a:t>reproduktivnom</a:t>
            </a:r>
            <a:r>
              <a:rPr lang="en-US" sz="2200" dirty="0"/>
              <a:t> </a:t>
            </a:r>
            <a:r>
              <a:rPr lang="en-US" sz="2200" dirty="0" err="1"/>
              <a:t>dobu</a:t>
            </a:r>
            <a:r>
              <a:rPr lang="en-US" sz="2200" dirty="0"/>
              <a:t> o </a:t>
            </a:r>
            <a:r>
              <a:rPr lang="en-US" sz="2200" dirty="0" err="1"/>
              <a:t>riziku</a:t>
            </a:r>
            <a:r>
              <a:rPr lang="en-US" sz="2200" dirty="0"/>
              <a:t> od </a:t>
            </a:r>
            <a:r>
              <a:rPr lang="en-US" sz="2200" dirty="0" err="1"/>
              <a:t>klimatskih</a:t>
            </a:r>
            <a:r>
              <a:rPr lang="en-US" sz="2200" dirty="0"/>
              <a:t> </a:t>
            </a:r>
            <a:r>
              <a:rPr lang="en-US" sz="2200" dirty="0" err="1"/>
              <a:t>promena</a:t>
            </a:r>
            <a:endParaRPr sz="2200" dirty="0"/>
          </a:p>
          <a:p>
            <a:pPr lvl="1">
              <a:spcAft>
                <a:spcPts val="1500"/>
              </a:spcAft>
              <a:buClr>
                <a:schemeClr val="dk1"/>
              </a:buClr>
              <a:buSzPct val="100000"/>
            </a:pPr>
            <a:r>
              <a:rPr lang="en-US" sz="2200" dirty="0" err="1"/>
              <a:t>uzmu</a:t>
            </a:r>
            <a:r>
              <a:rPr lang="en-US" sz="2200" dirty="0"/>
              <a:t> u </a:t>
            </a:r>
            <a:r>
              <a:rPr lang="en-US" sz="2200" dirty="0" err="1"/>
              <a:t>obzir</a:t>
            </a:r>
            <a:r>
              <a:rPr lang="en-US" sz="2200" dirty="0"/>
              <a:t> </a:t>
            </a:r>
            <a:r>
              <a:rPr lang="en-US" sz="2200" dirty="0" err="1"/>
              <a:t>preferencije</a:t>
            </a:r>
            <a:r>
              <a:rPr lang="en-US" sz="2200" dirty="0"/>
              <a:t> </a:t>
            </a:r>
            <a:r>
              <a:rPr lang="en-US" sz="2200" dirty="0" err="1"/>
              <a:t>pacijenata</a:t>
            </a:r>
            <a:r>
              <a:rPr lang="en-US" sz="2200" dirty="0"/>
              <a:t> u </a:t>
            </a:r>
            <a:r>
              <a:rPr lang="en-US" sz="2200" dirty="0" err="1"/>
              <a:t>kliničkim</a:t>
            </a:r>
            <a:r>
              <a:rPr lang="en-US" sz="2200" dirty="0"/>
              <a:t> </a:t>
            </a:r>
            <a:r>
              <a:rPr lang="en-US" sz="2200" dirty="0" err="1"/>
              <a:t>odlukama</a:t>
            </a:r>
            <a:endParaRPr sz="2200" dirty="0"/>
          </a:p>
          <a:p>
            <a:pPr marL="228600" lvl="0" indent="-50800" algn="l" rtl="0">
              <a:lnSpc>
                <a:spcPct val="90000"/>
              </a:lnSpc>
              <a:spcBef>
                <a:spcPts val="1000"/>
              </a:spcBef>
              <a:spcAft>
                <a:spcPts val="0"/>
              </a:spcAft>
              <a:buClr>
                <a:schemeClr val="dk1"/>
              </a:buClr>
              <a:buSzPts val="2800"/>
              <a:buNone/>
            </a:pPr>
            <a:endParaRPr dirty="0"/>
          </a:p>
        </p:txBody>
      </p:sp>
    </p:spTree>
    <p:extLst>
      <p:ext uri="{BB962C8B-B14F-4D97-AF65-F5344CB8AC3E}">
        <p14:creationId xmlns:p14="http://schemas.microsoft.com/office/powerpoint/2010/main" val="4796605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11A6D4F-C6E3-8035-75BD-3460229A5B51}"/>
              </a:ext>
            </a:extLst>
          </p:cNvPr>
          <p:cNvSpPr>
            <a:spLocks noGrp="1"/>
          </p:cNvSpPr>
          <p:nvPr>
            <p:ph type="title"/>
          </p:nvPr>
        </p:nvSpPr>
        <p:spPr>
          <a:xfrm>
            <a:off x="147587" y="76275"/>
            <a:ext cx="11896826" cy="779789"/>
          </a:xfrm>
        </p:spPr>
        <p:txBody>
          <a:bodyPr rtlCol="0">
            <a:normAutofit fontScale="90000"/>
          </a:bodyPr>
          <a:lstStyle/>
          <a:p>
            <a:r>
              <a:rPr lang="en-US" sz="2800" dirty="0" err="1">
                <a:latin typeface="+mn-lt"/>
              </a:rPr>
              <a:t>Okvir</a:t>
            </a:r>
            <a:r>
              <a:rPr lang="en-US" sz="2800" dirty="0">
                <a:latin typeface="+mn-lt"/>
              </a:rPr>
              <a:t> </a:t>
            </a:r>
            <a:r>
              <a:rPr lang="en-US" sz="2800" dirty="0" err="1">
                <a:latin typeface="+mn-lt"/>
              </a:rPr>
              <a:t>za</a:t>
            </a:r>
            <a:r>
              <a:rPr lang="en-US" sz="2800" dirty="0">
                <a:latin typeface="+mn-lt"/>
              </a:rPr>
              <a:t> </a:t>
            </a:r>
            <a:r>
              <a:rPr lang="en-US" sz="2800" dirty="0" err="1">
                <a:latin typeface="+mn-lt"/>
              </a:rPr>
              <a:t>direktne</a:t>
            </a:r>
            <a:r>
              <a:rPr lang="en-US" sz="2800" dirty="0">
                <a:latin typeface="+mn-lt"/>
              </a:rPr>
              <a:t> </a:t>
            </a:r>
            <a:r>
              <a:rPr lang="en-US" sz="2800" dirty="0" err="1">
                <a:latin typeface="+mn-lt"/>
              </a:rPr>
              <a:t>i</a:t>
            </a:r>
            <a:r>
              <a:rPr lang="en-US" sz="2800" dirty="0">
                <a:latin typeface="+mn-lt"/>
              </a:rPr>
              <a:t> </a:t>
            </a:r>
            <a:r>
              <a:rPr lang="en-US" sz="2800" dirty="0" err="1">
                <a:latin typeface="+mn-lt"/>
              </a:rPr>
              <a:t>indirektne</a:t>
            </a:r>
            <a:r>
              <a:rPr lang="en-US" sz="2800" dirty="0">
                <a:latin typeface="+mn-lt"/>
              </a:rPr>
              <a:t> </a:t>
            </a:r>
            <a:r>
              <a:rPr lang="en-US" sz="2800" dirty="0" err="1">
                <a:latin typeface="+mn-lt"/>
              </a:rPr>
              <a:t>efekte</a:t>
            </a:r>
            <a:r>
              <a:rPr lang="en-US" sz="2800" dirty="0">
                <a:latin typeface="+mn-lt"/>
              </a:rPr>
              <a:t> </a:t>
            </a:r>
            <a:r>
              <a:rPr lang="en-US" sz="2800" dirty="0" err="1">
                <a:latin typeface="+mn-lt"/>
              </a:rPr>
              <a:t>klimatskih</a:t>
            </a:r>
            <a:r>
              <a:rPr lang="en-US" sz="2800" dirty="0">
                <a:latin typeface="+mn-lt"/>
              </a:rPr>
              <a:t> </a:t>
            </a:r>
            <a:r>
              <a:rPr lang="en-US" sz="2800" dirty="0" err="1">
                <a:latin typeface="+mn-lt"/>
              </a:rPr>
              <a:t>promena</a:t>
            </a:r>
            <a:r>
              <a:rPr lang="en-US" sz="2800" dirty="0">
                <a:latin typeface="+mn-lt"/>
              </a:rPr>
              <a:t> </a:t>
            </a:r>
            <a:r>
              <a:rPr lang="en-US" sz="2800" dirty="0" err="1">
                <a:latin typeface="+mn-lt"/>
              </a:rPr>
              <a:t>na</a:t>
            </a:r>
            <a:r>
              <a:rPr lang="en-US" sz="2800" dirty="0">
                <a:latin typeface="+mn-lt"/>
              </a:rPr>
              <a:t> </a:t>
            </a:r>
            <a:r>
              <a:rPr lang="en-US" sz="2800" dirty="0" err="1">
                <a:latin typeface="+mn-lt"/>
              </a:rPr>
              <a:t>zdravlje</a:t>
            </a:r>
            <a:r>
              <a:rPr lang="en-US" sz="2800" dirty="0">
                <a:latin typeface="+mn-lt"/>
              </a:rPr>
              <a:t> </a:t>
            </a:r>
            <a:r>
              <a:rPr lang="en-US" sz="2800" dirty="0" err="1">
                <a:latin typeface="+mn-lt"/>
              </a:rPr>
              <a:t>majki</a:t>
            </a:r>
            <a:r>
              <a:rPr lang="en-US" sz="2800" dirty="0">
                <a:latin typeface="+mn-lt"/>
              </a:rPr>
              <a:t> </a:t>
            </a:r>
            <a:r>
              <a:rPr lang="en-US" sz="2800" dirty="0" err="1">
                <a:latin typeface="+mn-lt"/>
              </a:rPr>
              <a:t>i</a:t>
            </a:r>
            <a:r>
              <a:rPr lang="en-US" sz="2800" dirty="0">
                <a:latin typeface="+mn-lt"/>
              </a:rPr>
              <a:t> </a:t>
            </a:r>
            <a:r>
              <a:rPr lang="en-US" sz="2800" dirty="0" err="1">
                <a:latin typeface="+mn-lt"/>
              </a:rPr>
              <a:t>novorođenčadi</a:t>
            </a:r>
            <a:r>
              <a:rPr lang="en-US" sz="2800" dirty="0">
                <a:latin typeface="+mn-lt"/>
              </a:rPr>
              <a:t> </a:t>
            </a:r>
            <a:r>
              <a:rPr lang="en-US" sz="2800" dirty="0" err="1">
                <a:latin typeface="+mn-lt"/>
              </a:rPr>
              <a:t>i</a:t>
            </a:r>
            <a:r>
              <a:rPr lang="en-US" sz="2800" dirty="0">
                <a:latin typeface="+mn-lt"/>
              </a:rPr>
              <a:t> </a:t>
            </a:r>
            <a:r>
              <a:rPr lang="en-US" sz="2800" dirty="0" err="1">
                <a:latin typeface="+mn-lt"/>
              </a:rPr>
              <a:t>multisektorski</a:t>
            </a:r>
            <a:r>
              <a:rPr lang="en-US" sz="2800" dirty="0">
                <a:latin typeface="+mn-lt"/>
              </a:rPr>
              <a:t> </a:t>
            </a:r>
            <a:r>
              <a:rPr lang="en-US" sz="2800" dirty="0" err="1">
                <a:latin typeface="+mn-lt"/>
              </a:rPr>
              <a:t>odgovori</a:t>
            </a:r>
            <a:r>
              <a:rPr lang="en-US" sz="2800" dirty="0">
                <a:latin typeface="+mn-lt"/>
              </a:rPr>
              <a:t> </a:t>
            </a:r>
            <a:r>
              <a:rPr lang="en-US" sz="2800" dirty="0" err="1">
                <a:latin typeface="+mn-lt"/>
              </a:rPr>
              <a:t>potrebni</a:t>
            </a:r>
            <a:r>
              <a:rPr lang="en-US" sz="2800" dirty="0">
                <a:latin typeface="+mn-lt"/>
              </a:rPr>
              <a:t> </a:t>
            </a:r>
            <a:r>
              <a:rPr lang="en-US" sz="2800" dirty="0" err="1">
                <a:latin typeface="+mn-lt"/>
              </a:rPr>
              <a:t>za</a:t>
            </a:r>
            <a:r>
              <a:rPr lang="en-US" sz="2800" dirty="0">
                <a:latin typeface="+mn-lt"/>
              </a:rPr>
              <a:t> </a:t>
            </a:r>
            <a:r>
              <a:rPr lang="en-US" sz="2800" dirty="0" err="1">
                <a:latin typeface="+mn-lt"/>
              </a:rPr>
              <a:t>jačanje</a:t>
            </a:r>
            <a:r>
              <a:rPr lang="en-US" sz="2800" dirty="0">
                <a:latin typeface="+mn-lt"/>
              </a:rPr>
              <a:t> </a:t>
            </a:r>
            <a:r>
              <a:rPr lang="en-US" sz="2800" dirty="0" err="1">
                <a:latin typeface="+mn-lt"/>
              </a:rPr>
              <a:t>otpornosti</a:t>
            </a:r>
            <a:endParaRPr lang="en-GB" sz="4800" dirty="0">
              <a:latin typeface="+mn-lt"/>
            </a:endParaRPr>
          </a:p>
        </p:txBody>
      </p:sp>
      <p:pic>
        <p:nvPicPr>
          <p:cNvPr id="5" name="Kép 4">
            <a:extLst>
              <a:ext uri="{FF2B5EF4-FFF2-40B4-BE49-F238E27FC236}">
                <a16:creationId xmlns:a16="http://schemas.microsoft.com/office/drawing/2014/main" id="{FF97DB08-3624-9975-AFCC-556B59C36392}"/>
              </a:ext>
            </a:extLst>
          </p:cNvPr>
          <p:cNvPicPr>
            <a:picLocks noChangeAspect="1"/>
          </p:cNvPicPr>
          <p:nvPr/>
        </p:nvPicPr>
        <p:blipFill>
          <a:blip r:embed="rId2"/>
          <a:stretch>
            <a:fillRect/>
          </a:stretch>
        </p:blipFill>
        <p:spPr>
          <a:xfrm>
            <a:off x="1111618" y="956650"/>
            <a:ext cx="9838034" cy="4856639"/>
          </a:xfrm>
          <a:prstGeom prst="rect">
            <a:avLst/>
          </a:prstGeom>
        </p:spPr>
      </p:pic>
      <p:sp>
        <p:nvSpPr>
          <p:cNvPr id="3" name="Téglalap 2">
            <a:extLst>
              <a:ext uri="{FF2B5EF4-FFF2-40B4-BE49-F238E27FC236}">
                <a16:creationId xmlns:a16="http://schemas.microsoft.com/office/drawing/2014/main" id="{9ECCB0FB-2F3C-1620-D747-5459A990BE29}"/>
              </a:ext>
            </a:extLst>
          </p:cNvPr>
          <p:cNvSpPr/>
          <p:nvPr/>
        </p:nvSpPr>
        <p:spPr>
          <a:xfrm>
            <a:off x="8310624" y="956649"/>
            <a:ext cx="2639028" cy="485663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6" name="Szövegdoboz 6">
            <a:extLst>
              <a:ext uri="{FF2B5EF4-FFF2-40B4-BE49-F238E27FC236}">
                <a16:creationId xmlns:a16="http://schemas.microsoft.com/office/drawing/2014/main" id="{EEAB5C0F-F99E-CFB5-2BB4-E0575218E82B}"/>
              </a:ext>
            </a:extLst>
          </p:cNvPr>
          <p:cNvSpPr txBox="1"/>
          <p:nvPr/>
        </p:nvSpPr>
        <p:spPr>
          <a:xfrm>
            <a:off x="63459" y="6077776"/>
            <a:ext cx="8451320" cy="246221"/>
          </a:xfrm>
          <a:prstGeom prst="rect">
            <a:avLst/>
          </a:prstGeom>
          <a:noFill/>
        </p:spPr>
        <p:txBody>
          <a:bodyPr wrap="square">
            <a:spAutoFit/>
          </a:bodyPr>
          <a:lstStyle/>
          <a:p>
            <a:r>
              <a:rPr lang="hu-HU" sz="1000" dirty="0" smtClean="0">
                <a:solidFill>
                  <a:schemeClr val="bg1">
                    <a:lumMod val="50000"/>
                  </a:schemeClr>
                </a:solidFill>
                <a:effectLst/>
                <a:latin typeface="Calibri" panose="020F0502020204030204" pitchFamily="34" charset="0"/>
                <a:ea typeface="Calibri" panose="020F0502020204030204" pitchFamily="34" charset="0"/>
              </a:rPr>
              <a:t>https</a:t>
            </a:r>
            <a:r>
              <a:rPr lang="hu-HU" sz="1000" dirty="0">
                <a:solidFill>
                  <a:schemeClr val="bg1">
                    <a:lumMod val="50000"/>
                  </a:schemeClr>
                </a:solidFill>
                <a:effectLst/>
                <a:latin typeface="Calibri" panose="020F0502020204030204" pitchFamily="34" charset="0"/>
                <a:ea typeface="Calibri" panose="020F0502020204030204" pitchFamily="34" charset="0"/>
              </a:rPr>
              <a:t>://obgyn.onlinelibrary.wiley.com/doi/10.1111/aogs.14124</a:t>
            </a:r>
            <a:endParaRPr lang="en-GB" sz="1000" dirty="0">
              <a:solidFill>
                <a:schemeClr val="bg1">
                  <a:lumMod val="50000"/>
                </a:schemeClr>
              </a:solidFill>
            </a:endParaRPr>
          </a:p>
        </p:txBody>
      </p:sp>
    </p:spTree>
    <p:extLst>
      <p:ext uri="{BB962C8B-B14F-4D97-AF65-F5344CB8AC3E}">
        <p14:creationId xmlns:p14="http://schemas.microsoft.com/office/powerpoint/2010/main" val="223454773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B214727-9FC5-BBE9-74CD-AFE9EF2BAFA4}"/>
              </a:ext>
            </a:extLst>
          </p:cNvPr>
          <p:cNvSpPr>
            <a:spLocks noGrp="1"/>
          </p:cNvSpPr>
          <p:nvPr>
            <p:ph type="title"/>
          </p:nvPr>
        </p:nvSpPr>
        <p:spPr/>
        <p:txBody>
          <a:bodyPr rtlCol="0">
            <a:normAutofit/>
          </a:bodyPr>
          <a:lstStyle/>
          <a:p>
            <a:r>
              <a:rPr lang="pl-PL" dirty="0"/>
              <a:t>Uticaj klimatskih promena na ishod trudnoće</a:t>
            </a:r>
            <a:endParaRPr lang="en-GB" dirty="0"/>
          </a:p>
        </p:txBody>
      </p:sp>
      <p:sp>
        <p:nvSpPr>
          <p:cNvPr id="3" name="Tartalom helye 2">
            <a:extLst>
              <a:ext uri="{FF2B5EF4-FFF2-40B4-BE49-F238E27FC236}">
                <a16:creationId xmlns:a16="http://schemas.microsoft.com/office/drawing/2014/main" id="{E10E8EF7-1691-3B26-03E9-5E88AB8CEA15}"/>
              </a:ext>
            </a:extLst>
          </p:cNvPr>
          <p:cNvSpPr>
            <a:spLocks noGrp="1"/>
          </p:cNvSpPr>
          <p:nvPr>
            <p:ph idx="1"/>
          </p:nvPr>
        </p:nvSpPr>
        <p:spPr>
          <a:xfrm>
            <a:off x="192505" y="1112807"/>
            <a:ext cx="10980592" cy="5041249"/>
          </a:xfrm>
        </p:spPr>
        <p:txBody>
          <a:bodyPr rtlCol="0">
            <a:normAutofit/>
          </a:bodyPr>
          <a:lstStyle/>
          <a:p>
            <a:r>
              <a:rPr lang="en-US" dirty="0" err="1"/>
              <a:t>Političke</a:t>
            </a:r>
            <a:r>
              <a:rPr lang="en-US" dirty="0"/>
              <a:t>, </a:t>
            </a:r>
            <a:r>
              <a:rPr lang="en-US" dirty="0" err="1"/>
              <a:t>kliničke</a:t>
            </a:r>
            <a:r>
              <a:rPr lang="en-US" dirty="0"/>
              <a:t> </a:t>
            </a:r>
            <a:r>
              <a:rPr lang="en-US" dirty="0" err="1"/>
              <a:t>i</a:t>
            </a:r>
            <a:r>
              <a:rPr lang="en-US" dirty="0"/>
              <a:t> </a:t>
            </a:r>
            <a:r>
              <a:rPr lang="en-US" dirty="0" err="1"/>
              <a:t>istraživačke</a:t>
            </a:r>
            <a:r>
              <a:rPr lang="en-US" dirty="0"/>
              <a:t> </a:t>
            </a:r>
            <a:r>
              <a:rPr lang="en-US" dirty="0" err="1"/>
              <a:t>strategije</a:t>
            </a:r>
            <a:r>
              <a:rPr lang="en-US" dirty="0"/>
              <a:t> </a:t>
            </a:r>
            <a:r>
              <a:rPr lang="en-US" dirty="0" err="1"/>
              <a:t>za</a:t>
            </a:r>
            <a:r>
              <a:rPr lang="en-US" dirty="0"/>
              <a:t> </a:t>
            </a:r>
            <a:r>
              <a:rPr lang="en-US" dirty="0" err="1"/>
              <a:t>prilagođavanje</a:t>
            </a:r>
            <a:r>
              <a:rPr lang="en-US" dirty="0"/>
              <a:t> </a:t>
            </a:r>
            <a:r>
              <a:rPr lang="en-US" dirty="0" err="1"/>
              <a:t>i</a:t>
            </a:r>
            <a:r>
              <a:rPr lang="en-US" dirty="0"/>
              <a:t> </a:t>
            </a:r>
            <a:r>
              <a:rPr lang="en-US" dirty="0" err="1"/>
              <a:t>ublažavanje</a:t>
            </a:r>
            <a:r>
              <a:rPr lang="en-US" dirty="0"/>
              <a:t> </a:t>
            </a:r>
            <a:r>
              <a:rPr lang="en-US" dirty="0" err="1"/>
              <a:t>treba</a:t>
            </a:r>
            <a:r>
              <a:rPr lang="en-US" dirty="0"/>
              <a:t> </a:t>
            </a:r>
            <a:r>
              <a:rPr lang="en-US" dirty="0" err="1"/>
              <a:t>nastaviti</a:t>
            </a:r>
            <a:r>
              <a:rPr lang="en-US" dirty="0"/>
              <a:t>, </a:t>
            </a:r>
            <a:r>
              <a:rPr lang="en-US" dirty="0" err="1"/>
              <a:t>ojačati</a:t>
            </a:r>
            <a:r>
              <a:rPr lang="en-US" dirty="0"/>
              <a:t> </a:t>
            </a:r>
            <a:r>
              <a:rPr lang="en-US" dirty="0" err="1"/>
              <a:t>i</a:t>
            </a:r>
            <a:r>
              <a:rPr lang="en-US" dirty="0"/>
              <a:t> </a:t>
            </a:r>
            <a:r>
              <a:rPr lang="en-US" dirty="0" err="1"/>
              <a:t>proširiti</a:t>
            </a:r>
            <a:r>
              <a:rPr lang="en-US" dirty="0"/>
              <a:t> </a:t>
            </a:r>
            <a:r>
              <a:rPr lang="en-US" dirty="0" err="1"/>
              <a:t>međudisciplinarnim</a:t>
            </a:r>
            <a:r>
              <a:rPr lang="en-US" dirty="0"/>
              <a:t> </a:t>
            </a:r>
            <a:r>
              <a:rPr lang="en-US" dirty="0" err="1"/>
              <a:t>naporima</a:t>
            </a:r>
            <a:r>
              <a:rPr lang="en-US" dirty="0"/>
              <a:t>. </a:t>
            </a:r>
          </a:p>
          <a:p>
            <a:r>
              <a:rPr lang="en-US" dirty="0" err="1"/>
              <a:t>Glavni</a:t>
            </a:r>
            <a:r>
              <a:rPr lang="en-US" dirty="0"/>
              <a:t> </a:t>
            </a:r>
            <a:r>
              <a:rPr lang="en-US" dirty="0" err="1"/>
              <a:t>prioriteti</a:t>
            </a:r>
            <a:r>
              <a:rPr lang="en-US" dirty="0"/>
              <a:t> bi </a:t>
            </a:r>
            <a:r>
              <a:rPr lang="en-US" dirty="0" err="1"/>
              <a:t>trebalo</a:t>
            </a:r>
            <a:r>
              <a:rPr lang="en-US" dirty="0"/>
              <a:t> da </a:t>
            </a:r>
            <a:r>
              <a:rPr lang="en-US" dirty="0" err="1"/>
              <a:t>uključuju</a:t>
            </a:r>
            <a:endParaRPr lang="en-US" dirty="0"/>
          </a:p>
          <a:p>
            <a:pPr lvl="1"/>
            <a:r>
              <a:rPr lang="en-US" dirty="0"/>
              <a:t>(a) </a:t>
            </a:r>
            <a:r>
              <a:rPr lang="en-US" dirty="0" err="1"/>
              <a:t>jačanje</a:t>
            </a:r>
            <a:r>
              <a:rPr lang="en-US" dirty="0"/>
              <a:t> </a:t>
            </a:r>
            <a:r>
              <a:rPr lang="en-US" dirty="0" err="1"/>
              <a:t>i</a:t>
            </a:r>
            <a:r>
              <a:rPr lang="en-US" dirty="0"/>
              <a:t> </a:t>
            </a:r>
            <a:r>
              <a:rPr lang="en-US" dirty="0" err="1"/>
              <a:t>proširenje</a:t>
            </a:r>
            <a:r>
              <a:rPr lang="en-US" dirty="0"/>
              <a:t> </a:t>
            </a:r>
            <a:r>
              <a:rPr lang="en-US" dirty="0" err="1"/>
              <a:t>politike</a:t>
            </a:r>
            <a:r>
              <a:rPr lang="en-US" dirty="0"/>
              <a:t> </a:t>
            </a:r>
            <a:r>
              <a:rPr lang="en-US" dirty="0" err="1"/>
              <a:t>za</a:t>
            </a:r>
            <a:r>
              <a:rPr lang="en-US" dirty="0"/>
              <a:t> </a:t>
            </a:r>
            <a:r>
              <a:rPr lang="en-US" dirty="0" err="1"/>
              <a:t>dalje</a:t>
            </a:r>
            <a:r>
              <a:rPr lang="en-US" dirty="0"/>
              <a:t> </a:t>
            </a:r>
            <a:r>
              <a:rPr lang="en-US" dirty="0" err="1"/>
              <a:t>smanjenje</a:t>
            </a:r>
            <a:r>
              <a:rPr lang="en-US" dirty="0"/>
              <a:t> </a:t>
            </a:r>
            <a:r>
              <a:rPr lang="en-US" dirty="0" err="1"/>
              <a:t>emisija</a:t>
            </a:r>
            <a:r>
              <a:rPr lang="en-US" dirty="0"/>
              <a:t>, </a:t>
            </a:r>
          </a:p>
          <a:p>
            <a:pPr lvl="1"/>
            <a:r>
              <a:rPr lang="en-US" dirty="0"/>
              <a:t>(b) </a:t>
            </a:r>
            <a:r>
              <a:rPr lang="en-US" dirty="0" err="1"/>
              <a:t>povećanje</a:t>
            </a:r>
            <a:r>
              <a:rPr lang="en-US" dirty="0"/>
              <a:t> </a:t>
            </a:r>
            <a:r>
              <a:rPr lang="en-US" dirty="0" err="1"/>
              <a:t>svesti</a:t>
            </a:r>
            <a:r>
              <a:rPr lang="en-US" dirty="0"/>
              <a:t> </a:t>
            </a:r>
            <a:r>
              <a:rPr lang="en-US" dirty="0" err="1"/>
              <a:t>i</a:t>
            </a:r>
            <a:r>
              <a:rPr lang="en-US" dirty="0"/>
              <a:t> </a:t>
            </a:r>
            <a:r>
              <a:rPr lang="en-US" dirty="0" err="1"/>
              <a:t>obrazovnih</a:t>
            </a:r>
            <a:r>
              <a:rPr lang="en-US" dirty="0"/>
              <a:t> </a:t>
            </a:r>
            <a:r>
              <a:rPr lang="en-US" dirty="0" err="1"/>
              <a:t>resursa</a:t>
            </a:r>
            <a:r>
              <a:rPr lang="en-US" dirty="0"/>
              <a:t> </a:t>
            </a:r>
            <a:r>
              <a:rPr lang="en-US" dirty="0" err="1"/>
              <a:t>za</a:t>
            </a:r>
            <a:r>
              <a:rPr lang="en-US" dirty="0"/>
              <a:t> </a:t>
            </a:r>
            <a:r>
              <a:rPr lang="en-US" dirty="0" err="1"/>
              <a:t>pružaoce</a:t>
            </a:r>
            <a:r>
              <a:rPr lang="en-US" dirty="0"/>
              <a:t> </a:t>
            </a:r>
            <a:r>
              <a:rPr lang="en-US" dirty="0" err="1"/>
              <a:t>zdravstvenih</a:t>
            </a:r>
            <a:r>
              <a:rPr lang="en-US" dirty="0"/>
              <a:t> </a:t>
            </a:r>
            <a:r>
              <a:rPr lang="en-US" dirty="0" err="1"/>
              <a:t>usluga</a:t>
            </a:r>
            <a:r>
              <a:rPr lang="en-US" dirty="0"/>
              <a:t> </a:t>
            </a:r>
            <a:r>
              <a:rPr lang="en-US" dirty="0" err="1"/>
              <a:t>i</a:t>
            </a:r>
            <a:r>
              <a:rPr lang="en-US" dirty="0"/>
              <a:t> </a:t>
            </a:r>
            <a:r>
              <a:rPr lang="en-US" dirty="0" err="1"/>
              <a:t>javnost</a:t>
            </a:r>
            <a:r>
              <a:rPr lang="en-US" dirty="0"/>
              <a:t>, </a:t>
            </a:r>
          </a:p>
          <a:p>
            <a:pPr lvl="1"/>
            <a:r>
              <a:rPr lang="en-US" dirty="0"/>
              <a:t>(v) </a:t>
            </a:r>
            <a:r>
              <a:rPr lang="en-US" dirty="0" err="1"/>
              <a:t>olakšavanje</a:t>
            </a:r>
            <a:r>
              <a:rPr lang="en-US" dirty="0"/>
              <a:t> </a:t>
            </a:r>
            <a:r>
              <a:rPr lang="en-US" dirty="0" err="1"/>
              <a:t>pristupa</a:t>
            </a:r>
            <a:r>
              <a:rPr lang="en-US" dirty="0"/>
              <a:t> </a:t>
            </a:r>
            <a:r>
              <a:rPr lang="en-US" dirty="0" err="1"/>
              <a:t>kvalitetnim</a:t>
            </a:r>
            <a:r>
              <a:rPr lang="en-US" dirty="0"/>
              <a:t> </a:t>
            </a:r>
            <a:r>
              <a:rPr lang="en-US" dirty="0" err="1"/>
              <a:t>podacima</a:t>
            </a:r>
            <a:r>
              <a:rPr lang="en-US" dirty="0"/>
              <a:t> </a:t>
            </a:r>
            <a:r>
              <a:rPr lang="en-US" dirty="0" err="1"/>
              <a:t>zasnovanim</a:t>
            </a:r>
            <a:r>
              <a:rPr lang="en-US" dirty="0"/>
              <a:t> </a:t>
            </a:r>
            <a:r>
              <a:rPr lang="en-US" dirty="0" err="1"/>
              <a:t>na</a:t>
            </a:r>
            <a:r>
              <a:rPr lang="en-US" dirty="0"/>
              <a:t> </a:t>
            </a:r>
            <a:r>
              <a:rPr lang="en-US" dirty="0" err="1"/>
              <a:t>populaciji</a:t>
            </a:r>
            <a:r>
              <a:rPr lang="en-US" dirty="0"/>
              <a:t> u </a:t>
            </a:r>
            <a:r>
              <a:rPr lang="en-US" dirty="0" err="1"/>
              <a:t>oblastima</a:t>
            </a:r>
            <a:r>
              <a:rPr lang="en-US" dirty="0"/>
              <a:t> </a:t>
            </a:r>
            <a:r>
              <a:rPr lang="en-US" dirty="0" err="1"/>
              <a:t>sa</a:t>
            </a:r>
            <a:r>
              <a:rPr lang="en-US" dirty="0"/>
              <a:t> </a:t>
            </a:r>
            <a:r>
              <a:rPr lang="en-US" dirty="0" err="1"/>
              <a:t>niskim</a:t>
            </a:r>
            <a:r>
              <a:rPr lang="en-US" dirty="0"/>
              <a:t> </a:t>
            </a:r>
            <a:r>
              <a:rPr lang="en-US" dirty="0" err="1"/>
              <a:t>resursima</a:t>
            </a:r>
            <a:r>
              <a:rPr lang="en-US" dirty="0"/>
              <a:t>, </a:t>
            </a:r>
            <a:r>
              <a:rPr lang="en-US" dirty="0" err="1"/>
              <a:t>i</a:t>
            </a:r>
            <a:r>
              <a:rPr lang="en-US" dirty="0"/>
              <a:t> </a:t>
            </a:r>
          </a:p>
          <a:p>
            <a:pPr lvl="1"/>
            <a:r>
              <a:rPr lang="en-US" dirty="0"/>
              <a:t>(g) </a:t>
            </a:r>
            <a:r>
              <a:rPr lang="en-US" dirty="0" err="1"/>
              <a:t>istraživačke</a:t>
            </a:r>
            <a:r>
              <a:rPr lang="en-US" dirty="0"/>
              <a:t> </a:t>
            </a:r>
            <a:r>
              <a:rPr lang="en-US" dirty="0" err="1"/>
              <a:t>napore</a:t>
            </a:r>
            <a:r>
              <a:rPr lang="en-US" dirty="0"/>
              <a:t> da se </a:t>
            </a:r>
            <a:r>
              <a:rPr lang="en-US" dirty="0" err="1"/>
              <a:t>bolje</a:t>
            </a:r>
            <a:r>
              <a:rPr lang="en-US" dirty="0"/>
              <a:t> </a:t>
            </a:r>
            <a:r>
              <a:rPr lang="en-US" dirty="0" err="1"/>
              <a:t>razumeju</a:t>
            </a:r>
            <a:r>
              <a:rPr lang="en-US" dirty="0"/>
              <a:t> </a:t>
            </a:r>
            <a:r>
              <a:rPr lang="en-US" dirty="0" err="1"/>
              <a:t>mehanizmi</a:t>
            </a:r>
            <a:r>
              <a:rPr lang="en-US" dirty="0"/>
              <a:t> </a:t>
            </a:r>
            <a:r>
              <a:rPr lang="en-US" dirty="0" err="1"/>
              <a:t>efekata</a:t>
            </a:r>
            <a:r>
              <a:rPr lang="en-US" dirty="0"/>
              <a:t>, </a:t>
            </a:r>
            <a:r>
              <a:rPr lang="en-US" dirty="0" err="1"/>
              <a:t>identifikuju</a:t>
            </a:r>
            <a:r>
              <a:rPr lang="en-US" dirty="0"/>
              <a:t> </a:t>
            </a:r>
            <a:r>
              <a:rPr lang="en-US" dirty="0" err="1"/>
              <a:t>podložne</a:t>
            </a:r>
            <a:r>
              <a:rPr lang="en-US" dirty="0"/>
              <a:t> </a:t>
            </a:r>
            <a:r>
              <a:rPr lang="en-US" dirty="0" err="1"/>
              <a:t>populacije</a:t>
            </a:r>
            <a:r>
              <a:rPr lang="en-US" dirty="0"/>
              <a:t> </a:t>
            </a:r>
            <a:r>
              <a:rPr lang="en-US" dirty="0" err="1"/>
              <a:t>i</a:t>
            </a:r>
            <a:r>
              <a:rPr lang="en-US" dirty="0"/>
              <a:t> </a:t>
            </a:r>
            <a:r>
              <a:rPr lang="en-US" dirty="0" err="1"/>
              <a:t>okviri</a:t>
            </a:r>
            <a:r>
              <a:rPr lang="en-US" dirty="0"/>
              <a:t> </a:t>
            </a:r>
            <a:r>
              <a:rPr lang="en-US" dirty="0" err="1"/>
              <a:t>izloženosti</a:t>
            </a:r>
            <a:r>
              <a:rPr lang="en-US" dirty="0"/>
              <a:t>, </a:t>
            </a:r>
            <a:r>
              <a:rPr lang="en-US" dirty="0" err="1"/>
              <a:t>istraže</a:t>
            </a:r>
            <a:r>
              <a:rPr lang="en-US" dirty="0"/>
              <a:t> </a:t>
            </a:r>
            <a:r>
              <a:rPr lang="en-US" dirty="0" err="1"/>
              <a:t>interaktivni</a:t>
            </a:r>
            <a:r>
              <a:rPr lang="en-US" dirty="0"/>
              <a:t> </a:t>
            </a:r>
            <a:r>
              <a:rPr lang="en-US" dirty="0" err="1"/>
              <a:t>uticaji</a:t>
            </a:r>
            <a:r>
              <a:rPr lang="en-US" dirty="0"/>
              <a:t> </a:t>
            </a:r>
            <a:r>
              <a:rPr lang="en-US" dirty="0" err="1"/>
              <a:t>višestruke</a:t>
            </a:r>
            <a:r>
              <a:rPr lang="en-US" dirty="0"/>
              <a:t> </a:t>
            </a:r>
            <a:r>
              <a:rPr lang="en-US" dirty="0" err="1"/>
              <a:t>izloženosti</a:t>
            </a:r>
            <a:r>
              <a:rPr lang="en-US" dirty="0"/>
              <a:t> </a:t>
            </a:r>
            <a:r>
              <a:rPr lang="en-US" dirty="0" err="1"/>
              <a:t>i</a:t>
            </a:r>
            <a:r>
              <a:rPr lang="en-US" dirty="0"/>
              <a:t> </a:t>
            </a:r>
            <a:r>
              <a:rPr lang="en-US" dirty="0" err="1"/>
              <a:t>razviju</a:t>
            </a:r>
            <a:r>
              <a:rPr lang="en-US" dirty="0"/>
              <a:t> </a:t>
            </a:r>
            <a:r>
              <a:rPr lang="en-US" dirty="0" err="1"/>
              <a:t>nove</a:t>
            </a:r>
            <a:r>
              <a:rPr lang="en-US" dirty="0"/>
              <a:t> </a:t>
            </a:r>
            <a:r>
              <a:rPr lang="en-US" dirty="0" err="1"/>
              <a:t>metode</a:t>
            </a:r>
            <a:r>
              <a:rPr lang="en-US" dirty="0"/>
              <a:t> </a:t>
            </a:r>
            <a:r>
              <a:rPr lang="en-US" dirty="0" err="1"/>
              <a:t>za</a:t>
            </a:r>
            <a:r>
              <a:rPr lang="en-US" dirty="0"/>
              <a:t> </a:t>
            </a:r>
            <a:r>
              <a:rPr lang="en-US" dirty="0" err="1"/>
              <a:t>bolju</a:t>
            </a:r>
            <a:r>
              <a:rPr lang="en-US" dirty="0"/>
              <a:t> </a:t>
            </a:r>
            <a:r>
              <a:rPr lang="en-US" dirty="0" err="1"/>
              <a:t>kvantifikaciju</a:t>
            </a:r>
            <a:r>
              <a:rPr lang="en-US" dirty="0"/>
              <a:t> </a:t>
            </a:r>
            <a:r>
              <a:rPr lang="en-US" dirty="0" err="1"/>
              <a:t>uticaja</a:t>
            </a:r>
            <a:r>
              <a:rPr lang="en-US" dirty="0"/>
              <a:t> </a:t>
            </a:r>
            <a:r>
              <a:rPr lang="en-US" dirty="0" err="1"/>
              <a:t>na</a:t>
            </a:r>
            <a:r>
              <a:rPr lang="en-US" dirty="0"/>
              <a:t> </a:t>
            </a:r>
            <a:r>
              <a:rPr lang="en-US" dirty="0" err="1"/>
              <a:t>zdravlje</a:t>
            </a:r>
            <a:r>
              <a:rPr lang="en-US" dirty="0"/>
              <a:t> </a:t>
            </a:r>
            <a:r>
              <a:rPr lang="en-US" dirty="0" err="1"/>
              <a:t>trudnoće</a:t>
            </a:r>
            <a:r>
              <a:rPr lang="en-US" dirty="0"/>
              <a:t>.</a:t>
            </a:r>
          </a:p>
        </p:txBody>
      </p:sp>
      <p:sp>
        <p:nvSpPr>
          <p:cNvPr id="5" name="Szövegdoboz 3">
            <a:extLst>
              <a:ext uri="{FF2B5EF4-FFF2-40B4-BE49-F238E27FC236}">
                <a16:creationId xmlns:a16="http://schemas.microsoft.com/office/drawing/2014/main" id="{41D809A3-E049-5B95-FE26-7C78D24C20ED}"/>
              </a:ext>
            </a:extLst>
          </p:cNvPr>
          <p:cNvSpPr txBox="1"/>
          <p:nvPr/>
        </p:nvSpPr>
        <p:spPr>
          <a:xfrm>
            <a:off x="147653" y="6030946"/>
            <a:ext cx="5993265" cy="246221"/>
          </a:xfrm>
          <a:prstGeom prst="rect">
            <a:avLst/>
          </a:prstGeom>
          <a:noFill/>
        </p:spPr>
        <p:txBody>
          <a:bodyPr wrap="square">
            <a:spAutoFit/>
          </a:bodyPr>
          <a:lstStyle/>
          <a:p>
            <a:r>
              <a:rPr lang="hu-HU" sz="1000" dirty="0" smtClean="0">
                <a:solidFill>
                  <a:schemeClr val="bg1">
                    <a:lumMod val="50000"/>
                  </a:schemeClr>
                </a:solidFill>
                <a:effectLst/>
                <a:latin typeface="Calibri" panose="020F0502020204030204" pitchFamily="34" charset="0"/>
                <a:ea typeface="Calibri" panose="020F0502020204030204" pitchFamily="34" charset="0"/>
              </a:rPr>
              <a:t>https</a:t>
            </a:r>
            <a:r>
              <a:rPr lang="hu-HU" sz="1000" dirty="0">
                <a:solidFill>
                  <a:schemeClr val="bg1">
                    <a:lumMod val="50000"/>
                  </a:schemeClr>
                </a:solidFill>
                <a:effectLst/>
                <a:latin typeface="Calibri" panose="020F0502020204030204" pitchFamily="34" charset="0"/>
                <a:ea typeface="Calibri" panose="020F0502020204030204" pitchFamily="34" charset="0"/>
              </a:rPr>
              <a:t>://doi.org/10.1007/s40572-022-00345-9</a:t>
            </a:r>
            <a:endParaRPr lang="en-GB" sz="1000" dirty="0">
              <a:solidFill>
                <a:schemeClr val="bg1">
                  <a:lumMod val="50000"/>
                </a:schemeClr>
              </a:solidFill>
            </a:endParaRPr>
          </a:p>
        </p:txBody>
      </p:sp>
    </p:spTree>
    <p:extLst>
      <p:ext uri="{BB962C8B-B14F-4D97-AF65-F5344CB8AC3E}">
        <p14:creationId xmlns:p14="http://schemas.microsoft.com/office/powerpoint/2010/main" val="23463044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A4147C4-6DA4-8F11-F2CC-F719F11B347B}"/>
              </a:ext>
            </a:extLst>
          </p:cNvPr>
          <p:cNvSpPr>
            <a:spLocks noGrp="1"/>
          </p:cNvSpPr>
          <p:nvPr>
            <p:ph type="title"/>
          </p:nvPr>
        </p:nvSpPr>
        <p:spPr/>
        <p:txBody>
          <a:bodyPr rtlCol="0">
            <a:normAutofit/>
          </a:bodyPr>
          <a:lstStyle/>
          <a:p>
            <a:pPr rtl="0"/>
            <a:endParaRPr lang="en-GB" dirty="0"/>
          </a:p>
        </p:txBody>
      </p:sp>
      <p:pic>
        <p:nvPicPr>
          <p:cNvPr id="5" name="Kép 4">
            <a:extLst>
              <a:ext uri="{FF2B5EF4-FFF2-40B4-BE49-F238E27FC236}">
                <a16:creationId xmlns:a16="http://schemas.microsoft.com/office/drawing/2014/main" id="{65589AC8-9CAA-12B8-9542-52FEEA6C8933}"/>
              </a:ext>
            </a:extLst>
          </p:cNvPr>
          <p:cNvPicPr>
            <a:picLocks noChangeAspect="1"/>
          </p:cNvPicPr>
          <p:nvPr/>
        </p:nvPicPr>
        <p:blipFill>
          <a:blip r:embed="rId2"/>
          <a:stretch>
            <a:fillRect/>
          </a:stretch>
        </p:blipFill>
        <p:spPr>
          <a:xfrm>
            <a:off x="307065" y="153009"/>
            <a:ext cx="4298636" cy="6078071"/>
          </a:xfrm>
          <a:prstGeom prst="rect">
            <a:avLst/>
          </a:prstGeom>
        </p:spPr>
      </p:pic>
      <p:pic>
        <p:nvPicPr>
          <p:cNvPr id="9" name="Tartalom helye 4" descr="A képen diagram látható&#10;&#10;Automatikusan generált leírás">
            <a:extLst>
              <a:ext uri="{FF2B5EF4-FFF2-40B4-BE49-F238E27FC236}">
                <a16:creationId xmlns:a16="http://schemas.microsoft.com/office/drawing/2014/main" id="{4D42D1CB-3470-5A4B-D1F1-DFD98441B7F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50717" y="292858"/>
            <a:ext cx="4348778" cy="5798371"/>
          </a:xfrm>
        </p:spPr>
      </p:pic>
      <p:sp>
        <p:nvSpPr>
          <p:cNvPr id="11" name="Beszédbuborék: négyszög 10">
            <a:extLst>
              <a:ext uri="{FF2B5EF4-FFF2-40B4-BE49-F238E27FC236}">
                <a16:creationId xmlns:a16="http://schemas.microsoft.com/office/drawing/2014/main" id="{117F803D-67F7-82C4-9899-D17B7C31020E}"/>
              </a:ext>
            </a:extLst>
          </p:cNvPr>
          <p:cNvSpPr/>
          <p:nvPr/>
        </p:nvSpPr>
        <p:spPr>
          <a:xfrm>
            <a:off x="4789141" y="265260"/>
            <a:ext cx="2478153" cy="978946"/>
          </a:xfrm>
          <a:prstGeom prst="wedgeRectCallout">
            <a:avLst>
              <a:gd name="adj1" fmla="val -61204"/>
              <a:gd name="adj2" fmla="val 11634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sr" sz="1400">
                <a:hlinkClick r:id="rId4"/>
              </a:rPr>
              <a:t>https://reliefweb.int/report/world/negative-impact-climate-change-maternal-health</a:t>
            </a:r>
            <a:endParaRPr lang="en-GB" sz="1400" dirty="0"/>
          </a:p>
        </p:txBody>
      </p:sp>
      <p:sp>
        <p:nvSpPr>
          <p:cNvPr id="12" name="Beszédbuborék: négyszög 11">
            <a:extLst>
              <a:ext uri="{FF2B5EF4-FFF2-40B4-BE49-F238E27FC236}">
                <a16:creationId xmlns:a16="http://schemas.microsoft.com/office/drawing/2014/main" id="{62B98E15-C231-14AA-D4E8-D2769F94FD99}"/>
              </a:ext>
            </a:extLst>
          </p:cNvPr>
          <p:cNvSpPr/>
          <p:nvPr/>
        </p:nvSpPr>
        <p:spPr>
          <a:xfrm>
            <a:off x="4701092" y="2764715"/>
            <a:ext cx="2681681" cy="1153758"/>
          </a:xfrm>
          <a:prstGeom prst="wedgeRectCallout">
            <a:avLst>
              <a:gd name="adj1" fmla="val 71884"/>
              <a:gd name="adj2" fmla="val 17069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rtl="0"/>
            <a:r>
              <a:rPr lang="sr" sz="1400">
                <a:hlinkClick r:id="rId5"/>
              </a:rPr>
              <a:t>https://www.env-health.org/wp-content/uploads/2020/04/FIGO-PregnancyClimateChangeInfographic-Final1-800px.jpg</a:t>
            </a:r>
            <a:r>
              <a:rPr lang="sr" sz="1400"/>
              <a:t> </a:t>
            </a:r>
            <a:endParaRPr lang="en-GB" sz="1400" dirty="0"/>
          </a:p>
        </p:txBody>
      </p:sp>
    </p:spTree>
    <p:extLst>
      <p:ext uri="{BB962C8B-B14F-4D97-AF65-F5344CB8AC3E}">
        <p14:creationId xmlns:p14="http://schemas.microsoft.com/office/powerpoint/2010/main" val="4236680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rtalom helye 3">
            <a:extLst>
              <a:ext uri="{FF2B5EF4-FFF2-40B4-BE49-F238E27FC236}">
                <a16:creationId xmlns:a16="http://schemas.microsoft.com/office/drawing/2014/main" id="{F9D59DFD-289E-A88D-9EFD-2D5D29C80482}"/>
              </a:ext>
            </a:extLst>
          </p:cNvPr>
          <p:cNvGraphicFramePr>
            <a:graphicFrameLocks noGrp="1"/>
          </p:cNvGraphicFramePr>
          <p:nvPr>
            <p:ph idx="1"/>
            <p:extLst>
              <p:ext uri="{D42A27DB-BD31-4B8C-83A1-F6EECF244321}">
                <p14:modId xmlns:p14="http://schemas.microsoft.com/office/powerpoint/2010/main" val="73353173"/>
              </p:ext>
            </p:extLst>
          </p:nvPr>
        </p:nvGraphicFramePr>
        <p:xfrm>
          <a:off x="192088" y="870493"/>
          <a:ext cx="11896725" cy="53705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ím 1">
            <a:extLst>
              <a:ext uri="{FF2B5EF4-FFF2-40B4-BE49-F238E27FC236}">
                <a16:creationId xmlns:a16="http://schemas.microsoft.com/office/drawing/2014/main" id="{0AAD4EE7-4EA7-4EC3-7D57-A21BA30ABBF9}"/>
              </a:ext>
            </a:extLst>
          </p:cNvPr>
          <p:cNvSpPr>
            <a:spLocks noGrp="1"/>
          </p:cNvSpPr>
          <p:nvPr>
            <p:ph type="title"/>
          </p:nvPr>
        </p:nvSpPr>
        <p:spPr>
          <a:xfrm>
            <a:off x="192088" y="152400"/>
            <a:ext cx="11896725" cy="550863"/>
          </a:xfrm>
        </p:spPr>
        <p:txBody>
          <a:bodyPr rtlCol="0">
            <a:normAutofit/>
          </a:bodyPr>
          <a:lstStyle/>
          <a:p>
            <a:r>
              <a:rPr lang="en-US" dirty="0" err="1"/>
              <a:t>Ključne</a:t>
            </a:r>
            <a:r>
              <a:rPr lang="en-US" dirty="0"/>
              <a:t> </a:t>
            </a:r>
            <a:r>
              <a:rPr lang="en-US" dirty="0" err="1"/>
              <a:t>poruke</a:t>
            </a:r>
            <a:endParaRPr lang="en-GB" dirty="0" err="1"/>
          </a:p>
        </p:txBody>
      </p:sp>
    </p:spTree>
    <p:extLst>
      <p:ext uri="{BB962C8B-B14F-4D97-AF65-F5344CB8AC3E}">
        <p14:creationId xmlns:p14="http://schemas.microsoft.com/office/powerpoint/2010/main" val="41990373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07"/>
        <p:cNvGrpSpPr/>
        <p:nvPr/>
      </p:nvGrpSpPr>
      <p:grpSpPr>
        <a:xfrm>
          <a:off x="0" y="0"/>
          <a:ext cx="0" cy="0"/>
          <a:chOff x="0" y="0"/>
          <a:chExt cx="0" cy="0"/>
        </a:xfrm>
      </p:grpSpPr>
      <p:sp>
        <p:nvSpPr>
          <p:cNvPr id="608" name="Google Shape;608;p50"/>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US" b="1" dirty="0" err="1"/>
              <a:t>Testirajte</a:t>
            </a:r>
            <a:r>
              <a:rPr lang="en-US" b="1" dirty="0"/>
              <a:t> </a:t>
            </a:r>
            <a:r>
              <a:rPr lang="en-US" b="1" dirty="0" err="1"/>
              <a:t>svoje</a:t>
            </a:r>
            <a:r>
              <a:rPr lang="en-US" b="1" dirty="0"/>
              <a:t> </a:t>
            </a:r>
            <a:r>
              <a:rPr lang="en-US" b="1" dirty="0" err="1"/>
              <a:t>znanje</a:t>
            </a:r>
            <a:endParaRPr b="1" dirty="0"/>
          </a:p>
        </p:txBody>
      </p:sp>
      <p:sp>
        <p:nvSpPr>
          <p:cNvPr id="609" name="Google Shape;609;p50"/>
          <p:cNvSpPr txBox="1">
            <a:spLocks noGrp="1"/>
          </p:cNvSpPr>
          <p:nvPr>
            <p:ph type="body" idx="1"/>
          </p:nvPr>
        </p:nvSpPr>
        <p:spPr>
          <a:xfrm>
            <a:off x="456110" y="1138686"/>
            <a:ext cx="11369615" cy="4994457"/>
          </a:xfrm>
          <a:prstGeom prst="rect">
            <a:avLst/>
          </a:prstGeom>
          <a:noFill/>
          <a:ln>
            <a:noFill/>
          </a:ln>
        </p:spPr>
        <p:txBody>
          <a:bodyPr spcFirstLastPara="1" wrap="square" lIns="91425" tIns="45700" rIns="91425" bIns="45700" anchor="t" anchorCtr="0">
            <a:normAutofit lnSpcReduction="10000"/>
          </a:bodyPr>
          <a:lstStyle/>
          <a:p>
            <a:pPr marL="361950" lvl="0" indent="-361950" algn="l" rtl="0">
              <a:spcBef>
                <a:spcPts val="0"/>
              </a:spcBef>
              <a:spcAft>
                <a:spcPts val="1500"/>
              </a:spcAft>
              <a:buClr>
                <a:schemeClr val="dk1"/>
              </a:buClr>
              <a:buSzPct val="100000"/>
              <a:buAutoNum type="arabicPeriod"/>
            </a:pPr>
            <a:r>
              <a:rPr lang="en-US" dirty="0" err="1"/>
              <a:t>Navedite</a:t>
            </a:r>
            <a:r>
              <a:rPr lang="en-US" dirty="0"/>
              <a:t> </a:t>
            </a:r>
            <a:r>
              <a:rPr lang="en-US" dirty="0" err="1"/>
              <a:t>koje</a:t>
            </a:r>
            <a:r>
              <a:rPr lang="en-US" dirty="0"/>
              <a:t> </a:t>
            </a:r>
            <a:r>
              <a:rPr lang="en-US" dirty="0" err="1"/>
              <a:t>populacije</a:t>
            </a:r>
            <a:r>
              <a:rPr lang="en-US" dirty="0"/>
              <a:t> </a:t>
            </a:r>
            <a:r>
              <a:rPr lang="en-US" dirty="0" err="1"/>
              <a:t>su</a:t>
            </a:r>
            <a:r>
              <a:rPr lang="en-US" dirty="0"/>
              <a:t> </a:t>
            </a:r>
            <a:r>
              <a:rPr lang="en-US" dirty="0" err="1"/>
              <a:t>osetljive</a:t>
            </a:r>
            <a:r>
              <a:rPr lang="en-US" dirty="0"/>
              <a:t> </a:t>
            </a:r>
            <a:r>
              <a:rPr lang="en-US" dirty="0" err="1"/>
              <a:t>na</a:t>
            </a:r>
            <a:r>
              <a:rPr lang="en-US" dirty="0"/>
              <a:t> </a:t>
            </a:r>
            <a:r>
              <a:rPr lang="en-US" dirty="0" err="1"/>
              <a:t>klimatske</a:t>
            </a:r>
            <a:r>
              <a:rPr lang="en-US" dirty="0"/>
              <a:t> </a:t>
            </a:r>
            <a:r>
              <a:rPr lang="en-US" dirty="0" err="1"/>
              <a:t>promene</a:t>
            </a:r>
            <a:r>
              <a:rPr lang="en-US" dirty="0"/>
              <a:t>.</a:t>
            </a:r>
            <a:endParaRPr dirty="0"/>
          </a:p>
          <a:p>
            <a:pPr marL="361950" lvl="0" indent="-361950" algn="l" rtl="0">
              <a:spcBef>
                <a:spcPts val="1000"/>
              </a:spcBef>
              <a:spcAft>
                <a:spcPts val="1500"/>
              </a:spcAft>
              <a:buClr>
                <a:schemeClr val="dk1"/>
              </a:buClr>
              <a:buSzPct val="100000"/>
              <a:buAutoNum type="arabicPeriod"/>
            </a:pPr>
            <a:r>
              <a:rPr lang="en-US" dirty="0" err="1"/>
              <a:t>Koje</a:t>
            </a:r>
            <a:r>
              <a:rPr lang="en-US" dirty="0"/>
              <a:t> </a:t>
            </a:r>
            <a:r>
              <a:rPr lang="en-US" dirty="0" err="1"/>
              <a:t>vrste</a:t>
            </a:r>
            <a:r>
              <a:rPr lang="en-US" dirty="0"/>
              <a:t> </a:t>
            </a:r>
            <a:r>
              <a:rPr lang="en-US" dirty="0" err="1"/>
              <a:t>efekata</a:t>
            </a:r>
            <a:r>
              <a:rPr lang="en-US" dirty="0"/>
              <a:t> </a:t>
            </a:r>
            <a:r>
              <a:rPr lang="en-US" dirty="0" err="1"/>
              <a:t>klimatskih</a:t>
            </a:r>
            <a:r>
              <a:rPr lang="en-US" dirty="0"/>
              <a:t> </a:t>
            </a:r>
            <a:r>
              <a:rPr lang="en-US" dirty="0" err="1"/>
              <a:t>promena</a:t>
            </a:r>
            <a:r>
              <a:rPr lang="en-US" dirty="0"/>
              <a:t> </a:t>
            </a:r>
            <a:r>
              <a:rPr lang="en-US" dirty="0" err="1"/>
              <a:t>mogu</a:t>
            </a:r>
            <a:r>
              <a:rPr lang="en-US" dirty="0"/>
              <a:t> </a:t>
            </a:r>
            <a:r>
              <a:rPr lang="en-US" dirty="0" err="1"/>
              <a:t>povećati</a:t>
            </a:r>
            <a:r>
              <a:rPr lang="en-US" dirty="0"/>
              <a:t> </a:t>
            </a:r>
            <a:r>
              <a:rPr lang="en-US" dirty="0" err="1"/>
              <a:t>rizik</a:t>
            </a:r>
            <a:r>
              <a:rPr lang="en-US" dirty="0"/>
              <a:t> od </a:t>
            </a:r>
            <a:r>
              <a:rPr lang="en-US" dirty="0" err="1"/>
              <a:t>prevremenog</a:t>
            </a:r>
            <a:r>
              <a:rPr lang="en-US" dirty="0"/>
              <a:t> </a:t>
            </a:r>
            <a:r>
              <a:rPr lang="en-US" dirty="0" err="1"/>
              <a:t>porođaja</a:t>
            </a:r>
            <a:r>
              <a:rPr lang="en-US" dirty="0"/>
              <a:t>?</a:t>
            </a:r>
            <a:endParaRPr dirty="0"/>
          </a:p>
          <a:p>
            <a:pPr marL="361950" lvl="0" indent="-361950" algn="l" rtl="0">
              <a:spcBef>
                <a:spcPts val="1000"/>
              </a:spcBef>
              <a:spcAft>
                <a:spcPts val="1500"/>
              </a:spcAft>
              <a:buClr>
                <a:schemeClr val="dk1"/>
              </a:buClr>
              <a:buSzPct val="100000"/>
              <a:buAutoNum type="arabicPeriod"/>
            </a:pPr>
            <a:r>
              <a:rPr lang="en-US" dirty="0"/>
              <a:t>Koji </a:t>
            </a:r>
            <a:r>
              <a:rPr lang="en-US" dirty="0" err="1"/>
              <a:t>su</a:t>
            </a:r>
            <a:r>
              <a:rPr lang="en-US" dirty="0"/>
              <a:t> </a:t>
            </a:r>
            <a:r>
              <a:rPr lang="en-US" dirty="0" err="1"/>
              <a:t>fiziološki</a:t>
            </a:r>
            <a:r>
              <a:rPr lang="en-US" dirty="0"/>
              <a:t> </a:t>
            </a:r>
            <a:r>
              <a:rPr lang="en-US" dirty="0" err="1"/>
              <a:t>mehanizmi</a:t>
            </a:r>
            <a:r>
              <a:rPr lang="en-US" dirty="0"/>
              <a:t> </a:t>
            </a:r>
            <a:r>
              <a:rPr lang="en-US" dirty="0" err="1"/>
              <a:t>uticaja</a:t>
            </a:r>
            <a:r>
              <a:rPr lang="en-US" dirty="0"/>
              <a:t> </a:t>
            </a:r>
            <a:r>
              <a:rPr lang="en-US" dirty="0" err="1"/>
              <a:t>toplote</a:t>
            </a:r>
            <a:r>
              <a:rPr lang="en-US" dirty="0"/>
              <a:t> </a:t>
            </a:r>
            <a:r>
              <a:rPr lang="en-US" dirty="0" err="1"/>
              <a:t>tokom</a:t>
            </a:r>
            <a:r>
              <a:rPr lang="en-US" dirty="0"/>
              <a:t> </a:t>
            </a:r>
            <a:r>
              <a:rPr lang="en-US" dirty="0" err="1"/>
              <a:t>trudnoće</a:t>
            </a:r>
            <a:r>
              <a:rPr lang="en-US" dirty="0"/>
              <a:t>?</a:t>
            </a:r>
            <a:endParaRPr dirty="0"/>
          </a:p>
          <a:p>
            <a:pPr marL="361950" lvl="0" indent="-361950" algn="l" rtl="0">
              <a:spcBef>
                <a:spcPts val="1000"/>
              </a:spcBef>
              <a:spcAft>
                <a:spcPts val="1500"/>
              </a:spcAft>
              <a:buClr>
                <a:schemeClr val="dk1"/>
              </a:buClr>
              <a:buSzPct val="100000"/>
              <a:buAutoNum type="arabicPeriod"/>
            </a:pPr>
            <a:r>
              <a:rPr lang="en-US" dirty="0" err="1"/>
              <a:t>Koje</a:t>
            </a:r>
            <a:r>
              <a:rPr lang="en-US" dirty="0"/>
              <a:t> </a:t>
            </a:r>
            <a:r>
              <a:rPr lang="en-US" dirty="0" err="1"/>
              <a:t>vrste</a:t>
            </a:r>
            <a:r>
              <a:rPr lang="en-US" dirty="0"/>
              <a:t> </a:t>
            </a:r>
            <a:r>
              <a:rPr lang="en-US" dirty="0" err="1"/>
              <a:t>neželjenih</a:t>
            </a:r>
            <a:r>
              <a:rPr lang="en-US" dirty="0"/>
              <a:t> </a:t>
            </a:r>
            <a:r>
              <a:rPr lang="en-US" dirty="0" err="1"/>
              <a:t>neonatalnih</a:t>
            </a:r>
            <a:r>
              <a:rPr lang="en-US" dirty="0"/>
              <a:t> </a:t>
            </a:r>
            <a:r>
              <a:rPr lang="en-US" dirty="0" err="1"/>
              <a:t>ishoda</a:t>
            </a:r>
            <a:r>
              <a:rPr lang="en-US" dirty="0"/>
              <a:t> </a:t>
            </a:r>
            <a:r>
              <a:rPr lang="en-US" dirty="0" err="1"/>
              <a:t>su</a:t>
            </a:r>
            <a:r>
              <a:rPr lang="en-US" dirty="0"/>
              <a:t> </a:t>
            </a:r>
            <a:r>
              <a:rPr lang="en-US" dirty="0" err="1"/>
              <a:t>povezane</a:t>
            </a:r>
            <a:r>
              <a:rPr lang="en-US" dirty="0"/>
              <a:t> </a:t>
            </a:r>
            <a:r>
              <a:rPr lang="en-US" dirty="0" err="1"/>
              <a:t>sa</a:t>
            </a:r>
            <a:r>
              <a:rPr lang="en-US" dirty="0"/>
              <a:t> </a:t>
            </a:r>
            <a:r>
              <a:rPr lang="en-US" dirty="0" err="1"/>
              <a:t>povišenom</a:t>
            </a:r>
            <a:r>
              <a:rPr lang="en-US" dirty="0"/>
              <a:t> </a:t>
            </a:r>
            <a:r>
              <a:rPr lang="en-US" dirty="0" err="1"/>
              <a:t>temperaturom</a:t>
            </a:r>
            <a:r>
              <a:rPr lang="en-US" dirty="0"/>
              <a:t> </a:t>
            </a:r>
            <a:r>
              <a:rPr lang="en-US" dirty="0" err="1"/>
              <a:t>okoline</a:t>
            </a:r>
            <a:r>
              <a:rPr lang="en-US" dirty="0"/>
              <a:t> </a:t>
            </a:r>
            <a:r>
              <a:rPr lang="en-US" dirty="0" err="1"/>
              <a:t>tokom</a:t>
            </a:r>
            <a:r>
              <a:rPr lang="en-US" dirty="0"/>
              <a:t> </a:t>
            </a:r>
            <a:r>
              <a:rPr lang="en-US" dirty="0" err="1"/>
              <a:t>trudnoće</a:t>
            </a:r>
            <a:r>
              <a:rPr lang="en-US" dirty="0"/>
              <a:t>? </a:t>
            </a:r>
            <a:endParaRPr dirty="0"/>
          </a:p>
          <a:p>
            <a:pPr marL="361950" lvl="0" indent="-361950" algn="l" rtl="0">
              <a:spcBef>
                <a:spcPts val="1000"/>
              </a:spcBef>
              <a:spcAft>
                <a:spcPts val="1500"/>
              </a:spcAft>
              <a:buClr>
                <a:schemeClr val="dk1"/>
              </a:buClr>
              <a:buSzPct val="100000"/>
              <a:buAutoNum type="arabicPeriod"/>
            </a:pPr>
            <a:r>
              <a:rPr lang="en-US" dirty="0" err="1"/>
              <a:t>Koje</a:t>
            </a:r>
            <a:r>
              <a:rPr lang="en-US" dirty="0"/>
              <a:t> </a:t>
            </a:r>
            <a:r>
              <a:rPr lang="en-US" dirty="0" err="1"/>
              <a:t>vrste</a:t>
            </a:r>
            <a:r>
              <a:rPr lang="en-US" dirty="0"/>
              <a:t> </a:t>
            </a:r>
            <a:r>
              <a:rPr lang="en-US" dirty="0" err="1"/>
              <a:t>štetnih</a:t>
            </a:r>
            <a:r>
              <a:rPr lang="en-US" dirty="0"/>
              <a:t> </a:t>
            </a:r>
            <a:r>
              <a:rPr lang="en-US" dirty="0" err="1"/>
              <a:t>ishoda</a:t>
            </a:r>
            <a:r>
              <a:rPr lang="en-US" dirty="0"/>
              <a:t> </a:t>
            </a:r>
            <a:r>
              <a:rPr lang="en-US" dirty="0" err="1"/>
              <a:t>kod</a:t>
            </a:r>
            <a:r>
              <a:rPr lang="en-US" dirty="0"/>
              <a:t> </a:t>
            </a:r>
            <a:r>
              <a:rPr lang="en-US" dirty="0" err="1"/>
              <a:t>majke</a:t>
            </a:r>
            <a:r>
              <a:rPr lang="en-US" dirty="0"/>
              <a:t> </a:t>
            </a:r>
            <a:r>
              <a:rPr lang="en-US" dirty="0" err="1"/>
              <a:t>su</a:t>
            </a:r>
            <a:r>
              <a:rPr lang="en-US" dirty="0"/>
              <a:t> </a:t>
            </a:r>
            <a:r>
              <a:rPr lang="en-US" dirty="0" err="1"/>
              <a:t>povezane</a:t>
            </a:r>
            <a:r>
              <a:rPr lang="en-US" dirty="0"/>
              <a:t> </a:t>
            </a:r>
            <a:r>
              <a:rPr lang="en-US" dirty="0" err="1"/>
              <a:t>sa</a:t>
            </a:r>
            <a:r>
              <a:rPr lang="en-US" dirty="0"/>
              <a:t> </a:t>
            </a:r>
            <a:r>
              <a:rPr lang="en-US" dirty="0" err="1"/>
              <a:t>povišenom</a:t>
            </a:r>
            <a:r>
              <a:rPr lang="en-US" dirty="0"/>
              <a:t> </a:t>
            </a:r>
            <a:r>
              <a:rPr lang="en-US" dirty="0" err="1"/>
              <a:t>temperaturom</a:t>
            </a:r>
            <a:r>
              <a:rPr lang="en-US" dirty="0"/>
              <a:t> </a:t>
            </a:r>
            <a:r>
              <a:rPr lang="en-US" dirty="0" err="1"/>
              <a:t>okoline</a:t>
            </a:r>
            <a:r>
              <a:rPr lang="en-US" dirty="0"/>
              <a:t> </a:t>
            </a:r>
            <a:r>
              <a:rPr lang="en-US" dirty="0" err="1"/>
              <a:t>tokom</a:t>
            </a:r>
            <a:r>
              <a:rPr lang="en-US" dirty="0"/>
              <a:t> </a:t>
            </a:r>
            <a:r>
              <a:rPr lang="en-US" dirty="0" err="1"/>
              <a:t>trudnoće</a:t>
            </a:r>
            <a:r>
              <a:rPr lang="en-US" dirty="0"/>
              <a:t>? </a:t>
            </a:r>
            <a:endParaRPr dirty="0"/>
          </a:p>
          <a:p>
            <a:pPr marL="361950" lvl="0" indent="-361950" algn="l" rtl="0">
              <a:spcBef>
                <a:spcPts val="1000"/>
              </a:spcBef>
              <a:spcAft>
                <a:spcPts val="1500"/>
              </a:spcAft>
              <a:buClr>
                <a:schemeClr val="dk1"/>
              </a:buClr>
              <a:buSzPct val="100000"/>
              <a:buAutoNum type="arabicPeriod"/>
            </a:pPr>
            <a:r>
              <a:rPr lang="en-US" dirty="0" err="1"/>
              <a:t>Kako</a:t>
            </a:r>
            <a:r>
              <a:rPr lang="en-US" dirty="0"/>
              <a:t> </a:t>
            </a:r>
            <a:r>
              <a:rPr lang="en-US" dirty="0" err="1"/>
              <a:t>ćete</a:t>
            </a:r>
            <a:r>
              <a:rPr lang="en-US" dirty="0"/>
              <a:t> </a:t>
            </a:r>
            <a:r>
              <a:rPr lang="en-US" dirty="0" err="1"/>
              <a:t>obavestiti</a:t>
            </a:r>
            <a:r>
              <a:rPr lang="en-US" dirty="0"/>
              <a:t> </a:t>
            </a:r>
            <a:r>
              <a:rPr lang="en-US" dirty="0" err="1"/>
              <a:t>svog</a:t>
            </a:r>
            <a:r>
              <a:rPr lang="en-US" dirty="0"/>
              <a:t> </a:t>
            </a:r>
            <a:r>
              <a:rPr lang="en-US" dirty="0" err="1"/>
              <a:t>pacijenta</a:t>
            </a:r>
            <a:r>
              <a:rPr lang="en-US" dirty="0"/>
              <a:t> o </a:t>
            </a:r>
            <a:r>
              <a:rPr lang="en-US" dirty="0" err="1"/>
              <a:t>potencijalnim</a:t>
            </a:r>
            <a:r>
              <a:rPr lang="en-US" dirty="0"/>
              <a:t> </a:t>
            </a:r>
            <a:r>
              <a:rPr lang="en-US" dirty="0" err="1"/>
              <a:t>efektima</a:t>
            </a:r>
            <a:r>
              <a:rPr lang="en-US" dirty="0"/>
              <a:t> </a:t>
            </a:r>
            <a:r>
              <a:rPr lang="en-US" dirty="0" err="1"/>
              <a:t>klimatskih</a:t>
            </a:r>
            <a:r>
              <a:rPr lang="en-US" dirty="0"/>
              <a:t> </a:t>
            </a:r>
            <a:r>
              <a:rPr lang="en-US" dirty="0" err="1"/>
              <a:t>promena</a:t>
            </a:r>
            <a:r>
              <a:rPr lang="en-US" dirty="0"/>
              <a:t>? </a:t>
            </a:r>
            <a:r>
              <a:rPr lang="en-US" dirty="0" err="1"/>
              <a:t>Zabeležite</a:t>
            </a:r>
            <a:r>
              <a:rPr lang="en-US" dirty="0"/>
              <a:t> </a:t>
            </a:r>
            <a:r>
              <a:rPr lang="en-US" dirty="0" err="1"/>
              <a:t>ključne</a:t>
            </a:r>
            <a:r>
              <a:rPr lang="en-US" dirty="0"/>
              <a:t> </a:t>
            </a:r>
            <a:r>
              <a:rPr lang="en-US" dirty="0" err="1"/>
              <a:t>tačke</a:t>
            </a:r>
            <a:r>
              <a:rPr lang="en-US" dirty="0"/>
              <a:t> </a:t>
            </a:r>
            <a:r>
              <a:rPr lang="en-US" dirty="0" err="1"/>
              <a:t>razgovora</a:t>
            </a:r>
            <a:r>
              <a:rPr lang="en-US" dirty="0"/>
              <a:t> </a:t>
            </a:r>
            <a:r>
              <a:rPr lang="en-US" dirty="0" err="1"/>
              <a:t>sa</a:t>
            </a:r>
            <a:r>
              <a:rPr lang="en-US" dirty="0"/>
              <a:t> </a:t>
            </a:r>
            <a:r>
              <a:rPr lang="en-US" dirty="0" err="1"/>
              <a:t>trudnom</a:t>
            </a:r>
            <a:r>
              <a:rPr lang="en-US" dirty="0"/>
              <a:t> </a:t>
            </a:r>
            <a:r>
              <a:rPr lang="en-US" dirty="0" err="1"/>
              <a:t>ženom</a:t>
            </a:r>
            <a:r>
              <a:rPr lang="en-US" dirty="0"/>
              <a:t>.</a:t>
            </a:r>
            <a:endParaRPr dirty="0"/>
          </a:p>
          <a:p>
            <a:pPr marL="0" lvl="0" indent="0" algn="l" rtl="0">
              <a:lnSpc>
                <a:spcPct val="90000"/>
              </a:lnSpc>
              <a:spcBef>
                <a:spcPts val="1000"/>
              </a:spcBef>
              <a:spcAft>
                <a:spcPts val="0"/>
              </a:spcAft>
              <a:buClr>
                <a:schemeClr val="dk1"/>
              </a:buClr>
              <a:buSzPts val="2800"/>
              <a:buNone/>
            </a:pPr>
            <a:endParaRPr dirty="0"/>
          </a:p>
          <a:p>
            <a:pPr marL="514350" lvl="0" indent="-336550" algn="l" rtl="0">
              <a:lnSpc>
                <a:spcPct val="90000"/>
              </a:lnSpc>
              <a:spcBef>
                <a:spcPts val="1000"/>
              </a:spcBef>
              <a:spcAft>
                <a:spcPts val="0"/>
              </a:spcAft>
              <a:buClr>
                <a:schemeClr val="dk1"/>
              </a:buClr>
              <a:buSzPts val="2800"/>
              <a:buNone/>
            </a:pPr>
            <a:endParaRPr dirty="0"/>
          </a:p>
        </p:txBody>
      </p:sp>
    </p:spTree>
    <p:extLst>
      <p:ext uri="{BB962C8B-B14F-4D97-AF65-F5344CB8AC3E}">
        <p14:creationId xmlns:p14="http://schemas.microsoft.com/office/powerpoint/2010/main" val="8529849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602" name="Google Shape;602;p49"/>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a:bodyPr>
          <a:lstStyle/>
          <a:p>
            <a:pPr lvl="0">
              <a:spcBef>
                <a:spcPts val="0"/>
              </a:spcBef>
              <a:buClr>
                <a:schemeClr val="dk1"/>
              </a:buClr>
              <a:buSzPct val="100000"/>
            </a:pPr>
            <a:r>
              <a:rPr lang="hu-HU" b="1" dirty="0" err="1"/>
              <a:t>Preporučeno</a:t>
            </a:r>
            <a:r>
              <a:rPr lang="hu-HU" b="1" dirty="0"/>
              <a:t> </a:t>
            </a:r>
            <a:r>
              <a:rPr lang="hu-HU" b="1" dirty="0" err="1"/>
              <a:t>čitanje</a:t>
            </a:r>
            <a:endParaRPr b="1" dirty="0"/>
          </a:p>
        </p:txBody>
      </p:sp>
      <p:sp>
        <p:nvSpPr>
          <p:cNvPr id="603" name="Google Shape;603;p49"/>
          <p:cNvSpPr txBox="1">
            <a:spLocks noGrp="1"/>
          </p:cNvSpPr>
          <p:nvPr>
            <p:ph type="body" idx="1"/>
          </p:nvPr>
        </p:nvSpPr>
        <p:spPr>
          <a:xfrm>
            <a:off x="483079" y="1570007"/>
            <a:ext cx="11162581" cy="4718412"/>
          </a:xfrm>
          <a:prstGeom prst="rect">
            <a:avLst/>
          </a:prstGeom>
          <a:noFill/>
          <a:ln>
            <a:noFill/>
          </a:ln>
        </p:spPr>
        <p:txBody>
          <a:bodyPr spcFirstLastPara="1" wrap="square" lIns="91425" tIns="45700" rIns="91425" bIns="45700" anchor="t" anchorCtr="0">
            <a:normAutofit/>
          </a:bodyPr>
          <a:lstStyle/>
          <a:p>
            <a:pPr marL="228600" lvl="0" indent="-228600" algn="just" rtl="0">
              <a:spcBef>
                <a:spcPts val="0"/>
              </a:spcBef>
              <a:spcAft>
                <a:spcPts val="1500"/>
              </a:spcAft>
              <a:buClr>
                <a:srgbClr val="000000"/>
              </a:buClr>
              <a:buSzPts val="1800"/>
              <a:buChar char="•"/>
            </a:pPr>
            <a:r>
              <a:rPr lang="en-US" sz="1800" dirty="0">
                <a:solidFill>
                  <a:srgbClr val="000000"/>
                </a:solidFill>
              </a:rPr>
              <a:t>Ha S. The Changing Climate and Pregnancy Health. </a:t>
            </a:r>
            <a:r>
              <a:rPr lang="en-US" sz="1800" dirty="0" err="1">
                <a:solidFill>
                  <a:srgbClr val="000000"/>
                </a:solidFill>
              </a:rPr>
              <a:t>Curr</a:t>
            </a:r>
            <a:r>
              <a:rPr lang="en-US" sz="1800" dirty="0">
                <a:solidFill>
                  <a:srgbClr val="000000"/>
                </a:solidFill>
              </a:rPr>
              <a:t> Environ Heal Reports [Internet]. 1:3</a:t>
            </a:r>
            <a:r>
              <a:rPr lang="en-US" sz="1800" dirty="0" smtClean="0">
                <a:solidFill>
                  <a:srgbClr val="000000"/>
                </a:solidFill>
              </a:rPr>
              <a:t>. </a:t>
            </a:r>
            <a:r>
              <a:rPr lang="en-US" sz="1800" u="sng" dirty="0">
                <a:solidFill>
                  <a:srgbClr val="000000"/>
                </a:solidFill>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https://doi.org/10.1007/s40572-022-00345-9</a:t>
            </a:r>
            <a:r>
              <a:rPr lang="en-US" sz="1800" dirty="0">
                <a:solidFill>
                  <a:srgbClr val="000000"/>
                </a:solidFill>
              </a:rPr>
              <a:t> </a:t>
            </a:r>
            <a:endParaRPr sz="1800" dirty="0">
              <a:solidFill>
                <a:srgbClr val="000000"/>
              </a:solidFill>
            </a:endParaRPr>
          </a:p>
          <a:p>
            <a:pPr marL="228600" lvl="0" indent="-228600" algn="just" rtl="0">
              <a:spcBef>
                <a:spcPts val="1000"/>
              </a:spcBef>
              <a:spcAft>
                <a:spcPts val="1500"/>
              </a:spcAft>
              <a:buClr>
                <a:srgbClr val="000000"/>
              </a:buClr>
              <a:buSzPts val="1800"/>
              <a:buChar char="•"/>
            </a:pPr>
            <a:r>
              <a:rPr lang="en-US" sz="1800" dirty="0">
                <a:solidFill>
                  <a:srgbClr val="000000"/>
                </a:solidFill>
              </a:rPr>
              <a:t>Samuels, L., </a:t>
            </a:r>
            <a:r>
              <a:rPr lang="en-US" sz="1800" dirty="0" err="1">
                <a:solidFill>
                  <a:srgbClr val="000000"/>
                </a:solidFill>
              </a:rPr>
              <a:t>Nakstad</a:t>
            </a:r>
            <a:r>
              <a:rPr lang="en-US" sz="1800" dirty="0">
                <a:solidFill>
                  <a:srgbClr val="000000"/>
                </a:solidFill>
              </a:rPr>
              <a:t>, B., </a:t>
            </a:r>
            <a:r>
              <a:rPr lang="en-US" sz="1800" dirty="0" err="1">
                <a:solidFill>
                  <a:srgbClr val="000000"/>
                </a:solidFill>
              </a:rPr>
              <a:t>Roos</a:t>
            </a:r>
            <a:r>
              <a:rPr lang="en-US" sz="1800" dirty="0">
                <a:solidFill>
                  <a:srgbClr val="000000"/>
                </a:solidFill>
              </a:rPr>
              <a:t>, N. </a:t>
            </a:r>
            <a:r>
              <a:rPr lang="en-US" sz="1800" i="1" dirty="0">
                <a:solidFill>
                  <a:srgbClr val="000000"/>
                </a:solidFill>
              </a:rPr>
              <a:t>et al.</a:t>
            </a:r>
            <a:r>
              <a:rPr lang="en-US" sz="1800" dirty="0">
                <a:solidFill>
                  <a:srgbClr val="000000"/>
                </a:solidFill>
              </a:rPr>
              <a:t> Physiological mechanisms of the impact of heat during pregnancy and the clinical implications: review of the evidence from an expert group meeting. </a:t>
            </a:r>
            <a:r>
              <a:rPr lang="en-US" sz="1800" i="1" dirty="0" err="1">
                <a:solidFill>
                  <a:srgbClr val="000000"/>
                </a:solidFill>
              </a:rPr>
              <a:t>Int</a:t>
            </a:r>
            <a:r>
              <a:rPr lang="en-US" sz="1800" i="1" dirty="0">
                <a:solidFill>
                  <a:srgbClr val="000000"/>
                </a:solidFill>
              </a:rPr>
              <a:t> J </a:t>
            </a:r>
            <a:r>
              <a:rPr lang="en-US" sz="1800" i="1" dirty="0" err="1">
                <a:solidFill>
                  <a:srgbClr val="000000"/>
                </a:solidFill>
              </a:rPr>
              <a:t>Biometeorol</a:t>
            </a:r>
            <a:r>
              <a:rPr lang="en-US" sz="1800" dirty="0">
                <a:solidFill>
                  <a:srgbClr val="000000"/>
                </a:solidFill>
              </a:rPr>
              <a:t> </a:t>
            </a:r>
            <a:r>
              <a:rPr lang="en-US" sz="1800" b="1" dirty="0">
                <a:solidFill>
                  <a:srgbClr val="000000"/>
                </a:solidFill>
              </a:rPr>
              <a:t>66</a:t>
            </a:r>
            <a:r>
              <a:rPr lang="en-US" sz="1800" dirty="0">
                <a:solidFill>
                  <a:srgbClr val="000000"/>
                </a:solidFill>
              </a:rPr>
              <a:t>, 1505–1513 (2022). </a:t>
            </a:r>
            <a:r>
              <a:rPr lang="en-US" sz="1800" u="sng" dirty="0">
                <a:solidFill>
                  <a:srgbClr val="000000"/>
                </a:solidFill>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https://doi.org/10.1007/s00484-022-02301-6</a:t>
            </a:r>
            <a:r>
              <a:rPr lang="en-US" sz="1800" dirty="0">
                <a:solidFill>
                  <a:srgbClr val="000000"/>
                </a:solidFill>
              </a:rPr>
              <a:t>  </a:t>
            </a:r>
            <a:endParaRPr sz="1800" dirty="0">
              <a:solidFill>
                <a:srgbClr val="000000"/>
              </a:solidFill>
            </a:endParaRPr>
          </a:p>
          <a:p>
            <a:pPr marL="228600" lvl="0" indent="-228600" algn="just" rtl="0">
              <a:spcBef>
                <a:spcPts val="1000"/>
              </a:spcBef>
              <a:spcAft>
                <a:spcPts val="1500"/>
              </a:spcAft>
              <a:buClr>
                <a:srgbClr val="000000"/>
              </a:buClr>
              <a:buSzPts val="1800"/>
              <a:buChar char="•"/>
            </a:pPr>
            <a:r>
              <a:rPr lang="en-US" sz="1800" dirty="0" err="1">
                <a:solidFill>
                  <a:srgbClr val="000000"/>
                </a:solidFill>
              </a:rPr>
              <a:t>Dalugoda</a:t>
            </a:r>
            <a:r>
              <a:rPr lang="en-US" sz="1800" dirty="0">
                <a:solidFill>
                  <a:srgbClr val="000000"/>
                </a:solidFill>
              </a:rPr>
              <a:t>, Y.; </a:t>
            </a:r>
            <a:r>
              <a:rPr lang="en-US" sz="1800" dirty="0" err="1">
                <a:solidFill>
                  <a:srgbClr val="000000"/>
                </a:solidFill>
              </a:rPr>
              <a:t>Kuppa</a:t>
            </a:r>
            <a:r>
              <a:rPr lang="en-US" sz="1800" dirty="0">
                <a:solidFill>
                  <a:srgbClr val="000000"/>
                </a:solidFill>
              </a:rPr>
              <a:t>, J.; </a:t>
            </a:r>
            <a:r>
              <a:rPr lang="en-US" sz="1800" dirty="0" err="1">
                <a:solidFill>
                  <a:srgbClr val="000000"/>
                </a:solidFill>
              </a:rPr>
              <a:t>Phung</a:t>
            </a:r>
            <a:r>
              <a:rPr lang="en-US" sz="1800" dirty="0">
                <a:solidFill>
                  <a:srgbClr val="000000"/>
                </a:solidFill>
              </a:rPr>
              <a:t>, H.; Rutherford, S.; </a:t>
            </a:r>
            <a:r>
              <a:rPr lang="en-US" sz="1800" dirty="0" err="1">
                <a:solidFill>
                  <a:srgbClr val="000000"/>
                </a:solidFill>
              </a:rPr>
              <a:t>Phung</a:t>
            </a:r>
            <a:r>
              <a:rPr lang="en-US" sz="1800" dirty="0">
                <a:solidFill>
                  <a:srgbClr val="000000"/>
                </a:solidFill>
              </a:rPr>
              <a:t>, D. Effect of Elevated Ambient Temperature on Maternal, </a:t>
            </a:r>
            <a:r>
              <a:rPr lang="en-US" sz="1800" dirty="0" err="1">
                <a:solidFill>
                  <a:srgbClr val="000000"/>
                </a:solidFill>
              </a:rPr>
              <a:t>Foetal</a:t>
            </a:r>
            <a:r>
              <a:rPr lang="en-US" sz="1800" dirty="0">
                <a:solidFill>
                  <a:srgbClr val="000000"/>
                </a:solidFill>
              </a:rPr>
              <a:t>, and Neonatal Outcomes: A Scoping Review. Int. J. Environ. Res. Public Health </a:t>
            </a:r>
            <a:r>
              <a:rPr lang="en-US" sz="1800" b="1" dirty="0">
                <a:solidFill>
                  <a:srgbClr val="000000"/>
                </a:solidFill>
              </a:rPr>
              <a:t>2022</a:t>
            </a:r>
            <a:r>
              <a:rPr lang="en-US" sz="1800" dirty="0">
                <a:solidFill>
                  <a:srgbClr val="000000"/>
                </a:solidFill>
              </a:rPr>
              <a:t>, 19, 1771. </a:t>
            </a:r>
            <a:r>
              <a:rPr lang="en-US" sz="1800" u="sng" dirty="0">
                <a:solidFill>
                  <a:srgbClr val="000000"/>
                </a:solidFill>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https://doi.org/10.3390/ijerph19031771</a:t>
            </a:r>
            <a:r>
              <a:rPr lang="en-US" sz="1800" dirty="0">
                <a:solidFill>
                  <a:srgbClr val="000000"/>
                </a:solidFill>
              </a:rPr>
              <a:t> </a:t>
            </a:r>
            <a:endParaRPr sz="1800" dirty="0">
              <a:solidFill>
                <a:srgbClr val="000000"/>
              </a:solidFill>
            </a:endParaRPr>
          </a:p>
          <a:p>
            <a:pPr marL="228600" lvl="0" indent="-228600" algn="just" rtl="0">
              <a:spcBef>
                <a:spcPts val="1000"/>
              </a:spcBef>
              <a:spcAft>
                <a:spcPts val="1500"/>
              </a:spcAft>
              <a:buClr>
                <a:schemeClr val="dk1"/>
              </a:buClr>
              <a:buSzPts val="1800"/>
              <a:buChar char="•"/>
            </a:pPr>
            <a:r>
              <a:rPr lang="en-US" sz="1800" dirty="0" err="1"/>
              <a:t>Chersich</a:t>
            </a:r>
            <a:r>
              <a:rPr lang="en-US" sz="1800" dirty="0"/>
              <a:t> MF, Pham MD, Areal A, et al. Associations between high temperatures in pregnancy and risk of preterm birth, low birth weight, and stillbirths: systematic review and meta-analysis. </a:t>
            </a:r>
            <a:r>
              <a:rPr lang="en-US" sz="1800" i="1" dirty="0"/>
              <a:t>BMJ</a:t>
            </a:r>
            <a:r>
              <a:rPr lang="en-US" sz="1800" dirty="0"/>
              <a:t>. 2020;371:m3811. Published 2020 Nov 4. doi:10.1136/bmj.m3811</a:t>
            </a:r>
            <a:endParaRPr sz="1800" dirty="0"/>
          </a:p>
          <a:p>
            <a:pPr marL="0" lvl="0" indent="0" algn="l" rtl="0">
              <a:lnSpc>
                <a:spcPct val="90000"/>
              </a:lnSpc>
              <a:spcBef>
                <a:spcPts val="1000"/>
              </a:spcBef>
              <a:spcAft>
                <a:spcPts val="0"/>
              </a:spcAft>
              <a:buClr>
                <a:schemeClr val="dk1"/>
              </a:buClr>
              <a:buSzPts val="1800"/>
              <a:buNone/>
            </a:pPr>
            <a:endParaRPr sz="1800" dirty="0">
              <a:solidFill>
                <a:srgbClr val="000000"/>
              </a:solidFill>
            </a:endParaRPr>
          </a:p>
          <a:p>
            <a:pPr marL="228600" lvl="0" indent="-114300" algn="l" rtl="0">
              <a:lnSpc>
                <a:spcPct val="90000"/>
              </a:lnSpc>
              <a:spcBef>
                <a:spcPts val="1000"/>
              </a:spcBef>
              <a:spcAft>
                <a:spcPts val="0"/>
              </a:spcAft>
              <a:buClr>
                <a:schemeClr val="dk1"/>
              </a:buClr>
              <a:buSzPts val="1800"/>
              <a:buNone/>
            </a:pPr>
            <a:endParaRPr sz="1800" dirty="0">
              <a:solidFill>
                <a:srgbClr val="000000"/>
              </a:solidFill>
            </a:endParaRPr>
          </a:p>
          <a:p>
            <a:pPr marL="228600" lvl="0" indent="-114300" algn="l" rtl="0">
              <a:lnSpc>
                <a:spcPct val="90000"/>
              </a:lnSpc>
              <a:spcBef>
                <a:spcPts val="1000"/>
              </a:spcBef>
              <a:spcAft>
                <a:spcPts val="0"/>
              </a:spcAft>
              <a:buClr>
                <a:schemeClr val="dk1"/>
              </a:buClr>
              <a:buSzPts val="1800"/>
              <a:buNone/>
            </a:pPr>
            <a:endParaRPr sz="1800" dirty="0">
              <a:solidFill>
                <a:srgbClr val="000000"/>
              </a:solidFill>
            </a:endParaRPr>
          </a:p>
          <a:p>
            <a:pPr marL="228600" lvl="0" indent="-114300" algn="l" rtl="0">
              <a:lnSpc>
                <a:spcPct val="90000"/>
              </a:lnSpc>
              <a:spcBef>
                <a:spcPts val="1000"/>
              </a:spcBef>
              <a:spcAft>
                <a:spcPts val="0"/>
              </a:spcAft>
              <a:buClr>
                <a:schemeClr val="dk1"/>
              </a:buClr>
              <a:buSzPts val="1800"/>
              <a:buNone/>
            </a:pPr>
            <a:endParaRPr sz="1800" dirty="0">
              <a:solidFill>
                <a:srgbClr val="000000"/>
              </a:solidFill>
            </a:endParaRPr>
          </a:p>
        </p:txBody>
      </p:sp>
    </p:spTree>
    <p:extLst>
      <p:ext uri="{BB962C8B-B14F-4D97-AF65-F5344CB8AC3E}">
        <p14:creationId xmlns:p14="http://schemas.microsoft.com/office/powerpoint/2010/main" val="7597591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08227" y="498949"/>
            <a:ext cx="11896825" cy="5476696"/>
          </a:xfrm>
        </p:spPr>
        <p:txBody>
          <a:bodyPr rtlCol="0"/>
          <a:lstStyle/>
          <a:p>
            <a:pPr marL="0" indent="0" algn="ctr">
              <a:buNone/>
            </a:pPr>
            <a:r>
              <a:rPr lang="en-US" sz="3600" b="1" dirty="0" err="1"/>
              <a:t>Hvala</a:t>
            </a:r>
            <a:r>
              <a:rPr lang="en-US" sz="3600" b="1" dirty="0"/>
              <a:t> </a:t>
            </a:r>
            <a:r>
              <a:rPr lang="en-US" sz="3600" b="1" dirty="0" err="1"/>
              <a:t>na</a:t>
            </a:r>
            <a:r>
              <a:rPr lang="en-US" sz="3600" b="1" dirty="0"/>
              <a:t> </a:t>
            </a:r>
            <a:r>
              <a:rPr lang="en-US" sz="3600" b="1" dirty="0" err="1"/>
              <a:t>pažnji</a:t>
            </a:r>
            <a:r>
              <a:rPr lang="en-US" sz="3600" b="1" dirty="0"/>
              <a:t>!</a:t>
            </a:r>
          </a:p>
          <a:p>
            <a:pPr marL="0" indent="0" algn="ctr">
              <a:buNone/>
            </a:pPr>
            <a:r>
              <a:rPr lang="en-US" sz="2000" dirty="0" err="1" smtClean="0"/>
              <a:t>Ovu</a:t>
            </a:r>
            <a:r>
              <a:rPr lang="en-US" sz="2000" dirty="0" smtClean="0"/>
              <a:t> </a:t>
            </a:r>
            <a:r>
              <a:rPr lang="en-US" sz="2000" dirty="0" err="1"/>
              <a:t>prezentaciju</a:t>
            </a:r>
            <a:r>
              <a:rPr lang="en-US" sz="2000" dirty="0"/>
              <a:t> je </a:t>
            </a:r>
            <a:r>
              <a:rPr lang="en-US" sz="2000" dirty="0" err="1"/>
              <a:t>razvio</a:t>
            </a:r>
            <a:r>
              <a:rPr lang="en-US" sz="2000" dirty="0"/>
              <a:t> </a:t>
            </a:r>
            <a:r>
              <a:rPr lang="en-US" sz="2000" dirty="0" err="1"/>
              <a:t>projekat</a:t>
            </a:r>
            <a:r>
              <a:rPr lang="en-US" sz="2000" dirty="0"/>
              <a:t> CLIMATEMED, </a:t>
            </a:r>
            <a:r>
              <a:rPr lang="en-US" sz="2000" dirty="0" err="1"/>
              <a:t>podržan</a:t>
            </a:r>
            <a:r>
              <a:rPr lang="en-US" sz="2000" dirty="0"/>
              <a:t> od </a:t>
            </a:r>
            <a:r>
              <a:rPr lang="en-US" sz="2000" dirty="0" err="1"/>
              <a:t>strane</a:t>
            </a:r>
            <a:r>
              <a:rPr lang="en-US" sz="2000" dirty="0"/>
              <a:t> Erasmus+ </a:t>
            </a:r>
            <a:r>
              <a:rPr lang="en-US" sz="2000" dirty="0" err="1"/>
              <a:t>programa</a:t>
            </a:r>
            <a:r>
              <a:rPr lang="en-US" sz="2000" dirty="0"/>
              <a:t> EU. </a:t>
            </a:r>
          </a:p>
          <a:p>
            <a:pPr marL="0" indent="0" rtl="0">
              <a:buNone/>
            </a:pPr>
            <a:endParaRPr lang="sr" sz="2000" dirty="0"/>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0" name="Szövegdoboz 9"/>
          <p:cNvSpPr txBox="1"/>
          <p:nvPr/>
        </p:nvSpPr>
        <p:spPr>
          <a:xfrm>
            <a:off x="878978" y="5380125"/>
            <a:ext cx="1019792" cy="646331"/>
          </a:xfrm>
          <a:prstGeom prst="rect">
            <a:avLst/>
          </a:prstGeom>
          <a:noFill/>
        </p:spPr>
        <p:txBody>
          <a:bodyPr wrap="square" rtlCol="0">
            <a:spAutoFit/>
          </a:bodyPr>
          <a:lstStyle/>
          <a:p>
            <a:pPr rtl="0">
              <a:lnSpc>
                <a:spcPct val="120000"/>
              </a:lnSpc>
            </a:pP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Университатеа де Медицина, Фармацие, Стинте и </a:t>
            </a:r>
            <a:r>
              <a:rPr lang="sr" sz="600" dirty="0" smtClean="0">
                <a:solidFill>
                  <a:schemeClr val="tx1">
                    <a:lumMod val="65000"/>
                    <a:lumOff val="35000"/>
                  </a:schemeClr>
                </a:solidFill>
                <a:latin typeface="Times New Roman" panose="02020603050405020304" pitchFamily="18" charset="0"/>
                <a:cs typeface="Times New Roman" panose="02020603050405020304" pitchFamily="18" charset="0"/>
              </a:rPr>
              <a:t>Техологие </a:t>
            </a: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Георге Емил Паладе дин Тиргу Мурес</a:t>
            </a:r>
            <a:endParaRPr lang="hu-HU" sz="600" dirty="0">
              <a:latin typeface="Times New Roman" panose="02020603050405020304" pitchFamily="18" charset="0"/>
              <a:cs typeface="Times New Roman" panose="02020603050405020304" pitchFamily="18" charset="0"/>
            </a:endParaRPr>
          </a:p>
        </p:txBody>
      </p:sp>
      <p:sp>
        <p:nvSpPr>
          <p:cNvPr id="11" name="Téglalap 10"/>
          <p:cNvSpPr/>
          <p:nvPr/>
        </p:nvSpPr>
        <p:spPr>
          <a:xfrm>
            <a:off x="1930437" y="2781361"/>
            <a:ext cx="901046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Medicinski </a:t>
            </a:r>
            <a:r>
              <a:rPr lang="en-US" dirty="0" err="1">
                <a:solidFill>
                  <a:schemeClr val="tx1"/>
                </a:solidFill>
              </a:rPr>
              <a:t>fakultet</a:t>
            </a:r>
            <a:r>
              <a:rPr lang="en-US" dirty="0">
                <a:solidFill>
                  <a:schemeClr val="tx1"/>
                </a:solidFill>
              </a:rPr>
              <a:t> </a:t>
            </a:r>
            <a:r>
              <a:rPr lang="en-US" dirty="0" err="1">
                <a:solidFill>
                  <a:schemeClr val="tx1"/>
                </a:solidFill>
              </a:rPr>
              <a:t>Univerziteta</a:t>
            </a:r>
            <a:r>
              <a:rPr lang="en-US" dirty="0">
                <a:solidFill>
                  <a:schemeClr val="tx1"/>
                </a:solidFill>
              </a:rPr>
              <a:t> u </a:t>
            </a:r>
            <a:r>
              <a:rPr lang="en-US" dirty="0" err="1" smtClean="0">
                <a:solidFill>
                  <a:schemeClr val="tx1"/>
                </a:solidFill>
              </a:rPr>
              <a:t>Pečuju</a:t>
            </a:r>
            <a:r>
              <a:rPr lang="hu-HU" dirty="0" smtClean="0">
                <a:solidFill>
                  <a:schemeClr val="tx1"/>
                </a:solidFill>
              </a:rPr>
              <a:t>,</a:t>
            </a:r>
            <a:br>
              <a:rPr lang="hu-HU" dirty="0" smtClean="0">
                <a:solidFill>
                  <a:schemeClr val="tx1"/>
                </a:solidFill>
              </a:rPr>
            </a:br>
            <a:r>
              <a:rPr lang="hu-HU" dirty="0" err="1" smtClean="0">
                <a:solidFill>
                  <a:schemeClr val="tx1"/>
                </a:solidFill>
              </a:rPr>
              <a:t>Institut</a:t>
            </a:r>
            <a:r>
              <a:rPr lang="hu-HU" dirty="0" smtClean="0">
                <a:solidFill>
                  <a:schemeClr val="tx1"/>
                </a:solidFill>
              </a:rPr>
              <a:t> </a:t>
            </a:r>
            <a:r>
              <a:rPr lang="hu-HU" dirty="0" err="1">
                <a:solidFill>
                  <a:schemeClr val="tx1"/>
                </a:solidFill>
              </a:rPr>
              <a:t>za</a:t>
            </a:r>
            <a:r>
              <a:rPr lang="hu-HU" dirty="0">
                <a:solidFill>
                  <a:schemeClr val="tx1"/>
                </a:solidFill>
              </a:rPr>
              <a:t> </a:t>
            </a:r>
            <a:r>
              <a:rPr lang="hu-HU" dirty="0" err="1">
                <a:solidFill>
                  <a:schemeClr val="tx1"/>
                </a:solidFill>
              </a:rPr>
              <a:t>medicinsko</a:t>
            </a:r>
            <a:r>
              <a:rPr lang="hu-HU" dirty="0">
                <a:solidFill>
                  <a:schemeClr val="tx1"/>
                </a:solidFill>
              </a:rPr>
              <a:t> </a:t>
            </a:r>
            <a:r>
              <a:rPr lang="hu-HU" dirty="0" err="1">
                <a:solidFill>
                  <a:schemeClr val="tx1"/>
                </a:solidFill>
              </a:rPr>
              <a:t>javno</a:t>
            </a:r>
            <a:r>
              <a:rPr lang="hu-HU" dirty="0">
                <a:solidFill>
                  <a:schemeClr val="tx1"/>
                </a:solidFill>
              </a:rPr>
              <a:t> </a:t>
            </a:r>
            <a:r>
              <a:rPr lang="hu-HU" dirty="0" err="1" smtClean="0">
                <a:solidFill>
                  <a:schemeClr val="tx1"/>
                </a:solidFill>
              </a:rPr>
              <a:t>zdravstvo</a:t>
            </a:r>
            <a:r>
              <a:rPr lang="hu-HU" dirty="0" smtClean="0">
                <a:solidFill>
                  <a:schemeClr val="tx1"/>
                </a:solidFill>
              </a:rPr>
              <a:t> </a:t>
            </a:r>
            <a:r>
              <a:rPr lang="en-US" dirty="0" smtClean="0">
                <a:solidFill>
                  <a:schemeClr val="tx1"/>
                </a:solidFill>
              </a:rPr>
              <a:t>– </a:t>
            </a:r>
            <a:r>
              <a:rPr lang="en-US" dirty="0" err="1">
                <a:solidFill>
                  <a:schemeClr val="tx1"/>
                </a:solidFill>
              </a:rPr>
              <a:t>Pečuj</a:t>
            </a:r>
            <a:r>
              <a:rPr lang="en-US" dirty="0">
                <a:solidFill>
                  <a:schemeClr val="tx1"/>
                </a:solidFill>
              </a:rPr>
              <a:t>, </a:t>
            </a:r>
            <a:r>
              <a:rPr lang="en-US" dirty="0" err="1">
                <a:solidFill>
                  <a:schemeClr val="tx1"/>
                </a:solidFill>
              </a:rPr>
              <a:t>Mađarska</a:t>
            </a:r>
            <a:r>
              <a:rPr lang="en-US" dirty="0">
                <a:solidFill>
                  <a:schemeClr val="tx1"/>
                </a:solidFill>
              </a:rPr>
              <a:t> </a:t>
            </a:r>
          </a:p>
        </p:txBody>
      </p:sp>
      <p:sp>
        <p:nvSpPr>
          <p:cNvPr id="12" name="Téglalap 11"/>
          <p:cNvSpPr/>
          <p:nvPr/>
        </p:nvSpPr>
        <p:spPr>
          <a:xfrm>
            <a:off x="1930437" y="344824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a:solidFill>
                  <a:schemeClr val="tx1"/>
                </a:solidFill>
              </a:rPr>
              <a:t>Centar</a:t>
            </a:r>
            <a:r>
              <a:rPr lang="en-US" dirty="0">
                <a:solidFill>
                  <a:schemeClr val="tx1"/>
                </a:solidFill>
              </a:rPr>
              <a:t> </a:t>
            </a:r>
            <a:r>
              <a:rPr lang="en-US" dirty="0" err="1">
                <a:solidFill>
                  <a:schemeClr val="tx1"/>
                </a:solidFill>
              </a:rPr>
              <a:t>za</a:t>
            </a:r>
            <a:r>
              <a:rPr lang="en-US" dirty="0">
                <a:solidFill>
                  <a:schemeClr val="tx1"/>
                </a:solidFill>
              </a:rPr>
              <a:t> </a:t>
            </a:r>
            <a:r>
              <a:rPr lang="en-US" dirty="0" err="1">
                <a:solidFill>
                  <a:schemeClr val="tx1"/>
                </a:solidFill>
              </a:rPr>
              <a:t>zdravlje</a:t>
            </a:r>
            <a:r>
              <a:rPr lang="en-US" dirty="0">
                <a:solidFill>
                  <a:schemeClr val="tx1"/>
                </a:solidFill>
              </a:rPr>
              <a:t>, </a:t>
            </a:r>
            <a:r>
              <a:rPr lang="en-US" dirty="0" err="1">
                <a:solidFill>
                  <a:schemeClr val="tx1"/>
                </a:solidFill>
              </a:rPr>
              <a:t>vežbanje</a:t>
            </a:r>
            <a:r>
              <a:rPr lang="en-US" dirty="0">
                <a:solidFill>
                  <a:schemeClr val="tx1"/>
                </a:solidFill>
              </a:rPr>
              <a:t> </a:t>
            </a:r>
            <a:r>
              <a:rPr lang="en-US" dirty="0" err="1">
                <a:solidFill>
                  <a:schemeClr val="tx1"/>
                </a:solidFill>
              </a:rPr>
              <a:t>i</a:t>
            </a:r>
            <a:r>
              <a:rPr lang="en-US" dirty="0">
                <a:solidFill>
                  <a:schemeClr val="tx1"/>
                </a:solidFill>
              </a:rPr>
              <a:t> </a:t>
            </a:r>
            <a:r>
              <a:rPr lang="en-US" dirty="0" err="1">
                <a:solidFill>
                  <a:schemeClr val="tx1"/>
                </a:solidFill>
              </a:rPr>
              <a:t>sportske</a:t>
            </a:r>
            <a:r>
              <a:rPr lang="en-US" dirty="0">
                <a:solidFill>
                  <a:schemeClr val="tx1"/>
                </a:solidFill>
              </a:rPr>
              <a:t> </a:t>
            </a:r>
            <a:r>
              <a:rPr lang="en-US" dirty="0" err="1">
                <a:solidFill>
                  <a:schemeClr val="tx1"/>
                </a:solidFill>
              </a:rPr>
              <a:t>nauke</a:t>
            </a:r>
            <a:r>
              <a:rPr lang="en-US" dirty="0">
                <a:solidFill>
                  <a:schemeClr val="tx1"/>
                </a:solidFill>
              </a:rPr>
              <a:t> – Beograd, </a:t>
            </a:r>
            <a:r>
              <a:rPr lang="en-US" dirty="0" err="1">
                <a:solidFill>
                  <a:schemeClr val="tx1"/>
                </a:solidFill>
              </a:rPr>
              <a:t>Srbija</a:t>
            </a:r>
            <a:r>
              <a:rPr lang="en-US" dirty="0">
                <a:solidFill>
                  <a:schemeClr val="tx1"/>
                </a:solidFill>
              </a:rPr>
              <a:t> </a:t>
            </a:r>
            <a:endParaRPr lang="sr" dirty="0">
              <a:solidFill>
                <a:schemeClr val="tx1"/>
              </a:solidFill>
            </a:endParaRPr>
          </a:p>
        </p:txBody>
      </p:sp>
      <p:sp>
        <p:nvSpPr>
          <p:cNvPr id="13" name="Téglalap 12"/>
          <p:cNvSpPr/>
          <p:nvPr/>
        </p:nvSpPr>
        <p:spPr>
          <a:xfrm>
            <a:off x="1930438" y="4115137"/>
            <a:ext cx="877654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dirty="0">
                <a:solidFill>
                  <a:schemeClr val="tx1"/>
                </a:solidFill>
              </a:rPr>
              <a:t>Nacionalni centar za javno zdravlje i farmaceutsku regulativu</a:t>
            </a:r>
            <a:r>
              <a:rPr lang="en-US" dirty="0" smtClean="0">
                <a:solidFill>
                  <a:schemeClr val="tx1"/>
                </a:solidFill>
              </a:rPr>
              <a:t> </a:t>
            </a:r>
            <a:r>
              <a:rPr lang="en-US" dirty="0">
                <a:solidFill>
                  <a:schemeClr val="tx1"/>
                </a:solidFill>
              </a:rPr>
              <a:t>– </a:t>
            </a:r>
            <a:r>
              <a:rPr lang="en-US" dirty="0" err="1">
                <a:solidFill>
                  <a:schemeClr val="tx1"/>
                </a:solidFill>
              </a:rPr>
              <a:t>Budimpešta</a:t>
            </a:r>
            <a:r>
              <a:rPr lang="en-US" dirty="0">
                <a:solidFill>
                  <a:schemeClr val="tx1"/>
                </a:solidFill>
              </a:rPr>
              <a:t>, </a:t>
            </a:r>
            <a:r>
              <a:rPr lang="en-US" dirty="0" err="1">
                <a:solidFill>
                  <a:schemeClr val="tx1"/>
                </a:solidFill>
              </a:rPr>
              <a:t>Mađarska</a:t>
            </a:r>
            <a:r>
              <a:rPr lang="en-US" dirty="0">
                <a:solidFill>
                  <a:schemeClr val="tx1"/>
                </a:solidFill>
              </a:rPr>
              <a:t> </a:t>
            </a:r>
            <a:endParaRPr lang="sr" dirty="0">
              <a:solidFill>
                <a:schemeClr val="tx1"/>
              </a:solidFill>
            </a:endParaRPr>
          </a:p>
        </p:txBody>
      </p:sp>
      <p:sp>
        <p:nvSpPr>
          <p:cNvPr id="14" name="Téglalap 13"/>
          <p:cNvSpPr/>
          <p:nvPr/>
        </p:nvSpPr>
        <p:spPr>
          <a:xfrm>
            <a:off x="1898770" y="475647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Univerzitetski </a:t>
            </a:r>
            <a:r>
              <a:rPr lang="en-US" dirty="0" err="1">
                <a:solidFill>
                  <a:schemeClr val="tx1"/>
                </a:solidFill>
              </a:rPr>
              <a:t>koledž</a:t>
            </a:r>
            <a:r>
              <a:rPr lang="en-US" dirty="0">
                <a:solidFill>
                  <a:schemeClr val="tx1"/>
                </a:solidFill>
              </a:rPr>
              <a:t> </a:t>
            </a:r>
            <a:r>
              <a:rPr lang="en-US" dirty="0" err="1">
                <a:solidFill>
                  <a:schemeClr val="tx1"/>
                </a:solidFill>
              </a:rPr>
              <a:t>Kork</a:t>
            </a:r>
            <a:r>
              <a:rPr lang="en-US" dirty="0">
                <a:solidFill>
                  <a:schemeClr val="tx1"/>
                </a:solidFill>
              </a:rPr>
              <a:t> – Nacionalni </a:t>
            </a:r>
            <a:r>
              <a:rPr lang="en-US" dirty="0" err="1">
                <a:solidFill>
                  <a:schemeClr val="tx1"/>
                </a:solidFill>
              </a:rPr>
              <a:t>univerzitet</a:t>
            </a:r>
            <a:r>
              <a:rPr lang="en-US" dirty="0">
                <a:solidFill>
                  <a:schemeClr val="tx1"/>
                </a:solidFill>
              </a:rPr>
              <a:t> </a:t>
            </a:r>
            <a:r>
              <a:rPr lang="en-US" dirty="0" err="1">
                <a:solidFill>
                  <a:schemeClr val="tx1"/>
                </a:solidFill>
              </a:rPr>
              <a:t>Irske</a:t>
            </a:r>
            <a:r>
              <a:rPr lang="en-US" dirty="0">
                <a:solidFill>
                  <a:schemeClr val="tx1"/>
                </a:solidFill>
              </a:rPr>
              <a:t> – </a:t>
            </a:r>
            <a:r>
              <a:rPr lang="en-US" dirty="0" err="1">
                <a:solidFill>
                  <a:schemeClr val="tx1"/>
                </a:solidFill>
              </a:rPr>
              <a:t>Kork</a:t>
            </a:r>
            <a:r>
              <a:rPr lang="en-US" dirty="0">
                <a:solidFill>
                  <a:schemeClr val="tx1"/>
                </a:solidFill>
              </a:rPr>
              <a:t>, </a:t>
            </a:r>
            <a:r>
              <a:rPr lang="en-US" dirty="0" err="1">
                <a:solidFill>
                  <a:schemeClr val="tx1"/>
                </a:solidFill>
              </a:rPr>
              <a:t>Irska</a:t>
            </a:r>
            <a:r>
              <a:rPr lang="en-US" dirty="0">
                <a:solidFill>
                  <a:schemeClr val="tx1"/>
                </a:solidFill>
              </a:rPr>
              <a:t>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Times New Roman" panose="02020603050405020304" pitchFamily="18" charset="0"/>
              </a:rPr>
              <a:t>Univerzitet </a:t>
            </a:r>
            <a:r>
              <a:rPr lang="en-US" dirty="0" err="1">
                <a:solidFill>
                  <a:schemeClr val="tx1"/>
                </a:solidFill>
                <a:cs typeface="Times New Roman" panose="02020603050405020304" pitchFamily="18" charset="0"/>
              </a:rPr>
              <a:t>za</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medicinu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farmaciju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nauku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i</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tehnologiju</a:t>
            </a:r>
            <a:r>
              <a:rPr lang="en-US" dirty="0">
                <a:solidFill>
                  <a:schemeClr val="tx1"/>
                </a:solidFill>
                <a:cs typeface="Times New Roman" panose="02020603050405020304" pitchFamily="18" charset="0"/>
              </a:rPr>
              <a:t> Georg</a:t>
            </a:r>
          </a:p>
          <a:p>
            <a:r>
              <a:rPr lang="en-US" dirty="0">
                <a:solidFill>
                  <a:schemeClr val="tx1"/>
                </a:solidFill>
                <a:cs typeface="Times New Roman" panose="02020603050405020304" pitchFamily="18" charset="0"/>
              </a:rPr>
              <a:t>Emil Palade u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Murešu</a:t>
            </a:r>
            <a:r>
              <a:rPr lang="en-US" dirty="0">
                <a:solidFill>
                  <a:schemeClr val="tx1"/>
                </a:solidFill>
                <a:cs typeface="Times New Roman" panose="02020603050405020304" pitchFamily="18" charset="0"/>
              </a:rPr>
              <a:t> –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Rumunija</a:t>
            </a:r>
            <a:endParaRPr lang="en-US" dirty="0">
              <a:solidFill>
                <a:schemeClr val="tx1"/>
              </a:solidFill>
              <a:cs typeface="Times New Roman" panose="02020603050405020304" pitchFamily="18" charset="0"/>
            </a:endParaRP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79049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zis 7">
            <a:extLst>
              <a:ext uri="{FF2B5EF4-FFF2-40B4-BE49-F238E27FC236}">
                <a16:creationId xmlns:a16="http://schemas.microsoft.com/office/drawing/2014/main" id="{CC745723-CA8B-F87F-6E18-2A5896584886}"/>
              </a:ext>
            </a:extLst>
          </p:cNvPr>
          <p:cNvSpPr/>
          <p:nvPr/>
        </p:nvSpPr>
        <p:spPr>
          <a:xfrm>
            <a:off x="8029303" y="702644"/>
            <a:ext cx="4060028" cy="15861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GB"/>
          </a:p>
        </p:txBody>
      </p:sp>
      <p:sp>
        <p:nvSpPr>
          <p:cNvPr id="2" name="Cím 1">
            <a:extLst>
              <a:ext uri="{FF2B5EF4-FFF2-40B4-BE49-F238E27FC236}">
                <a16:creationId xmlns:a16="http://schemas.microsoft.com/office/drawing/2014/main" id="{8DC8D595-0C10-1FDB-80BD-5C45E399118D}"/>
              </a:ext>
            </a:extLst>
          </p:cNvPr>
          <p:cNvSpPr>
            <a:spLocks noGrp="1"/>
          </p:cNvSpPr>
          <p:nvPr>
            <p:ph type="title"/>
          </p:nvPr>
        </p:nvSpPr>
        <p:spPr/>
        <p:txBody>
          <a:bodyPr rtlCol="0">
            <a:normAutofit/>
          </a:bodyPr>
          <a:lstStyle/>
          <a:p>
            <a:r>
              <a:rPr lang="en-US" b="1" dirty="0" err="1"/>
              <a:t>Promena</a:t>
            </a:r>
            <a:r>
              <a:rPr lang="en-US" b="1" dirty="0"/>
              <a:t> </a:t>
            </a:r>
            <a:r>
              <a:rPr lang="en-US" b="1" dirty="0" err="1"/>
              <a:t>klime</a:t>
            </a:r>
            <a:r>
              <a:rPr lang="en-US" b="1" dirty="0"/>
              <a:t> – </a:t>
            </a:r>
            <a:r>
              <a:rPr lang="en-US" b="1" dirty="0" err="1"/>
              <a:t>ugrožene</a:t>
            </a:r>
            <a:r>
              <a:rPr lang="en-US" b="1" dirty="0"/>
              <a:t> </a:t>
            </a:r>
            <a:r>
              <a:rPr lang="en-US" b="1" dirty="0" err="1"/>
              <a:t>grupe</a:t>
            </a:r>
            <a:r>
              <a:rPr lang="en-US" b="1" dirty="0"/>
              <a:t> </a:t>
            </a:r>
            <a:r>
              <a:rPr lang="en-US" b="1" dirty="0" err="1"/>
              <a:t>stanovništva</a:t>
            </a:r>
            <a:endParaRPr lang="en-GB" b="1" dirty="0"/>
          </a:p>
        </p:txBody>
      </p:sp>
      <p:sp>
        <p:nvSpPr>
          <p:cNvPr id="3" name="Tartalom helye 2">
            <a:extLst>
              <a:ext uri="{FF2B5EF4-FFF2-40B4-BE49-F238E27FC236}">
                <a16:creationId xmlns:a16="http://schemas.microsoft.com/office/drawing/2014/main" id="{A76E49D6-8622-8B0E-0A11-3308400247C9}"/>
              </a:ext>
            </a:extLst>
          </p:cNvPr>
          <p:cNvSpPr>
            <a:spLocks noGrp="1"/>
          </p:cNvSpPr>
          <p:nvPr>
            <p:ph idx="1"/>
          </p:nvPr>
        </p:nvSpPr>
        <p:spPr>
          <a:xfrm>
            <a:off x="5482691" y="2160956"/>
            <a:ext cx="5760619" cy="2942172"/>
          </a:xfrm>
        </p:spPr>
        <p:txBody>
          <a:bodyPr rtlCol="0">
            <a:normAutofit fontScale="77500" lnSpcReduction="20000"/>
          </a:bodyPr>
          <a:lstStyle/>
          <a:p>
            <a:r>
              <a:rPr lang="pt-BR" sz="3200" dirty="0"/>
              <a:t>Starije osobe</a:t>
            </a:r>
          </a:p>
          <a:p>
            <a:r>
              <a:rPr lang="pt-BR" sz="3200" dirty="0"/>
              <a:t>LJudi sa hroničnim invaliditetom</a:t>
            </a:r>
          </a:p>
          <a:p>
            <a:r>
              <a:rPr lang="pt-BR" sz="3200" dirty="0"/>
              <a:t>Mlada deca</a:t>
            </a:r>
          </a:p>
          <a:p>
            <a:r>
              <a:rPr lang="pt-BR" sz="3200" b="1" dirty="0"/>
              <a:t>Trudnice</a:t>
            </a:r>
          </a:p>
          <a:p>
            <a:r>
              <a:rPr lang="pt-BR" sz="3200" b="1" dirty="0"/>
              <a:t>Novorođene bebe</a:t>
            </a:r>
          </a:p>
        </p:txBody>
      </p:sp>
      <p:pic>
        <p:nvPicPr>
          <p:cNvPr id="5" name="Kép 4" descr="A képen szöveg, játék, vektorgrafika látható&#10;&#10;Automatikusan generált leírás">
            <a:extLst>
              <a:ext uri="{FF2B5EF4-FFF2-40B4-BE49-F238E27FC236}">
                <a16:creationId xmlns:a16="http://schemas.microsoft.com/office/drawing/2014/main" id="{D4E35522-4F3E-CAF8-38DF-24FB8118F8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04900" y="1446851"/>
            <a:ext cx="4019743" cy="396429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7" name="Szövegdoboz 6">
            <a:extLst>
              <a:ext uri="{FF2B5EF4-FFF2-40B4-BE49-F238E27FC236}">
                <a16:creationId xmlns:a16="http://schemas.microsoft.com/office/drawing/2014/main" id="{24B60CD6-991B-B89C-6C22-1D444E4FF049}"/>
              </a:ext>
            </a:extLst>
          </p:cNvPr>
          <p:cNvSpPr txBox="1"/>
          <p:nvPr/>
        </p:nvSpPr>
        <p:spPr>
          <a:xfrm>
            <a:off x="8403600" y="790614"/>
            <a:ext cx="3311434" cy="1200329"/>
          </a:xfrm>
          <a:prstGeom prst="rect">
            <a:avLst/>
          </a:prstGeom>
          <a:noFill/>
        </p:spPr>
        <p:txBody>
          <a:bodyPr wrap="square" rtlCol="0">
            <a:spAutoFit/>
          </a:bodyPr>
          <a:lstStyle/>
          <a:p>
            <a:pPr algn="ctr"/>
            <a:r>
              <a:rPr lang="en-US" dirty="0" err="1">
                <a:latin typeface="STIX-Regular"/>
              </a:rPr>
              <a:t>Klimatske</a:t>
            </a:r>
            <a:r>
              <a:rPr lang="en-US" dirty="0">
                <a:latin typeface="STIX-Regular"/>
              </a:rPr>
              <a:t> </a:t>
            </a:r>
            <a:r>
              <a:rPr lang="en-US" dirty="0" err="1">
                <a:latin typeface="STIX-Regular"/>
              </a:rPr>
              <a:t>promene</a:t>
            </a:r>
            <a:r>
              <a:rPr lang="en-US" dirty="0">
                <a:latin typeface="STIX-Regular"/>
              </a:rPr>
              <a:t> </a:t>
            </a:r>
            <a:r>
              <a:rPr lang="en-US" dirty="0" err="1">
                <a:latin typeface="STIX-Regular"/>
              </a:rPr>
              <a:t>su</a:t>
            </a:r>
            <a:r>
              <a:rPr lang="en-US" dirty="0">
                <a:latin typeface="STIX-Regular"/>
              </a:rPr>
              <a:t> </a:t>
            </a:r>
            <a:r>
              <a:rPr lang="en-US" dirty="0" err="1">
                <a:latin typeface="STIX-Regular"/>
              </a:rPr>
              <a:t>prepoznate</a:t>
            </a:r>
            <a:r>
              <a:rPr lang="en-US" dirty="0">
                <a:latin typeface="STIX-Regular"/>
              </a:rPr>
              <a:t> </a:t>
            </a:r>
            <a:r>
              <a:rPr lang="en-US" dirty="0" err="1">
                <a:latin typeface="STIX-Regular"/>
              </a:rPr>
              <a:t>kao</a:t>
            </a:r>
            <a:r>
              <a:rPr lang="en-US" dirty="0">
                <a:latin typeface="STIX-Regular"/>
              </a:rPr>
              <a:t> </a:t>
            </a:r>
            <a:r>
              <a:rPr lang="en-US" dirty="0" err="1">
                <a:latin typeface="STIX-Regular"/>
              </a:rPr>
              <a:t>najveća</a:t>
            </a:r>
            <a:r>
              <a:rPr lang="en-US" dirty="0">
                <a:latin typeface="STIX-Regular"/>
              </a:rPr>
              <a:t> </a:t>
            </a:r>
            <a:r>
              <a:rPr lang="en-US" dirty="0" err="1">
                <a:latin typeface="STIX-Regular"/>
              </a:rPr>
              <a:t>globalna</a:t>
            </a:r>
            <a:r>
              <a:rPr lang="en-US" dirty="0">
                <a:latin typeface="STIX-Regular"/>
              </a:rPr>
              <a:t> </a:t>
            </a:r>
            <a:r>
              <a:rPr lang="en-US" dirty="0" err="1">
                <a:latin typeface="STIX-Regular"/>
              </a:rPr>
              <a:t>pretnja</a:t>
            </a:r>
            <a:r>
              <a:rPr lang="en-US" dirty="0">
                <a:latin typeface="STIX-Regular"/>
              </a:rPr>
              <a:t> </a:t>
            </a:r>
            <a:r>
              <a:rPr lang="en-US" dirty="0" err="1">
                <a:latin typeface="STIX-Regular"/>
              </a:rPr>
              <a:t>po</a:t>
            </a:r>
            <a:r>
              <a:rPr lang="en-US" dirty="0">
                <a:latin typeface="STIX-Regular"/>
              </a:rPr>
              <a:t> </a:t>
            </a:r>
            <a:r>
              <a:rPr lang="en-US" dirty="0" err="1">
                <a:latin typeface="STIX-Regular"/>
              </a:rPr>
              <a:t>zdravlje</a:t>
            </a:r>
            <a:r>
              <a:rPr lang="en-US" dirty="0">
                <a:latin typeface="STIX-Regular"/>
              </a:rPr>
              <a:t> u </a:t>
            </a:r>
            <a:r>
              <a:rPr lang="en-US" dirty="0" err="1">
                <a:latin typeface="STIX-Regular"/>
              </a:rPr>
              <a:t>dvadeset</a:t>
            </a:r>
            <a:r>
              <a:rPr lang="en-US" dirty="0">
                <a:latin typeface="STIX-Regular"/>
              </a:rPr>
              <a:t> </a:t>
            </a:r>
            <a:r>
              <a:rPr lang="en-US" dirty="0" err="1">
                <a:latin typeface="STIX-Regular"/>
              </a:rPr>
              <a:t>prvom</a:t>
            </a:r>
            <a:r>
              <a:rPr lang="en-US" dirty="0">
                <a:latin typeface="STIX-Regular"/>
              </a:rPr>
              <a:t> </a:t>
            </a:r>
            <a:r>
              <a:rPr lang="en-US" dirty="0" err="1">
                <a:latin typeface="STIX-Regular"/>
              </a:rPr>
              <a:t>veku</a:t>
            </a:r>
            <a:endParaRPr lang="en-GB" dirty="0"/>
          </a:p>
        </p:txBody>
      </p:sp>
    </p:spTree>
    <p:extLst>
      <p:ext uri="{BB962C8B-B14F-4D97-AF65-F5344CB8AC3E}">
        <p14:creationId xmlns:p14="http://schemas.microsoft.com/office/powerpoint/2010/main" val="1122783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36E240D4-3B74-B3EE-1CD6-AE7A0858B6D4}"/>
              </a:ext>
            </a:extLst>
          </p:cNvPr>
          <p:cNvSpPr>
            <a:spLocks noGrp="1"/>
          </p:cNvSpPr>
          <p:nvPr>
            <p:ph type="title"/>
          </p:nvPr>
        </p:nvSpPr>
        <p:spPr/>
        <p:txBody>
          <a:bodyPr rtlCol="0">
            <a:normAutofit/>
          </a:bodyPr>
          <a:lstStyle/>
          <a:p>
            <a:r>
              <a:rPr lang="pt-BR" dirty="0"/>
              <a:t>Vesti iz sveta – CBS NEWS (9. novembar 2021.)</a:t>
            </a:r>
            <a:endParaRPr lang="en-GB" dirty="0"/>
          </a:p>
        </p:txBody>
      </p:sp>
      <p:sp>
        <p:nvSpPr>
          <p:cNvPr id="3" name="Tartalom helye 2">
            <a:extLst>
              <a:ext uri="{FF2B5EF4-FFF2-40B4-BE49-F238E27FC236}">
                <a16:creationId xmlns:a16="http://schemas.microsoft.com/office/drawing/2014/main" id="{3B3C619B-1A3A-64E8-97C3-E8CBDD65DCB3}"/>
              </a:ext>
            </a:extLst>
          </p:cNvPr>
          <p:cNvSpPr>
            <a:spLocks noGrp="1"/>
          </p:cNvSpPr>
          <p:nvPr>
            <p:ph idx="1"/>
          </p:nvPr>
        </p:nvSpPr>
        <p:spPr/>
        <p:txBody>
          <a:bodyPr rtlCol="0"/>
          <a:lstStyle/>
          <a:p>
            <a:r>
              <a:rPr lang="en-US" b="1" dirty="0" err="1"/>
              <a:t>Kako</a:t>
            </a:r>
            <a:r>
              <a:rPr lang="en-US" b="1" dirty="0"/>
              <a:t> </a:t>
            </a:r>
            <a:r>
              <a:rPr lang="en-US" b="1" dirty="0" err="1"/>
              <a:t>klimatske</a:t>
            </a:r>
            <a:r>
              <a:rPr lang="en-US" b="1" dirty="0"/>
              <a:t> </a:t>
            </a:r>
            <a:r>
              <a:rPr lang="en-US" b="1" dirty="0" err="1"/>
              <a:t>promene</a:t>
            </a:r>
            <a:r>
              <a:rPr lang="en-US" b="1" dirty="0"/>
              <a:t> </a:t>
            </a:r>
            <a:r>
              <a:rPr lang="en-US" b="1" dirty="0" err="1"/>
              <a:t>ugrožavaju</a:t>
            </a:r>
            <a:r>
              <a:rPr lang="en-US" b="1" dirty="0"/>
              <a:t> </a:t>
            </a:r>
            <a:r>
              <a:rPr lang="en-US" b="1" dirty="0" err="1"/>
              <a:t>trudnice</a:t>
            </a:r>
            <a:r>
              <a:rPr lang="en-US" b="1" dirty="0"/>
              <a:t> </a:t>
            </a:r>
            <a:r>
              <a:rPr lang="en-US" b="1" dirty="0" err="1"/>
              <a:t>i</a:t>
            </a:r>
            <a:r>
              <a:rPr lang="en-US" b="1" dirty="0"/>
              <a:t> </a:t>
            </a:r>
            <a:r>
              <a:rPr lang="en-US" b="1" dirty="0" err="1"/>
              <a:t>njihove</a:t>
            </a:r>
            <a:r>
              <a:rPr lang="en-US" b="1" dirty="0"/>
              <a:t> </a:t>
            </a:r>
            <a:r>
              <a:rPr lang="en-US" b="1" dirty="0" err="1"/>
              <a:t>fetuse</a:t>
            </a:r>
            <a:endParaRPr lang="en-US" b="1" dirty="0"/>
          </a:p>
          <a:p>
            <a:r>
              <a:rPr lang="en-US" dirty="0"/>
              <a:t>Na </a:t>
            </a:r>
            <a:r>
              <a:rPr lang="en-US" dirty="0" err="1"/>
              <a:t>globalnom</a:t>
            </a:r>
            <a:r>
              <a:rPr lang="en-US" dirty="0"/>
              <a:t> </a:t>
            </a:r>
            <a:r>
              <a:rPr lang="en-US" dirty="0" err="1"/>
              <a:t>nivou</a:t>
            </a:r>
            <a:r>
              <a:rPr lang="en-US" dirty="0"/>
              <a:t>, </a:t>
            </a:r>
            <a:r>
              <a:rPr lang="en-US" dirty="0" err="1"/>
              <a:t>žene</a:t>
            </a:r>
            <a:r>
              <a:rPr lang="en-US" dirty="0"/>
              <a:t> </a:t>
            </a:r>
            <a:r>
              <a:rPr lang="en-US" dirty="0" err="1"/>
              <a:t>su</a:t>
            </a:r>
            <a:r>
              <a:rPr lang="en-US" dirty="0"/>
              <a:t> </a:t>
            </a:r>
            <a:r>
              <a:rPr lang="en-US" b="1" dirty="0" err="1"/>
              <a:t>podložnije</a:t>
            </a:r>
            <a:r>
              <a:rPr lang="en-US" b="1" dirty="0"/>
              <a:t> </a:t>
            </a:r>
            <a:r>
              <a:rPr lang="en-US" dirty="0" err="1"/>
              <a:t>posledicama</a:t>
            </a:r>
            <a:r>
              <a:rPr lang="en-US" dirty="0"/>
              <a:t> </a:t>
            </a:r>
            <a:r>
              <a:rPr lang="en-US" dirty="0" err="1"/>
              <a:t>klimatskih</a:t>
            </a:r>
            <a:r>
              <a:rPr lang="en-US" dirty="0"/>
              <a:t> </a:t>
            </a:r>
            <a:r>
              <a:rPr lang="en-US" dirty="0" err="1"/>
              <a:t>promena</a:t>
            </a:r>
            <a:r>
              <a:rPr lang="en-US" dirty="0"/>
              <a:t> od </a:t>
            </a:r>
            <a:r>
              <a:rPr lang="en-US" dirty="0" err="1"/>
              <a:t>muškaraca</a:t>
            </a:r>
            <a:r>
              <a:rPr lang="en-US" dirty="0"/>
              <a:t>, </a:t>
            </a:r>
            <a:r>
              <a:rPr lang="en-US" dirty="0" err="1"/>
              <a:t>pošto</a:t>
            </a:r>
            <a:r>
              <a:rPr lang="en-US" dirty="0"/>
              <a:t> one </a:t>
            </a:r>
            <a:r>
              <a:rPr lang="en-US" dirty="0" err="1"/>
              <a:t>čine</a:t>
            </a:r>
            <a:r>
              <a:rPr lang="en-US" dirty="0"/>
              <a:t> </a:t>
            </a:r>
            <a:r>
              <a:rPr lang="en-US" dirty="0" err="1"/>
              <a:t>većinu</a:t>
            </a:r>
            <a:r>
              <a:rPr lang="en-US" dirty="0"/>
              <a:t> </a:t>
            </a:r>
            <a:r>
              <a:rPr lang="en-US" dirty="0" err="1"/>
              <a:t>siromašnih</a:t>
            </a:r>
            <a:r>
              <a:rPr lang="en-US" dirty="0"/>
              <a:t> u </a:t>
            </a:r>
            <a:r>
              <a:rPr lang="en-US" dirty="0" err="1"/>
              <a:t>svetu</a:t>
            </a:r>
            <a:r>
              <a:rPr lang="en-US" dirty="0"/>
              <a:t> </a:t>
            </a:r>
            <a:r>
              <a:rPr lang="en-US" dirty="0" err="1"/>
              <a:t>i</a:t>
            </a:r>
            <a:r>
              <a:rPr lang="en-US" dirty="0"/>
              <a:t> </a:t>
            </a:r>
            <a:r>
              <a:rPr lang="en-US" dirty="0" err="1"/>
              <a:t>najviše</a:t>
            </a:r>
            <a:r>
              <a:rPr lang="en-US" dirty="0"/>
              <a:t> </a:t>
            </a:r>
            <a:r>
              <a:rPr lang="en-US" dirty="0" err="1"/>
              <a:t>zavise</a:t>
            </a:r>
            <a:r>
              <a:rPr lang="en-US" dirty="0"/>
              <a:t> od </a:t>
            </a:r>
            <a:r>
              <a:rPr lang="en-US" dirty="0" err="1"/>
              <a:t>prirodnih</a:t>
            </a:r>
            <a:r>
              <a:rPr lang="en-US" dirty="0"/>
              <a:t> </a:t>
            </a:r>
            <a:r>
              <a:rPr lang="en-US" dirty="0" err="1"/>
              <a:t>resursa</a:t>
            </a:r>
            <a:r>
              <a:rPr lang="en-US" dirty="0"/>
              <a:t>, </a:t>
            </a:r>
            <a:r>
              <a:rPr lang="en-US" dirty="0" err="1"/>
              <a:t>prema</a:t>
            </a:r>
            <a:r>
              <a:rPr lang="en-US" dirty="0"/>
              <a:t> </a:t>
            </a:r>
            <a:r>
              <a:rPr lang="en-US" dirty="0" err="1"/>
              <a:t>Međuvladinoj</a:t>
            </a:r>
            <a:r>
              <a:rPr lang="en-US" dirty="0"/>
              <a:t> </a:t>
            </a:r>
            <a:r>
              <a:rPr lang="en-US" dirty="0" err="1"/>
              <a:t>komisiji</a:t>
            </a:r>
            <a:r>
              <a:rPr lang="en-US" dirty="0"/>
              <a:t> UN </a:t>
            </a:r>
            <a:r>
              <a:rPr lang="en-US" dirty="0" err="1"/>
              <a:t>za</a:t>
            </a:r>
            <a:r>
              <a:rPr lang="en-US" dirty="0"/>
              <a:t> </a:t>
            </a:r>
            <a:r>
              <a:rPr lang="en-US" dirty="0" err="1"/>
              <a:t>klimatske</a:t>
            </a:r>
            <a:r>
              <a:rPr lang="en-US" dirty="0"/>
              <a:t> </a:t>
            </a:r>
            <a:r>
              <a:rPr lang="en-US" dirty="0" err="1"/>
              <a:t>promene</a:t>
            </a:r>
            <a:r>
              <a:rPr lang="en-US" dirty="0"/>
              <a:t>. U </a:t>
            </a:r>
            <a:r>
              <a:rPr lang="en-US" dirty="0" err="1"/>
              <a:t>Sjedinjenim</a:t>
            </a:r>
            <a:r>
              <a:rPr lang="en-US" dirty="0"/>
              <a:t> </a:t>
            </a:r>
            <a:r>
              <a:rPr lang="en-US" dirty="0" err="1"/>
              <a:t>Američkim</a:t>
            </a:r>
            <a:r>
              <a:rPr lang="en-US" dirty="0"/>
              <a:t> </a:t>
            </a:r>
            <a:r>
              <a:rPr lang="en-US" dirty="0" err="1"/>
              <a:t>Državama</a:t>
            </a:r>
            <a:r>
              <a:rPr lang="en-US" dirty="0"/>
              <a:t>, </a:t>
            </a:r>
            <a:r>
              <a:rPr lang="en-US" dirty="0" err="1"/>
              <a:t>jedna</a:t>
            </a:r>
            <a:r>
              <a:rPr lang="en-US" dirty="0"/>
              <a:t> </a:t>
            </a:r>
            <a:r>
              <a:rPr lang="en-US" dirty="0" err="1"/>
              <a:t>podgrupa</a:t>
            </a:r>
            <a:r>
              <a:rPr lang="en-US" dirty="0"/>
              <a:t> </a:t>
            </a:r>
            <a:r>
              <a:rPr lang="en-US" dirty="0" err="1"/>
              <a:t>žena</a:t>
            </a:r>
            <a:r>
              <a:rPr lang="en-US" dirty="0"/>
              <a:t> je </a:t>
            </a:r>
            <a:r>
              <a:rPr lang="en-US" dirty="0" err="1"/>
              <a:t>posebno</a:t>
            </a:r>
            <a:r>
              <a:rPr lang="en-US" dirty="0"/>
              <a:t> </a:t>
            </a:r>
            <a:r>
              <a:rPr lang="en-US" dirty="0" err="1"/>
              <a:t>ugrožena</a:t>
            </a:r>
            <a:r>
              <a:rPr lang="en-US" dirty="0"/>
              <a:t>: </a:t>
            </a:r>
            <a:r>
              <a:rPr lang="en-US" dirty="0" err="1"/>
              <a:t>trudnice</a:t>
            </a:r>
            <a:r>
              <a:rPr lang="en-US" dirty="0"/>
              <a:t>.</a:t>
            </a:r>
          </a:p>
        </p:txBody>
      </p:sp>
      <p:sp>
        <p:nvSpPr>
          <p:cNvPr id="5" name="Szövegdoboz 4">
            <a:extLst>
              <a:ext uri="{FF2B5EF4-FFF2-40B4-BE49-F238E27FC236}">
                <a16:creationId xmlns:a16="http://schemas.microsoft.com/office/drawing/2014/main" id="{8A9B0433-424B-EB57-EC36-C637548606E1}"/>
              </a:ext>
            </a:extLst>
          </p:cNvPr>
          <p:cNvSpPr txBox="1"/>
          <p:nvPr/>
        </p:nvSpPr>
        <p:spPr>
          <a:xfrm>
            <a:off x="624839" y="5923225"/>
            <a:ext cx="9329057" cy="276999"/>
          </a:xfrm>
          <a:prstGeom prst="rect">
            <a:avLst/>
          </a:prstGeom>
          <a:noFill/>
        </p:spPr>
        <p:txBody>
          <a:bodyPr wrap="square" rtlCol="0">
            <a:spAutoFit/>
          </a:bodyPr>
          <a:lstStyle/>
          <a:p>
            <a:pPr rtl="0"/>
            <a:r>
              <a:rPr lang="sr" sz="1200">
                <a:hlinkClick r:id="rId2"/>
              </a:rPr>
              <a:t>https://www.cbsnews.com/news/pregnancy-women-fetuses-risks-climate-change/</a:t>
            </a:r>
            <a:r>
              <a:rPr lang="sr" sz="1200"/>
              <a:t> </a:t>
            </a:r>
            <a:endParaRPr lang="en-GB" sz="1200" dirty="0"/>
          </a:p>
        </p:txBody>
      </p:sp>
      <p:pic>
        <p:nvPicPr>
          <p:cNvPr id="9" name="Kép 8">
            <a:extLst>
              <a:ext uri="{FF2B5EF4-FFF2-40B4-BE49-F238E27FC236}">
                <a16:creationId xmlns:a16="http://schemas.microsoft.com/office/drawing/2014/main" id="{03F9ED12-1064-CAD8-9F93-8DB356AAE066}"/>
              </a:ext>
            </a:extLst>
          </p:cNvPr>
          <p:cNvPicPr>
            <a:picLocks noChangeAspect="1"/>
          </p:cNvPicPr>
          <p:nvPr/>
        </p:nvPicPr>
        <p:blipFill>
          <a:blip r:embed="rId3"/>
          <a:stretch>
            <a:fillRect/>
          </a:stretch>
        </p:blipFill>
        <p:spPr>
          <a:xfrm>
            <a:off x="3993940" y="3122610"/>
            <a:ext cx="4590369" cy="2568484"/>
          </a:xfrm>
          <a:prstGeom prst="rect">
            <a:avLst/>
          </a:prstGeom>
        </p:spPr>
      </p:pic>
      <p:pic>
        <p:nvPicPr>
          <p:cNvPr id="6" name="Kép 5">
            <a:extLst>
              <a:ext uri="{FF2B5EF4-FFF2-40B4-BE49-F238E27FC236}">
                <a16:creationId xmlns:a16="http://schemas.microsoft.com/office/drawing/2014/main" id="{717057EA-2B6E-FB98-FF50-FDCAC99576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71175" y="3647859"/>
            <a:ext cx="1865376" cy="1243584"/>
          </a:xfrm>
          <a:prstGeom prst="rect">
            <a:avLst/>
          </a:prstGeom>
        </p:spPr>
      </p:pic>
    </p:spTree>
    <p:extLst>
      <p:ext uri="{BB962C8B-B14F-4D97-AF65-F5344CB8AC3E}">
        <p14:creationId xmlns:p14="http://schemas.microsoft.com/office/powerpoint/2010/main" val="3196842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981E28C-CFF2-D120-BD6A-C60355162993}"/>
              </a:ext>
            </a:extLst>
          </p:cNvPr>
          <p:cNvSpPr>
            <a:spLocks noGrp="1"/>
          </p:cNvSpPr>
          <p:nvPr>
            <p:ph type="title"/>
          </p:nvPr>
        </p:nvSpPr>
        <p:spPr/>
        <p:txBody>
          <a:bodyPr rtlCol="0">
            <a:normAutofit/>
          </a:bodyPr>
          <a:lstStyle/>
          <a:p>
            <a:r>
              <a:rPr lang="en-US" dirty="0" err="1"/>
              <a:t>Vesti</a:t>
            </a:r>
            <a:r>
              <a:rPr lang="en-US" dirty="0"/>
              <a:t> </a:t>
            </a:r>
            <a:r>
              <a:rPr lang="en-US" dirty="0" err="1"/>
              <a:t>iz</a:t>
            </a:r>
            <a:r>
              <a:rPr lang="en-US" dirty="0"/>
              <a:t> </a:t>
            </a:r>
            <a:r>
              <a:rPr lang="en-US" dirty="0" err="1"/>
              <a:t>sveta</a:t>
            </a:r>
            <a:r>
              <a:rPr lang="en-US" dirty="0"/>
              <a:t> – The Guardian (18. </a:t>
            </a:r>
            <a:r>
              <a:rPr lang="en-US" dirty="0" err="1"/>
              <a:t>jun</a:t>
            </a:r>
            <a:r>
              <a:rPr lang="en-US" dirty="0"/>
              <a:t> 2020.)</a:t>
            </a:r>
            <a:endParaRPr lang="en-GB" dirty="0"/>
          </a:p>
        </p:txBody>
      </p:sp>
      <p:sp>
        <p:nvSpPr>
          <p:cNvPr id="3" name="Tartalom helye 2">
            <a:extLst>
              <a:ext uri="{FF2B5EF4-FFF2-40B4-BE49-F238E27FC236}">
                <a16:creationId xmlns:a16="http://schemas.microsoft.com/office/drawing/2014/main" id="{2EFF5046-BC5E-2FC5-04E0-785516FC533C}"/>
              </a:ext>
            </a:extLst>
          </p:cNvPr>
          <p:cNvSpPr>
            <a:spLocks noGrp="1"/>
          </p:cNvSpPr>
          <p:nvPr>
            <p:ph idx="1"/>
          </p:nvPr>
        </p:nvSpPr>
        <p:spPr/>
        <p:txBody>
          <a:bodyPr rtlCol="0"/>
          <a:lstStyle/>
          <a:p>
            <a:pPr marL="0" indent="0">
              <a:buNone/>
            </a:pPr>
            <a:r>
              <a:rPr lang="en-US" b="1" dirty="0" err="1"/>
              <a:t>Klimatska</a:t>
            </a:r>
            <a:r>
              <a:rPr lang="en-US" b="1" dirty="0"/>
              <a:t> </a:t>
            </a:r>
            <a:r>
              <a:rPr lang="en-US" b="1" dirty="0" err="1"/>
              <a:t>kriza</a:t>
            </a:r>
            <a:r>
              <a:rPr lang="en-US" b="1" dirty="0"/>
              <a:t> </a:t>
            </a:r>
            <a:r>
              <a:rPr lang="en-US" b="1" dirty="0" err="1"/>
              <a:t>predstavlja</a:t>
            </a:r>
            <a:r>
              <a:rPr lang="en-US" b="1" dirty="0"/>
              <a:t> </a:t>
            </a:r>
            <a:r>
              <a:rPr lang="en-US" b="1" dirty="0" err="1"/>
              <a:t>ozbiljne</a:t>
            </a:r>
            <a:r>
              <a:rPr lang="en-US" b="1" dirty="0"/>
              <a:t> </a:t>
            </a:r>
            <a:r>
              <a:rPr lang="en-US" b="1" dirty="0" err="1"/>
              <a:t>rizike</a:t>
            </a:r>
            <a:r>
              <a:rPr lang="en-US" b="1" dirty="0"/>
              <a:t> </a:t>
            </a:r>
            <a:r>
              <a:rPr lang="en-US" b="1" dirty="0" err="1"/>
              <a:t>za</a:t>
            </a:r>
            <a:r>
              <a:rPr lang="en-US" b="1" dirty="0"/>
              <a:t> </a:t>
            </a:r>
            <a:r>
              <a:rPr lang="en-US" b="1" dirty="0" err="1"/>
              <a:t>trudnoću</a:t>
            </a:r>
            <a:r>
              <a:rPr lang="en-US" b="1" dirty="0"/>
              <a:t>, </a:t>
            </a:r>
            <a:r>
              <a:rPr lang="en-US" b="1" dirty="0" err="1"/>
              <a:t>otkriva</a:t>
            </a:r>
            <a:r>
              <a:rPr lang="en-US" b="1" dirty="0"/>
              <a:t> </a:t>
            </a:r>
            <a:r>
              <a:rPr lang="en-US" b="1" dirty="0" err="1" smtClean="0"/>
              <a:t>istraživanje</a:t>
            </a:r>
            <a:endParaRPr lang="en-US" b="1" dirty="0"/>
          </a:p>
        </p:txBody>
      </p:sp>
      <p:sp>
        <p:nvSpPr>
          <p:cNvPr id="5" name="Szövegdoboz 4">
            <a:extLst>
              <a:ext uri="{FF2B5EF4-FFF2-40B4-BE49-F238E27FC236}">
                <a16:creationId xmlns:a16="http://schemas.microsoft.com/office/drawing/2014/main" id="{657E4EAE-1E56-79BA-DC7D-C4577C2CB350}"/>
              </a:ext>
            </a:extLst>
          </p:cNvPr>
          <p:cNvSpPr txBox="1"/>
          <p:nvPr/>
        </p:nvSpPr>
        <p:spPr>
          <a:xfrm>
            <a:off x="440255" y="5988596"/>
            <a:ext cx="11018519" cy="276999"/>
          </a:xfrm>
          <a:prstGeom prst="rect">
            <a:avLst/>
          </a:prstGeom>
          <a:noFill/>
        </p:spPr>
        <p:txBody>
          <a:bodyPr wrap="square" rtlCol="0">
            <a:spAutoFit/>
          </a:bodyPr>
          <a:lstStyle/>
          <a:p>
            <a:pPr rtl="0"/>
            <a:r>
              <a:rPr lang="sr" sz="1200" dirty="0">
                <a:hlinkClick r:id="rId2"/>
              </a:rPr>
              <a:t>https://www.theguardian.com/environment/2020/jun/18/climate-change-air-pollution-investigation-study</a:t>
            </a:r>
            <a:r>
              <a:rPr lang="sr" sz="1200" dirty="0"/>
              <a:t> </a:t>
            </a:r>
            <a:endParaRPr lang="en-GB" sz="1200" dirty="0"/>
          </a:p>
        </p:txBody>
      </p:sp>
      <p:pic>
        <p:nvPicPr>
          <p:cNvPr id="7" name="Kép 6" descr="A képen szöveg, személy, kültéri, emberek látható&#10;&#10;Automatikusan generált leírás">
            <a:extLst>
              <a:ext uri="{FF2B5EF4-FFF2-40B4-BE49-F238E27FC236}">
                <a16:creationId xmlns:a16="http://schemas.microsoft.com/office/drawing/2014/main" id="{BE980E29-DC55-B4CB-52EA-6AEAF6F66FF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6624" y="1562748"/>
            <a:ext cx="5040087" cy="3357348"/>
          </a:xfrm>
          <a:prstGeom prst="rect">
            <a:avLst/>
          </a:prstGeom>
        </p:spPr>
      </p:pic>
      <p:sp>
        <p:nvSpPr>
          <p:cNvPr id="9" name="Szövegdoboz 8">
            <a:extLst>
              <a:ext uri="{FF2B5EF4-FFF2-40B4-BE49-F238E27FC236}">
                <a16:creationId xmlns:a16="http://schemas.microsoft.com/office/drawing/2014/main" id="{00BB0840-4E5B-8E7F-1DF0-E6AE384EFD7A}"/>
              </a:ext>
            </a:extLst>
          </p:cNvPr>
          <p:cNvSpPr txBox="1"/>
          <p:nvPr/>
        </p:nvSpPr>
        <p:spPr>
          <a:xfrm>
            <a:off x="1216625" y="4920096"/>
            <a:ext cx="5040086" cy="1040285"/>
          </a:xfrm>
          <a:prstGeom prst="rect">
            <a:avLst/>
          </a:prstGeom>
          <a:noFill/>
        </p:spPr>
        <p:txBody>
          <a:bodyPr wrap="square" rtlCol="0">
            <a:spAutoFit/>
          </a:bodyPr>
          <a:lstStyle/>
          <a:p>
            <a:pPr algn="just">
              <a:lnSpc>
                <a:spcPct val="110000"/>
              </a:lnSpc>
            </a:pPr>
            <a:r>
              <a:rPr lang="en-US" sz="1400" dirty="0" err="1"/>
              <a:t>Trudnice</a:t>
            </a:r>
            <a:r>
              <a:rPr lang="en-US" sz="1400" dirty="0"/>
              <a:t> </a:t>
            </a:r>
            <a:r>
              <a:rPr lang="en-US" sz="1400" dirty="0" err="1"/>
              <a:t>na</a:t>
            </a:r>
            <a:r>
              <a:rPr lang="en-US" sz="1400" dirty="0"/>
              <a:t> </a:t>
            </a:r>
            <a:r>
              <a:rPr lang="en-US" sz="1400" dirty="0" err="1"/>
              <a:t>klimatskom</a:t>
            </a:r>
            <a:r>
              <a:rPr lang="en-US" sz="1400" dirty="0"/>
              <a:t> </a:t>
            </a:r>
            <a:r>
              <a:rPr lang="en-US" sz="1400" dirty="0" err="1"/>
              <a:t>maršu</a:t>
            </a:r>
            <a:r>
              <a:rPr lang="en-US" sz="1400" dirty="0"/>
              <a:t> u </a:t>
            </a:r>
            <a:r>
              <a:rPr lang="en-US" sz="1400" dirty="0" err="1"/>
              <a:t>Sidneju</a:t>
            </a:r>
            <a:r>
              <a:rPr lang="en-US" sz="1400" dirty="0"/>
              <a:t> u </a:t>
            </a:r>
            <a:r>
              <a:rPr lang="en-US" sz="1400" dirty="0" err="1"/>
              <a:t>decembru</a:t>
            </a:r>
            <a:r>
              <a:rPr lang="en-US" sz="1400" dirty="0"/>
              <a:t> </a:t>
            </a:r>
            <a:r>
              <a:rPr lang="en-US" sz="1400" dirty="0" err="1"/>
              <a:t>prošle</a:t>
            </a:r>
            <a:r>
              <a:rPr lang="en-US" sz="1400" dirty="0"/>
              <a:t> </a:t>
            </a:r>
            <a:r>
              <a:rPr lang="en-US" sz="1400" dirty="0" err="1"/>
              <a:t>godine</a:t>
            </a:r>
            <a:r>
              <a:rPr lang="en-US" sz="1400" dirty="0"/>
              <a:t>. </a:t>
            </a:r>
            <a:r>
              <a:rPr lang="en-US" sz="1400" dirty="0" err="1"/>
              <a:t>Istraživači</a:t>
            </a:r>
            <a:r>
              <a:rPr lang="en-US" sz="1400" dirty="0"/>
              <a:t> </a:t>
            </a:r>
            <a:r>
              <a:rPr lang="en-US" sz="1400" dirty="0" err="1"/>
              <a:t>su</a:t>
            </a:r>
            <a:r>
              <a:rPr lang="en-US" sz="1400" dirty="0"/>
              <a:t> </a:t>
            </a:r>
            <a:r>
              <a:rPr lang="en-US" sz="1400" dirty="0" err="1"/>
              <a:t>otkrili</a:t>
            </a:r>
            <a:r>
              <a:rPr lang="en-US" sz="1400" dirty="0"/>
              <a:t> </a:t>
            </a:r>
            <a:r>
              <a:rPr lang="en-US" sz="1400" dirty="0" err="1"/>
              <a:t>snažnu</a:t>
            </a:r>
            <a:r>
              <a:rPr lang="en-US" sz="1400" dirty="0"/>
              <a:t> </a:t>
            </a:r>
            <a:r>
              <a:rPr lang="en-US" sz="1400" dirty="0" err="1"/>
              <a:t>vezu</a:t>
            </a:r>
            <a:r>
              <a:rPr lang="en-US" sz="1400" dirty="0"/>
              <a:t> </a:t>
            </a:r>
            <a:r>
              <a:rPr lang="en-US" sz="1400" dirty="0" err="1"/>
              <a:t>između</a:t>
            </a:r>
            <a:r>
              <a:rPr lang="en-US" sz="1400" dirty="0"/>
              <a:t> </a:t>
            </a:r>
            <a:r>
              <a:rPr lang="en-US" sz="1400" dirty="0" err="1"/>
              <a:t>zagađenja</a:t>
            </a:r>
            <a:r>
              <a:rPr lang="en-US" sz="1400" dirty="0"/>
              <a:t> </a:t>
            </a:r>
            <a:r>
              <a:rPr lang="en-US" sz="1400" dirty="0" err="1"/>
              <a:t>vazduha</a:t>
            </a:r>
            <a:r>
              <a:rPr lang="en-US" sz="1400" dirty="0"/>
              <a:t> </a:t>
            </a:r>
            <a:r>
              <a:rPr lang="en-US" sz="1400" dirty="0" err="1"/>
              <a:t>i</a:t>
            </a:r>
            <a:r>
              <a:rPr lang="en-US" sz="1400" dirty="0"/>
              <a:t> </a:t>
            </a:r>
            <a:r>
              <a:rPr lang="en-US" sz="1400" dirty="0" err="1"/>
              <a:t>izloženosti</a:t>
            </a:r>
            <a:r>
              <a:rPr lang="en-US" sz="1400" dirty="0"/>
              <a:t> </a:t>
            </a:r>
            <a:r>
              <a:rPr lang="en-US" sz="1400" dirty="0" err="1"/>
              <a:t>toploti</a:t>
            </a:r>
            <a:r>
              <a:rPr lang="en-US" sz="1400" dirty="0"/>
              <a:t> </a:t>
            </a:r>
            <a:r>
              <a:rPr lang="en-US" sz="1400" dirty="0" err="1"/>
              <a:t>i</a:t>
            </a:r>
            <a:r>
              <a:rPr lang="en-US" sz="1400" dirty="0"/>
              <a:t> </a:t>
            </a:r>
            <a:r>
              <a:rPr lang="en-US" sz="1400" dirty="0" err="1"/>
              <a:t>rizika</a:t>
            </a:r>
            <a:r>
              <a:rPr lang="en-US" sz="1400" dirty="0"/>
              <a:t> od </a:t>
            </a:r>
            <a:r>
              <a:rPr lang="en-US" sz="1400" dirty="0" err="1"/>
              <a:t>prevremenog</a:t>
            </a:r>
            <a:r>
              <a:rPr lang="en-US" sz="1400" dirty="0"/>
              <a:t> </a:t>
            </a:r>
            <a:r>
              <a:rPr lang="en-US" sz="1400" dirty="0" err="1"/>
              <a:t>porođaja</a:t>
            </a:r>
            <a:r>
              <a:rPr lang="en-US" sz="1400" dirty="0"/>
              <a:t> </a:t>
            </a:r>
            <a:r>
              <a:rPr lang="en-US" sz="1400" dirty="0" err="1"/>
              <a:t>ili</a:t>
            </a:r>
            <a:r>
              <a:rPr lang="en-US" sz="1400" dirty="0"/>
              <a:t> </a:t>
            </a:r>
            <a:r>
              <a:rPr lang="en-US" sz="1400" dirty="0" err="1"/>
              <a:t>mrtvorođenja</a:t>
            </a:r>
            <a:r>
              <a:rPr lang="en-US" sz="1400" dirty="0"/>
              <a:t>. </a:t>
            </a:r>
          </a:p>
        </p:txBody>
      </p:sp>
      <p:pic>
        <p:nvPicPr>
          <p:cNvPr id="13" name="Kép 12">
            <a:extLst>
              <a:ext uri="{FF2B5EF4-FFF2-40B4-BE49-F238E27FC236}">
                <a16:creationId xmlns:a16="http://schemas.microsoft.com/office/drawing/2014/main" id="{BA0FB747-EDC9-E429-AFF7-1F0495CEE6E7}"/>
              </a:ext>
            </a:extLst>
          </p:cNvPr>
          <p:cNvPicPr>
            <a:picLocks noChangeAspect="1"/>
          </p:cNvPicPr>
          <p:nvPr/>
        </p:nvPicPr>
        <p:blipFill>
          <a:blip r:embed="rId4"/>
          <a:stretch>
            <a:fillRect/>
          </a:stretch>
        </p:blipFill>
        <p:spPr>
          <a:xfrm>
            <a:off x="6909759" y="1376467"/>
            <a:ext cx="4123426" cy="4612129"/>
          </a:xfrm>
          <a:prstGeom prst="rect">
            <a:avLst/>
          </a:prstGeom>
        </p:spPr>
      </p:pic>
    </p:spTree>
    <p:extLst>
      <p:ext uri="{BB962C8B-B14F-4D97-AF65-F5344CB8AC3E}">
        <p14:creationId xmlns:p14="http://schemas.microsoft.com/office/powerpoint/2010/main" val="599652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Kép 6">
            <a:extLst>
              <a:ext uri="{FF2B5EF4-FFF2-40B4-BE49-F238E27FC236}">
                <a16:creationId xmlns:a16="http://schemas.microsoft.com/office/drawing/2014/main" id="{4686AAF8-CED6-EFFE-268A-DDD05C4F9452}"/>
              </a:ext>
            </a:extLst>
          </p:cNvPr>
          <p:cNvPicPr>
            <a:picLocks noChangeAspect="1"/>
          </p:cNvPicPr>
          <p:nvPr/>
        </p:nvPicPr>
        <p:blipFill rotWithShape="1">
          <a:blip r:embed="rId3"/>
          <a:srcRect r="8675"/>
          <a:stretch/>
        </p:blipFill>
        <p:spPr>
          <a:xfrm>
            <a:off x="519308" y="630223"/>
            <a:ext cx="5915997" cy="5674048"/>
          </a:xfrm>
          <a:prstGeom prst="rect">
            <a:avLst/>
          </a:prstGeom>
        </p:spPr>
      </p:pic>
      <p:sp>
        <p:nvSpPr>
          <p:cNvPr id="2" name="Cím 1">
            <a:extLst>
              <a:ext uri="{FF2B5EF4-FFF2-40B4-BE49-F238E27FC236}">
                <a16:creationId xmlns:a16="http://schemas.microsoft.com/office/drawing/2014/main" id="{7C373664-18BB-C5A5-90CC-DE62C4128E99}"/>
              </a:ext>
            </a:extLst>
          </p:cNvPr>
          <p:cNvSpPr>
            <a:spLocks noGrp="1"/>
          </p:cNvSpPr>
          <p:nvPr>
            <p:ph type="title"/>
          </p:nvPr>
        </p:nvSpPr>
        <p:spPr/>
        <p:txBody>
          <a:bodyPr rtlCol="0">
            <a:normAutofit fontScale="90000"/>
          </a:bodyPr>
          <a:lstStyle/>
          <a:p>
            <a:r>
              <a:rPr lang="sv-SE" sz="2400" dirty="0">
                <a:latin typeface="+mn-lt"/>
              </a:rPr>
              <a:t>Šematski model interakcije direktnih i indirektnih efekata klimatskih promena na ishod trudnoće</a:t>
            </a:r>
            <a:endParaRPr lang="en-GB" sz="4400" dirty="0">
              <a:latin typeface="+mn-lt"/>
            </a:endParaRPr>
          </a:p>
        </p:txBody>
      </p:sp>
      <p:sp>
        <p:nvSpPr>
          <p:cNvPr id="9" name="Szövegdoboz 8">
            <a:extLst>
              <a:ext uri="{FF2B5EF4-FFF2-40B4-BE49-F238E27FC236}">
                <a16:creationId xmlns:a16="http://schemas.microsoft.com/office/drawing/2014/main" id="{F697FD12-517B-6D19-0A7B-B1D5EB615B0C}"/>
              </a:ext>
            </a:extLst>
          </p:cNvPr>
          <p:cNvSpPr txBox="1"/>
          <p:nvPr/>
        </p:nvSpPr>
        <p:spPr>
          <a:xfrm>
            <a:off x="6678706" y="1343403"/>
            <a:ext cx="5167223" cy="3104440"/>
          </a:xfrm>
          <a:prstGeom prst="rect">
            <a:avLst/>
          </a:prstGeom>
          <a:noFill/>
        </p:spPr>
        <p:txBody>
          <a:bodyPr wrap="square" rtlCol="0">
            <a:spAutoFit/>
          </a:bodyPr>
          <a:lstStyle/>
          <a:p>
            <a:pPr marL="342900" indent="-342900">
              <a:lnSpc>
                <a:spcPct val="110000"/>
              </a:lnSpc>
              <a:spcAft>
                <a:spcPts val="2500"/>
              </a:spcAft>
              <a:buFont typeface="Arial" panose="020B0604020202020204" pitchFamily="34" charset="0"/>
              <a:buChar char="•"/>
            </a:pPr>
            <a:r>
              <a:rPr lang="en-US" sz="2000" dirty="0" err="1"/>
              <a:t>Ekstremni</a:t>
            </a:r>
            <a:r>
              <a:rPr lang="en-US" sz="2000" dirty="0"/>
              <a:t> </a:t>
            </a:r>
            <a:r>
              <a:rPr lang="en-US" sz="2000" dirty="0" err="1"/>
              <a:t>vremenski</a:t>
            </a:r>
            <a:r>
              <a:rPr lang="en-US" sz="2000" dirty="0"/>
              <a:t> </a:t>
            </a:r>
            <a:r>
              <a:rPr lang="en-US" sz="2000" dirty="0" err="1"/>
              <a:t>događaji</a:t>
            </a:r>
            <a:r>
              <a:rPr lang="en-US" sz="2000" dirty="0"/>
              <a:t>, </a:t>
            </a:r>
            <a:r>
              <a:rPr lang="en-US" sz="2000" dirty="0" err="1"/>
              <a:t>zajedno</a:t>
            </a:r>
            <a:r>
              <a:rPr lang="en-US" sz="2000" dirty="0"/>
              <a:t> </a:t>
            </a:r>
            <a:r>
              <a:rPr lang="en-US" sz="2000" dirty="0" err="1"/>
              <a:t>sa</a:t>
            </a:r>
            <a:r>
              <a:rPr lang="en-US" sz="2000" dirty="0"/>
              <a:t> </a:t>
            </a:r>
            <a:r>
              <a:rPr lang="en-US" sz="2000" dirty="0" err="1"/>
              <a:t>povišenim</a:t>
            </a:r>
            <a:r>
              <a:rPr lang="en-US" sz="2000" dirty="0"/>
              <a:t> </a:t>
            </a:r>
            <a:r>
              <a:rPr lang="en-US" sz="2000" dirty="0" err="1"/>
              <a:t>temperaturama</a:t>
            </a:r>
            <a:r>
              <a:rPr lang="en-US" sz="2000" dirty="0"/>
              <a:t>, </a:t>
            </a:r>
            <a:r>
              <a:rPr lang="en-US" sz="2000" dirty="0" err="1"/>
              <a:t>menjaju</a:t>
            </a:r>
            <a:r>
              <a:rPr lang="en-US" sz="2000" dirty="0"/>
              <a:t> </a:t>
            </a:r>
            <a:r>
              <a:rPr lang="en-US" sz="2000" dirty="0" err="1"/>
              <a:t>opseg</a:t>
            </a:r>
            <a:r>
              <a:rPr lang="en-US" sz="2000" dirty="0"/>
              <a:t> </a:t>
            </a:r>
            <a:r>
              <a:rPr lang="en-US" sz="2000" dirty="0" err="1"/>
              <a:t>vektora</a:t>
            </a:r>
            <a:r>
              <a:rPr lang="en-US" sz="2000" dirty="0"/>
              <a:t> </a:t>
            </a:r>
            <a:r>
              <a:rPr lang="en-US" sz="2000" dirty="0" err="1"/>
              <a:t>bolesti</a:t>
            </a:r>
            <a:r>
              <a:rPr lang="en-US" sz="2000" dirty="0"/>
              <a:t> </a:t>
            </a:r>
            <a:r>
              <a:rPr lang="en-US" sz="2000" dirty="0" err="1"/>
              <a:t>i</a:t>
            </a:r>
            <a:r>
              <a:rPr lang="en-US" sz="2000" dirty="0"/>
              <a:t> </a:t>
            </a:r>
            <a:r>
              <a:rPr lang="en-US" sz="2000" dirty="0" err="1"/>
              <a:t>rizik</a:t>
            </a:r>
            <a:r>
              <a:rPr lang="en-US" sz="2000" dirty="0"/>
              <a:t> od </a:t>
            </a:r>
            <a:r>
              <a:rPr lang="en-US" sz="2000" dirty="0" err="1"/>
              <a:t>izloženosti</a:t>
            </a:r>
            <a:r>
              <a:rPr lang="en-US" sz="2000" dirty="0"/>
              <a:t>, </a:t>
            </a:r>
            <a:r>
              <a:rPr lang="en-US" sz="2000" dirty="0" err="1"/>
              <a:t>izazivaju</a:t>
            </a:r>
            <a:r>
              <a:rPr lang="en-US" sz="2000" dirty="0"/>
              <a:t> </a:t>
            </a:r>
            <a:r>
              <a:rPr lang="en-US" sz="2000" dirty="0" err="1"/>
              <a:t>fiziološki</a:t>
            </a:r>
            <a:r>
              <a:rPr lang="en-US" sz="2000" dirty="0"/>
              <a:t> </a:t>
            </a:r>
            <a:r>
              <a:rPr lang="en-US" sz="2000" dirty="0" err="1"/>
              <a:t>stres</a:t>
            </a:r>
            <a:r>
              <a:rPr lang="en-US" sz="2000" dirty="0"/>
              <a:t> </a:t>
            </a:r>
            <a:r>
              <a:rPr lang="en-US" sz="2000" dirty="0" err="1"/>
              <a:t>majke</a:t>
            </a:r>
            <a:r>
              <a:rPr lang="en-US" sz="2000" dirty="0"/>
              <a:t> </a:t>
            </a:r>
            <a:r>
              <a:rPr lang="en-US" sz="2000" dirty="0" err="1"/>
              <a:t>i</a:t>
            </a:r>
            <a:r>
              <a:rPr lang="en-US" sz="2000" dirty="0"/>
              <a:t> </a:t>
            </a:r>
            <a:r>
              <a:rPr lang="en-US" sz="2000" dirty="0" err="1"/>
              <a:t>povećavaju</a:t>
            </a:r>
            <a:r>
              <a:rPr lang="en-US" sz="2000" dirty="0"/>
              <a:t> </a:t>
            </a:r>
            <a:r>
              <a:rPr lang="en-US" sz="2000" dirty="0" err="1"/>
              <a:t>rizik</a:t>
            </a:r>
            <a:r>
              <a:rPr lang="en-US" sz="2000" dirty="0"/>
              <a:t> od </a:t>
            </a:r>
            <a:r>
              <a:rPr lang="en-US" sz="2000" dirty="0" err="1"/>
              <a:t>bolesti</a:t>
            </a:r>
            <a:r>
              <a:rPr lang="en-US" sz="2000" dirty="0"/>
              <a:t>. </a:t>
            </a:r>
          </a:p>
          <a:p>
            <a:pPr marL="342900" indent="-342900">
              <a:lnSpc>
                <a:spcPct val="110000"/>
              </a:lnSpc>
              <a:spcAft>
                <a:spcPts val="2500"/>
              </a:spcAft>
              <a:buFont typeface="Arial" panose="020B0604020202020204" pitchFamily="34" charset="0"/>
              <a:buChar char="•"/>
            </a:pPr>
            <a:r>
              <a:rPr lang="en-US" sz="2000" dirty="0" err="1"/>
              <a:t>Svaki</a:t>
            </a:r>
            <a:r>
              <a:rPr lang="en-US" sz="2000" dirty="0"/>
              <a:t> od </a:t>
            </a:r>
            <a:r>
              <a:rPr lang="en-US" sz="2000" dirty="0" err="1"/>
              <a:t>ovih</a:t>
            </a:r>
            <a:r>
              <a:rPr lang="en-US" sz="2000" dirty="0"/>
              <a:t> </a:t>
            </a:r>
            <a:r>
              <a:rPr lang="en-US" sz="2000" dirty="0" err="1"/>
              <a:t>faktora</a:t>
            </a:r>
            <a:r>
              <a:rPr lang="en-US" sz="2000" dirty="0"/>
              <a:t>, </a:t>
            </a:r>
            <a:r>
              <a:rPr lang="en-US" sz="2000" dirty="0" err="1"/>
              <a:t>pojedinačno</a:t>
            </a:r>
            <a:r>
              <a:rPr lang="en-US" sz="2000" dirty="0"/>
              <a:t> </a:t>
            </a:r>
            <a:r>
              <a:rPr lang="en-US" sz="2000" dirty="0" err="1"/>
              <a:t>i</a:t>
            </a:r>
            <a:r>
              <a:rPr lang="en-US" sz="2000" dirty="0"/>
              <a:t> </a:t>
            </a:r>
            <a:r>
              <a:rPr lang="en-US" sz="2000" dirty="0" err="1"/>
              <a:t>zajedno</a:t>
            </a:r>
            <a:r>
              <a:rPr lang="en-US" sz="2000" dirty="0"/>
              <a:t>, </a:t>
            </a:r>
            <a:r>
              <a:rPr lang="en-US" sz="2000" dirty="0" err="1"/>
              <a:t>deluje</a:t>
            </a:r>
            <a:r>
              <a:rPr lang="en-US" sz="2000" dirty="0"/>
              <a:t> </a:t>
            </a:r>
            <a:r>
              <a:rPr lang="en-US" sz="2000" dirty="0" err="1"/>
              <a:t>na</a:t>
            </a:r>
            <a:r>
              <a:rPr lang="en-US" sz="2000" dirty="0"/>
              <a:t> </a:t>
            </a:r>
            <a:r>
              <a:rPr lang="en-US" sz="2000" dirty="0" err="1"/>
              <a:t>povećanje</a:t>
            </a:r>
            <a:r>
              <a:rPr lang="en-US" sz="2000" dirty="0"/>
              <a:t> </a:t>
            </a:r>
            <a:r>
              <a:rPr lang="en-US" sz="2000" dirty="0" err="1"/>
              <a:t>rizika</a:t>
            </a:r>
            <a:r>
              <a:rPr lang="en-US" sz="2000" dirty="0"/>
              <a:t> od </a:t>
            </a:r>
            <a:r>
              <a:rPr lang="en-US" sz="2000" dirty="0" err="1"/>
              <a:t>prevremenog</a:t>
            </a:r>
            <a:r>
              <a:rPr lang="en-US" sz="2000" dirty="0"/>
              <a:t> </a:t>
            </a:r>
            <a:r>
              <a:rPr lang="en-US" sz="2000" dirty="0" err="1"/>
              <a:t>porođaja</a:t>
            </a:r>
            <a:r>
              <a:rPr lang="en-US" sz="2000" dirty="0"/>
              <a:t>. </a:t>
            </a:r>
          </a:p>
        </p:txBody>
      </p:sp>
      <p:sp>
        <p:nvSpPr>
          <p:cNvPr id="6" name="Szövegdoboz 4">
            <a:extLst>
              <a:ext uri="{FF2B5EF4-FFF2-40B4-BE49-F238E27FC236}">
                <a16:creationId xmlns:a16="http://schemas.microsoft.com/office/drawing/2014/main" id="{E093647E-9239-5A40-41EF-9BAEF51DF2C1}"/>
              </a:ext>
            </a:extLst>
          </p:cNvPr>
          <p:cNvSpPr txBox="1"/>
          <p:nvPr/>
        </p:nvSpPr>
        <p:spPr>
          <a:xfrm>
            <a:off x="8244626" y="6058050"/>
            <a:ext cx="3844705" cy="246221"/>
          </a:xfrm>
          <a:prstGeom prst="rect">
            <a:avLst/>
          </a:prstGeom>
          <a:noFill/>
        </p:spPr>
        <p:txBody>
          <a:bodyPr wrap="square">
            <a:spAutoFit/>
          </a:bodyPr>
          <a:lstStyle/>
          <a:p>
            <a:pPr algn="r"/>
            <a:r>
              <a:rPr lang="en-GB" sz="1000" dirty="0" smtClean="0"/>
              <a:t>doi.org/10.1016/j.envadv.2022.100316</a:t>
            </a:r>
            <a:r>
              <a:rPr lang="en-GB" sz="1000" dirty="0"/>
              <a:t>.</a:t>
            </a:r>
          </a:p>
        </p:txBody>
      </p:sp>
    </p:spTree>
    <p:extLst>
      <p:ext uri="{BB962C8B-B14F-4D97-AF65-F5344CB8AC3E}">
        <p14:creationId xmlns:p14="http://schemas.microsoft.com/office/powerpoint/2010/main" val="823391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BEBCB49-3C26-9343-3F93-9613ED29447D}"/>
              </a:ext>
            </a:extLst>
          </p:cNvPr>
          <p:cNvSpPr>
            <a:spLocks noGrp="1"/>
          </p:cNvSpPr>
          <p:nvPr>
            <p:ph type="title"/>
          </p:nvPr>
        </p:nvSpPr>
        <p:spPr/>
        <p:txBody>
          <a:bodyPr rtlCol="0">
            <a:normAutofit/>
          </a:bodyPr>
          <a:lstStyle/>
          <a:p>
            <a:r>
              <a:rPr lang="pl-PL" dirty="0"/>
              <a:t>Uticaj klimatskih promena na ishod trudnoće</a:t>
            </a:r>
            <a:endParaRPr lang="en-GB" dirty="0"/>
          </a:p>
        </p:txBody>
      </p:sp>
      <p:graphicFrame>
        <p:nvGraphicFramePr>
          <p:cNvPr id="6" name="Diagram 5">
            <a:extLst>
              <a:ext uri="{FF2B5EF4-FFF2-40B4-BE49-F238E27FC236}">
                <a16:creationId xmlns:a16="http://schemas.microsoft.com/office/drawing/2014/main" id="{5C4373B1-BFB2-4468-C153-5EDA859AB57A}"/>
              </a:ext>
            </a:extLst>
          </p:cNvPr>
          <p:cNvGraphicFramePr/>
          <p:nvPr>
            <p:extLst>
              <p:ext uri="{D42A27DB-BD31-4B8C-83A1-F6EECF244321}">
                <p14:modId xmlns:p14="http://schemas.microsoft.com/office/powerpoint/2010/main" val="1809401885"/>
              </p:ext>
            </p:extLst>
          </p:nvPr>
        </p:nvGraphicFramePr>
        <p:xfrm>
          <a:off x="1454332" y="997182"/>
          <a:ext cx="9139646" cy="4680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Szövegdoboz 4">
            <a:extLst>
              <a:ext uri="{FF2B5EF4-FFF2-40B4-BE49-F238E27FC236}">
                <a16:creationId xmlns:a16="http://schemas.microsoft.com/office/drawing/2014/main" id="{EA5B8F01-DC85-2CC7-7FD7-F1EB38AE8771}"/>
              </a:ext>
            </a:extLst>
          </p:cNvPr>
          <p:cNvSpPr txBox="1"/>
          <p:nvPr/>
        </p:nvSpPr>
        <p:spPr>
          <a:xfrm>
            <a:off x="7108946" y="6039979"/>
            <a:ext cx="4980385" cy="276999"/>
          </a:xfrm>
          <a:prstGeom prst="rect">
            <a:avLst/>
          </a:prstGeom>
          <a:noFill/>
        </p:spPr>
        <p:txBody>
          <a:bodyPr wrap="square" lIns="91440" tIns="45720" rIns="91440" bIns="45720" anchor="t">
            <a:spAutoFit/>
          </a:bodyPr>
          <a:lstStyle/>
          <a:p>
            <a:pPr algn="r"/>
            <a:r>
              <a:rPr lang="hu-HU" sz="1000" dirty="0" smtClean="0">
                <a:effectLst/>
                <a:latin typeface="Calibri"/>
                <a:ea typeface="Calibri"/>
                <a:cs typeface="Calibri"/>
                <a:hlinkClick r:id="rId7"/>
              </a:rPr>
              <a:t>https</a:t>
            </a:r>
            <a:r>
              <a:rPr lang="hu-HU" sz="1000" dirty="0">
                <a:effectLst/>
                <a:latin typeface="Calibri"/>
                <a:ea typeface="Calibri"/>
                <a:cs typeface="Calibri"/>
                <a:hlinkClick r:id="rId7"/>
              </a:rPr>
              <a:t>://doi.org/10.1007/s40572-022-00345-9</a:t>
            </a:r>
            <a:r>
              <a:rPr lang="hu-HU" sz="1200" dirty="0">
                <a:latin typeface="Calibri"/>
                <a:ea typeface="Calibri"/>
                <a:cs typeface="Calibri"/>
              </a:rPr>
              <a:t> </a:t>
            </a:r>
            <a:endParaRPr lang="en-GB" sz="1200" dirty="0"/>
          </a:p>
        </p:txBody>
      </p:sp>
    </p:spTree>
    <p:extLst>
      <p:ext uri="{BB962C8B-B14F-4D97-AF65-F5344CB8AC3E}">
        <p14:creationId xmlns:p14="http://schemas.microsoft.com/office/powerpoint/2010/main" val="6245673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A0132C8-3721-8D8F-133C-22812A1F9575}"/>
              </a:ext>
            </a:extLst>
          </p:cNvPr>
          <p:cNvSpPr>
            <a:spLocks noGrp="1"/>
          </p:cNvSpPr>
          <p:nvPr>
            <p:ph type="title"/>
          </p:nvPr>
        </p:nvSpPr>
        <p:spPr/>
        <p:txBody>
          <a:bodyPr rtlCol="0">
            <a:normAutofit/>
          </a:bodyPr>
          <a:lstStyle/>
          <a:p>
            <a:r>
              <a:rPr lang="pl-PL" sz="3200" dirty="0"/>
              <a:t>Uticaj klimatskih promena na ishod trudnoće</a:t>
            </a:r>
            <a:endParaRPr lang="en-GB" sz="3200" dirty="0"/>
          </a:p>
        </p:txBody>
      </p:sp>
      <p:sp>
        <p:nvSpPr>
          <p:cNvPr id="3" name="Tartalom helye 2">
            <a:extLst>
              <a:ext uri="{FF2B5EF4-FFF2-40B4-BE49-F238E27FC236}">
                <a16:creationId xmlns:a16="http://schemas.microsoft.com/office/drawing/2014/main" id="{9D3B1478-8B8D-4519-2F18-5F87954CD19B}"/>
              </a:ext>
            </a:extLst>
          </p:cNvPr>
          <p:cNvSpPr>
            <a:spLocks noGrp="1"/>
          </p:cNvSpPr>
          <p:nvPr>
            <p:ph idx="1"/>
          </p:nvPr>
        </p:nvSpPr>
        <p:spPr/>
        <p:txBody>
          <a:bodyPr rtlCol="0"/>
          <a:lstStyle/>
          <a:p>
            <a:pPr rtl="0"/>
            <a:endParaRPr lang="en-GB" dirty="0"/>
          </a:p>
        </p:txBody>
      </p:sp>
      <p:pic>
        <p:nvPicPr>
          <p:cNvPr id="5" name="Kép 4">
            <a:extLst>
              <a:ext uri="{FF2B5EF4-FFF2-40B4-BE49-F238E27FC236}">
                <a16:creationId xmlns:a16="http://schemas.microsoft.com/office/drawing/2014/main" id="{B001669E-2E12-4113-1AD6-598F5A652577}"/>
              </a:ext>
            </a:extLst>
          </p:cNvPr>
          <p:cNvPicPr>
            <a:picLocks noChangeAspect="1"/>
          </p:cNvPicPr>
          <p:nvPr/>
        </p:nvPicPr>
        <p:blipFill>
          <a:blip r:embed="rId2">
            <a:lum bright="5000" contrast="-4000"/>
          </a:blip>
          <a:stretch>
            <a:fillRect/>
          </a:stretch>
        </p:blipFill>
        <p:spPr>
          <a:xfrm>
            <a:off x="77137" y="781884"/>
            <a:ext cx="7969812" cy="5294232"/>
          </a:xfrm>
          <a:prstGeom prst="rect">
            <a:avLst/>
          </a:prstGeom>
        </p:spPr>
      </p:pic>
      <p:sp>
        <p:nvSpPr>
          <p:cNvPr id="9" name="Szövegdoboz 8">
            <a:extLst>
              <a:ext uri="{FF2B5EF4-FFF2-40B4-BE49-F238E27FC236}">
                <a16:creationId xmlns:a16="http://schemas.microsoft.com/office/drawing/2014/main" id="{50F9F3F2-D10D-D7E3-D277-7C08A1CACEB6}"/>
              </a:ext>
            </a:extLst>
          </p:cNvPr>
          <p:cNvSpPr txBox="1"/>
          <p:nvPr/>
        </p:nvSpPr>
        <p:spPr>
          <a:xfrm>
            <a:off x="8329509" y="1005691"/>
            <a:ext cx="3362309" cy="4042132"/>
          </a:xfrm>
          <a:prstGeom prst="rect">
            <a:avLst/>
          </a:prstGeom>
          <a:noFill/>
        </p:spPr>
        <p:txBody>
          <a:bodyPr wrap="square" rtlCol="0">
            <a:spAutoFit/>
          </a:bodyPr>
          <a:lstStyle/>
          <a:p>
            <a:r>
              <a:rPr lang="en-US" sz="2000" dirty="0" err="1">
                <a:solidFill>
                  <a:schemeClr val="accent1">
                    <a:lumMod val="75000"/>
                  </a:schemeClr>
                </a:solidFill>
              </a:rPr>
              <a:t>Uticaj</a:t>
            </a:r>
            <a:r>
              <a:rPr lang="en-US" sz="2000" dirty="0">
                <a:solidFill>
                  <a:schemeClr val="accent1">
                    <a:lumMod val="75000"/>
                  </a:schemeClr>
                </a:solidFill>
              </a:rPr>
              <a:t> </a:t>
            </a:r>
            <a:r>
              <a:rPr lang="en-US" sz="2000" dirty="0" err="1">
                <a:solidFill>
                  <a:schemeClr val="accent1">
                    <a:lumMod val="75000"/>
                  </a:schemeClr>
                </a:solidFill>
              </a:rPr>
              <a:t>klime</a:t>
            </a:r>
            <a:r>
              <a:rPr lang="en-US" sz="2000" dirty="0">
                <a:solidFill>
                  <a:schemeClr val="accent1">
                    <a:lumMod val="75000"/>
                  </a:schemeClr>
                </a:solidFill>
              </a:rPr>
              <a:t> </a:t>
            </a:r>
            <a:r>
              <a:rPr lang="en-US" sz="2000" dirty="0" err="1">
                <a:solidFill>
                  <a:schemeClr val="accent1">
                    <a:lumMod val="75000"/>
                  </a:schemeClr>
                </a:solidFill>
              </a:rPr>
              <a:t>na</a:t>
            </a:r>
            <a:r>
              <a:rPr lang="en-US" sz="2000" dirty="0">
                <a:solidFill>
                  <a:schemeClr val="accent1">
                    <a:lumMod val="75000"/>
                  </a:schemeClr>
                </a:solidFill>
              </a:rPr>
              <a:t> </a:t>
            </a:r>
            <a:r>
              <a:rPr lang="en-US" sz="2000" dirty="0" err="1">
                <a:solidFill>
                  <a:schemeClr val="accent1">
                    <a:lumMod val="75000"/>
                  </a:schemeClr>
                </a:solidFill>
              </a:rPr>
              <a:t>zdravlje</a:t>
            </a:r>
            <a:r>
              <a:rPr lang="en-US" sz="2000" dirty="0">
                <a:solidFill>
                  <a:schemeClr val="accent1">
                    <a:lumMod val="75000"/>
                  </a:schemeClr>
                </a:solidFill>
              </a:rPr>
              <a:t> </a:t>
            </a:r>
            <a:r>
              <a:rPr lang="en-US" sz="2000" dirty="0" err="1">
                <a:solidFill>
                  <a:schemeClr val="accent1">
                    <a:lumMod val="75000"/>
                  </a:schemeClr>
                </a:solidFill>
              </a:rPr>
              <a:t>tokom</a:t>
            </a:r>
            <a:r>
              <a:rPr lang="en-US" sz="2000" dirty="0">
                <a:solidFill>
                  <a:schemeClr val="accent1">
                    <a:lumMod val="75000"/>
                  </a:schemeClr>
                </a:solidFill>
              </a:rPr>
              <a:t> </a:t>
            </a:r>
            <a:r>
              <a:rPr lang="en-US" sz="2000" dirty="0" err="1">
                <a:solidFill>
                  <a:schemeClr val="accent1">
                    <a:lumMod val="75000"/>
                  </a:schemeClr>
                </a:solidFill>
              </a:rPr>
              <a:t>trudnoće</a:t>
            </a:r>
            <a:r>
              <a:rPr lang="en-US" sz="2000" dirty="0">
                <a:solidFill>
                  <a:schemeClr val="accent1">
                    <a:lumMod val="75000"/>
                  </a:schemeClr>
                </a:solidFill>
              </a:rPr>
              <a:t> </a:t>
            </a:r>
            <a:r>
              <a:rPr lang="en-US" sz="2000" dirty="0" err="1">
                <a:solidFill>
                  <a:schemeClr val="accent1">
                    <a:lumMod val="75000"/>
                  </a:schemeClr>
                </a:solidFill>
              </a:rPr>
              <a:t>može</a:t>
            </a:r>
            <a:r>
              <a:rPr lang="en-US" sz="2000" dirty="0">
                <a:solidFill>
                  <a:schemeClr val="accent1">
                    <a:lumMod val="75000"/>
                  </a:schemeClr>
                </a:solidFill>
              </a:rPr>
              <a:t> se </a:t>
            </a:r>
            <a:r>
              <a:rPr lang="en-US" sz="2000" dirty="0" err="1">
                <a:solidFill>
                  <a:schemeClr val="accent1">
                    <a:lumMod val="75000"/>
                  </a:schemeClr>
                </a:solidFill>
              </a:rPr>
              <a:t>zamisliti</a:t>
            </a:r>
            <a:r>
              <a:rPr lang="en-US" sz="2000" dirty="0">
                <a:solidFill>
                  <a:schemeClr val="accent1">
                    <a:lumMod val="75000"/>
                  </a:schemeClr>
                </a:solidFill>
              </a:rPr>
              <a:t> </a:t>
            </a:r>
            <a:r>
              <a:rPr lang="en-US" sz="2000" dirty="0" err="1">
                <a:solidFill>
                  <a:schemeClr val="accent1">
                    <a:lumMod val="75000"/>
                  </a:schemeClr>
                </a:solidFill>
              </a:rPr>
              <a:t>tako</a:t>
            </a:r>
            <a:r>
              <a:rPr lang="en-US" sz="2000" dirty="0">
                <a:solidFill>
                  <a:schemeClr val="accent1">
                    <a:lumMod val="75000"/>
                  </a:schemeClr>
                </a:solidFill>
              </a:rPr>
              <a:t> da </a:t>
            </a:r>
            <a:r>
              <a:rPr lang="en-US" sz="2000" dirty="0" err="1">
                <a:solidFill>
                  <a:schemeClr val="accent1">
                    <a:lumMod val="75000"/>
                  </a:schemeClr>
                </a:solidFill>
              </a:rPr>
              <a:t>uključuje</a:t>
            </a:r>
            <a:r>
              <a:rPr lang="en-US" sz="2000" dirty="0">
                <a:solidFill>
                  <a:schemeClr val="accent1">
                    <a:lumMod val="75000"/>
                  </a:schemeClr>
                </a:solidFill>
              </a:rPr>
              <a:t>: </a:t>
            </a:r>
          </a:p>
          <a:p>
            <a:pPr marL="457200" indent="-457200">
              <a:spcAft>
                <a:spcPts val="1000"/>
              </a:spcAft>
              <a:buFont typeface="+mj-lt"/>
              <a:buAutoNum type="alphaLcParenR"/>
            </a:pPr>
            <a:r>
              <a:rPr lang="en-US" sz="2000" dirty="0" err="1">
                <a:solidFill>
                  <a:schemeClr val="accent1">
                    <a:lumMod val="75000"/>
                  </a:schemeClr>
                </a:solidFill>
              </a:rPr>
              <a:t>direktne</a:t>
            </a:r>
            <a:r>
              <a:rPr lang="en-US" sz="2000" dirty="0">
                <a:solidFill>
                  <a:schemeClr val="accent1">
                    <a:lumMod val="75000"/>
                  </a:schemeClr>
                </a:solidFill>
              </a:rPr>
              <a:t> </a:t>
            </a:r>
            <a:r>
              <a:rPr lang="en-US" sz="2000" dirty="0" err="1">
                <a:solidFill>
                  <a:schemeClr val="accent1">
                    <a:lumMod val="75000"/>
                  </a:schemeClr>
                </a:solidFill>
              </a:rPr>
              <a:t>uticaje</a:t>
            </a:r>
            <a:r>
              <a:rPr lang="en-US" sz="2000" dirty="0">
                <a:solidFill>
                  <a:schemeClr val="accent1">
                    <a:lumMod val="75000"/>
                  </a:schemeClr>
                </a:solidFill>
              </a:rPr>
              <a:t> </a:t>
            </a:r>
            <a:r>
              <a:rPr lang="en-US" sz="2000" dirty="0" err="1">
                <a:solidFill>
                  <a:schemeClr val="accent1">
                    <a:lumMod val="75000"/>
                  </a:schemeClr>
                </a:solidFill>
              </a:rPr>
              <a:t>putem</a:t>
            </a:r>
            <a:r>
              <a:rPr lang="en-US" sz="2000" dirty="0">
                <a:solidFill>
                  <a:schemeClr val="accent1">
                    <a:lumMod val="75000"/>
                  </a:schemeClr>
                </a:solidFill>
              </a:rPr>
              <a:t> </a:t>
            </a:r>
            <a:r>
              <a:rPr lang="en-US" sz="2000" dirty="0" err="1">
                <a:solidFill>
                  <a:schemeClr val="accent1">
                    <a:lumMod val="75000"/>
                  </a:schemeClr>
                </a:solidFill>
              </a:rPr>
              <a:t>pojedinačnih</a:t>
            </a:r>
            <a:r>
              <a:rPr lang="en-US" sz="2000" dirty="0">
                <a:solidFill>
                  <a:schemeClr val="accent1">
                    <a:lumMod val="75000"/>
                  </a:schemeClr>
                </a:solidFill>
              </a:rPr>
              <a:t> </a:t>
            </a:r>
            <a:r>
              <a:rPr lang="en-US" sz="2000" dirty="0" err="1">
                <a:solidFill>
                  <a:schemeClr val="accent1">
                    <a:lumMod val="75000"/>
                  </a:schemeClr>
                </a:solidFill>
              </a:rPr>
              <a:t>ekoloških</a:t>
            </a:r>
            <a:r>
              <a:rPr lang="en-US" sz="2000" dirty="0">
                <a:solidFill>
                  <a:schemeClr val="accent1">
                    <a:lumMod val="75000"/>
                  </a:schemeClr>
                </a:solidFill>
              </a:rPr>
              <a:t> </a:t>
            </a:r>
            <a:r>
              <a:rPr lang="en-US" sz="2000" dirty="0" err="1">
                <a:solidFill>
                  <a:schemeClr val="accent1">
                    <a:lumMod val="75000"/>
                  </a:schemeClr>
                </a:solidFill>
              </a:rPr>
              <a:t>katastrofa</a:t>
            </a:r>
            <a:r>
              <a:rPr lang="en-US" sz="2000" dirty="0">
                <a:solidFill>
                  <a:schemeClr val="accent1">
                    <a:lumMod val="75000"/>
                  </a:schemeClr>
                </a:solidFill>
              </a:rPr>
              <a:t>, </a:t>
            </a:r>
          </a:p>
          <a:p>
            <a:pPr marL="457200" indent="-457200">
              <a:spcAft>
                <a:spcPts val="1000"/>
              </a:spcAft>
              <a:buFont typeface="+mj-lt"/>
              <a:buAutoNum type="alphaLcParenR"/>
            </a:pPr>
            <a:r>
              <a:rPr lang="en-US" sz="2000" dirty="0" err="1">
                <a:solidFill>
                  <a:schemeClr val="accent1">
                    <a:lumMod val="75000"/>
                  </a:schemeClr>
                </a:solidFill>
              </a:rPr>
              <a:t>indirektne</a:t>
            </a:r>
            <a:r>
              <a:rPr lang="en-US" sz="2000" dirty="0">
                <a:solidFill>
                  <a:schemeClr val="accent1">
                    <a:lumMod val="75000"/>
                  </a:schemeClr>
                </a:solidFill>
              </a:rPr>
              <a:t> </a:t>
            </a:r>
            <a:r>
              <a:rPr lang="en-US" sz="2000" dirty="0" err="1">
                <a:solidFill>
                  <a:schemeClr val="accent1">
                    <a:lumMod val="75000"/>
                  </a:schemeClr>
                </a:solidFill>
              </a:rPr>
              <a:t>uticaje</a:t>
            </a:r>
            <a:r>
              <a:rPr lang="en-US" sz="2000" dirty="0">
                <a:solidFill>
                  <a:schemeClr val="accent1">
                    <a:lumMod val="75000"/>
                  </a:schemeClr>
                </a:solidFill>
              </a:rPr>
              <a:t> </a:t>
            </a:r>
            <a:r>
              <a:rPr lang="en-US" sz="2000" dirty="0" err="1">
                <a:solidFill>
                  <a:schemeClr val="accent1">
                    <a:lumMod val="75000"/>
                  </a:schemeClr>
                </a:solidFill>
              </a:rPr>
              <a:t>kroz</a:t>
            </a:r>
            <a:r>
              <a:rPr lang="en-US" sz="2000" dirty="0">
                <a:solidFill>
                  <a:schemeClr val="accent1">
                    <a:lumMod val="75000"/>
                  </a:schemeClr>
                </a:solidFill>
              </a:rPr>
              <a:t> </a:t>
            </a:r>
            <a:r>
              <a:rPr lang="en-US" sz="2000" dirty="0" err="1">
                <a:solidFill>
                  <a:schemeClr val="accent1">
                    <a:lumMod val="75000"/>
                  </a:schemeClr>
                </a:solidFill>
              </a:rPr>
              <a:t>promene</a:t>
            </a:r>
            <a:r>
              <a:rPr lang="en-US" sz="2000" dirty="0">
                <a:solidFill>
                  <a:schemeClr val="accent1">
                    <a:lumMod val="75000"/>
                  </a:schemeClr>
                </a:solidFill>
              </a:rPr>
              <a:t> u </a:t>
            </a:r>
            <a:r>
              <a:rPr lang="en-US" sz="2000" dirty="0" err="1">
                <a:solidFill>
                  <a:schemeClr val="accent1">
                    <a:lumMod val="75000"/>
                  </a:schemeClr>
                </a:solidFill>
              </a:rPr>
              <a:t>prirodnom</a:t>
            </a:r>
            <a:r>
              <a:rPr lang="en-US" sz="2000" dirty="0">
                <a:solidFill>
                  <a:schemeClr val="accent1">
                    <a:lumMod val="75000"/>
                  </a:schemeClr>
                </a:solidFill>
              </a:rPr>
              <a:t> </a:t>
            </a:r>
            <a:r>
              <a:rPr lang="en-US" sz="2000" dirty="0" err="1">
                <a:solidFill>
                  <a:schemeClr val="accent1">
                    <a:lumMod val="75000"/>
                  </a:schemeClr>
                </a:solidFill>
              </a:rPr>
              <a:t>okruženju</a:t>
            </a:r>
            <a:r>
              <a:rPr lang="en-US" sz="2000" dirty="0">
                <a:solidFill>
                  <a:schemeClr val="accent1">
                    <a:lumMod val="75000"/>
                  </a:schemeClr>
                </a:solidFill>
              </a:rPr>
              <a:t>, </a:t>
            </a:r>
            <a:r>
              <a:rPr lang="en-US" sz="2000" dirty="0" err="1">
                <a:solidFill>
                  <a:schemeClr val="accent1">
                    <a:lumMod val="75000"/>
                  </a:schemeClr>
                </a:solidFill>
              </a:rPr>
              <a:t>i</a:t>
            </a:r>
            <a:r>
              <a:rPr lang="en-US" sz="2000" dirty="0">
                <a:solidFill>
                  <a:schemeClr val="accent1">
                    <a:lumMod val="75000"/>
                  </a:schemeClr>
                </a:solidFill>
              </a:rPr>
              <a:t> </a:t>
            </a:r>
          </a:p>
          <a:p>
            <a:pPr marL="457200" indent="-457200">
              <a:spcAft>
                <a:spcPts val="1000"/>
              </a:spcAft>
              <a:buFont typeface="+mj-lt"/>
              <a:buAutoNum type="alphaLcParenR"/>
            </a:pPr>
            <a:r>
              <a:rPr lang="en-US" sz="2000" dirty="0" err="1">
                <a:solidFill>
                  <a:schemeClr val="accent1">
                    <a:lumMod val="75000"/>
                  </a:schemeClr>
                </a:solidFill>
              </a:rPr>
              <a:t>indirektne</a:t>
            </a:r>
            <a:r>
              <a:rPr lang="en-US" sz="2000" dirty="0">
                <a:solidFill>
                  <a:schemeClr val="accent1">
                    <a:lumMod val="75000"/>
                  </a:schemeClr>
                </a:solidFill>
              </a:rPr>
              <a:t> </a:t>
            </a:r>
            <a:r>
              <a:rPr lang="en-US" sz="2000" dirty="0" err="1">
                <a:solidFill>
                  <a:schemeClr val="accent1">
                    <a:lumMod val="75000"/>
                  </a:schemeClr>
                </a:solidFill>
              </a:rPr>
              <a:t>uticaje</a:t>
            </a:r>
            <a:r>
              <a:rPr lang="en-US" sz="2000" dirty="0">
                <a:solidFill>
                  <a:schemeClr val="accent1">
                    <a:lumMod val="75000"/>
                  </a:schemeClr>
                </a:solidFill>
              </a:rPr>
              <a:t> </a:t>
            </a:r>
            <a:r>
              <a:rPr lang="en-US" sz="2000" dirty="0" err="1">
                <a:solidFill>
                  <a:schemeClr val="accent1">
                    <a:lumMod val="75000"/>
                  </a:schemeClr>
                </a:solidFill>
              </a:rPr>
              <a:t>kroz</a:t>
            </a:r>
            <a:r>
              <a:rPr lang="en-US" sz="2000" dirty="0">
                <a:solidFill>
                  <a:schemeClr val="accent1">
                    <a:lumMod val="75000"/>
                  </a:schemeClr>
                </a:solidFill>
              </a:rPr>
              <a:t> </a:t>
            </a:r>
            <a:r>
              <a:rPr lang="en-US" sz="2000" dirty="0" err="1">
                <a:solidFill>
                  <a:schemeClr val="accent1">
                    <a:lumMod val="75000"/>
                  </a:schemeClr>
                </a:solidFill>
              </a:rPr>
              <a:t>promene</a:t>
            </a:r>
            <a:r>
              <a:rPr lang="en-US" sz="2000" dirty="0">
                <a:solidFill>
                  <a:schemeClr val="accent1">
                    <a:lumMod val="75000"/>
                  </a:schemeClr>
                </a:solidFill>
              </a:rPr>
              <a:t> u </a:t>
            </a:r>
            <a:r>
              <a:rPr lang="en-US" sz="2000" dirty="0" err="1">
                <a:solidFill>
                  <a:schemeClr val="accent1">
                    <a:lumMod val="75000"/>
                  </a:schemeClr>
                </a:solidFill>
              </a:rPr>
              <a:t>društvenom</a:t>
            </a:r>
            <a:r>
              <a:rPr lang="en-US" sz="2000" dirty="0">
                <a:solidFill>
                  <a:schemeClr val="accent1">
                    <a:lumMod val="75000"/>
                  </a:schemeClr>
                </a:solidFill>
              </a:rPr>
              <a:t> </a:t>
            </a:r>
            <a:r>
              <a:rPr lang="en-US" sz="2000" dirty="0" err="1">
                <a:solidFill>
                  <a:schemeClr val="accent1">
                    <a:lumMod val="75000"/>
                  </a:schemeClr>
                </a:solidFill>
              </a:rPr>
              <a:t>okruženju</a:t>
            </a:r>
            <a:r>
              <a:rPr lang="en-US" sz="2000" dirty="0">
                <a:solidFill>
                  <a:schemeClr val="accent1">
                    <a:lumMod val="75000"/>
                  </a:schemeClr>
                </a:solidFill>
              </a:rPr>
              <a:t>.</a:t>
            </a:r>
          </a:p>
        </p:txBody>
      </p:sp>
      <p:sp>
        <p:nvSpPr>
          <p:cNvPr id="8" name="Szövegdoboz 4">
            <a:extLst>
              <a:ext uri="{FF2B5EF4-FFF2-40B4-BE49-F238E27FC236}">
                <a16:creationId xmlns:a16="http://schemas.microsoft.com/office/drawing/2014/main" id="{EA5B8F01-DC85-2CC7-7FD7-F1EB38AE8771}"/>
              </a:ext>
            </a:extLst>
          </p:cNvPr>
          <p:cNvSpPr txBox="1"/>
          <p:nvPr/>
        </p:nvSpPr>
        <p:spPr>
          <a:xfrm>
            <a:off x="7211615" y="6076116"/>
            <a:ext cx="4980385" cy="276999"/>
          </a:xfrm>
          <a:prstGeom prst="rect">
            <a:avLst/>
          </a:prstGeom>
          <a:noFill/>
        </p:spPr>
        <p:txBody>
          <a:bodyPr wrap="square" lIns="91440" tIns="45720" rIns="91440" bIns="45720" anchor="t">
            <a:spAutoFit/>
          </a:bodyPr>
          <a:lstStyle/>
          <a:p>
            <a:pPr algn="r"/>
            <a:r>
              <a:rPr lang="hu-HU" sz="1000" dirty="0" smtClean="0">
                <a:effectLst/>
                <a:latin typeface="Calibri"/>
                <a:ea typeface="Calibri"/>
                <a:cs typeface="Calibri"/>
                <a:hlinkClick r:id="rId3"/>
              </a:rPr>
              <a:t>https</a:t>
            </a:r>
            <a:r>
              <a:rPr lang="hu-HU" sz="1000" dirty="0">
                <a:effectLst/>
                <a:latin typeface="Calibri"/>
                <a:ea typeface="Calibri"/>
                <a:cs typeface="Calibri"/>
                <a:hlinkClick r:id="rId3"/>
              </a:rPr>
              <a:t>://doi.org/10.1007/s40572-022-00345-9</a:t>
            </a:r>
            <a:r>
              <a:rPr lang="hu-HU" sz="1200" dirty="0">
                <a:latin typeface="Calibri"/>
                <a:ea typeface="Calibri"/>
                <a:cs typeface="Calibri"/>
              </a:rPr>
              <a:t> </a:t>
            </a:r>
            <a:endParaRPr lang="en-GB" sz="1200" dirty="0"/>
          </a:p>
        </p:txBody>
      </p:sp>
    </p:spTree>
    <p:extLst>
      <p:ext uri="{BB962C8B-B14F-4D97-AF65-F5344CB8AC3E}">
        <p14:creationId xmlns:p14="http://schemas.microsoft.com/office/powerpoint/2010/main" val="3202056719"/>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1F5068-C5D5-469E-815E-8F66C63599DD}">
  <ds:schemaRefs>
    <ds:schemaRef ds:uri="http://schemas.microsoft.com/office/2006/metadata/properties"/>
    <ds:schemaRef ds:uri="http://www.w3.org/XML/1998/namespace"/>
    <ds:schemaRef ds:uri="http://schemas.openxmlformats.org/package/2006/metadata/core-properties"/>
    <ds:schemaRef ds:uri="http://purl.org/dc/elements/1.1/"/>
    <ds:schemaRef ds:uri="603c054e-d324-4a4b-bfdc-a44c27811fd1"/>
    <ds:schemaRef ds:uri="http://purl.org/dc/dcmitype/"/>
    <ds:schemaRef ds:uri="http://schemas.microsoft.com/office/2006/documentManagement/types"/>
    <ds:schemaRef ds:uri="http://schemas.microsoft.com/office/infopath/2007/PartnerControls"/>
    <ds:schemaRef ds:uri="7041af30-ae09-480b-a38a-622eca9a1506"/>
    <ds:schemaRef ds:uri="http://purl.org/dc/terms/"/>
  </ds:schemaRefs>
</ds:datastoreItem>
</file>

<file path=customXml/itemProps2.xml><?xml version="1.0" encoding="utf-8"?>
<ds:datastoreItem xmlns:ds="http://schemas.openxmlformats.org/officeDocument/2006/customXml" ds:itemID="{2E37CBED-CDFB-428E-A146-71847DA0E8AA}"/>
</file>

<file path=customXml/itemProps3.xml><?xml version="1.0" encoding="utf-8"?>
<ds:datastoreItem xmlns:ds="http://schemas.openxmlformats.org/officeDocument/2006/customXml" ds:itemID="{84580D4C-FB42-4F4C-A80F-B055405DE9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647</TotalTime>
  <Words>3015</Words>
  <Application>Microsoft Office PowerPoint</Application>
  <PresentationFormat>Szélesvásznú</PresentationFormat>
  <Paragraphs>234</Paragraphs>
  <Slides>36</Slides>
  <Notes>4</Notes>
  <HiddenSlides>0</HiddenSlides>
  <MMClips>0</MMClips>
  <ScaleCrop>false</ScaleCrop>
  <HeadingPairs>
    <vt:vector size="6" baseType="variant">
      <vt:variant>
        <vt:lpstr>Használt betűtípusok</vt:lpstr>
      </vt:variant>
      <vt:variant>
        <vt:i4>6</vt:i4>
      </vt:variant>
      <vt:variant>
        <vt:lpstr>Téma</vt:lpstr>
      </vt:variant>
      <vt:variant>
        <vt:i4>1</vt:i4>
      </vt:variant>
      <vt:variant>
        <vt:lpstr>Diacímek</vt:lpstr>
      </vt:variant>
      <vt:variant>
        <vt:i4>36</vt:i4>
      </vt:variant>
    </vt:vector>
  </HeadingPairs>
  <TitlesOfParts>
    <vt:vector size="43" baseType="lpstr">
      <vt:lpstr>Arial</vt:lpstr>
      <vt:lpstr>Calibri</vt:lpstr>
      <vt:lpstr>Charis SIL</vt:lpstr>
      <vt:lpstr>Garamond</vt:lpstr>
      <vt:lpstr>STIX-Regular</vt:lpstr>
      <vt:lpstr>Times New Roman</vt:lpstr>
      <vt:lpstr>Office-téma</vt:lpstr>
      <vt:lpstr>Developing new curriculum outlines and learning materials on climate change's health impacts for medical schools 2021-2-HU01-KA220-HED-000050972</vt:lpstr>
      <vt:lpstr>Uticaj klimatskih promena na trudnoću, reproduktivni ishod </vt:lpstr>
      <vt:lpstr>Ishodi učenja</vt:lpstr>
      <vt:lpstr>Promena klime – ugrožene grupe stanovništva</vt:lpstr>
      <vt:lpstr>Vesti iz sveta – CBS NEWS (9. novembar 2021.)</vt:lpstr>
      <vt:lpstr>Vesti iz sveta – The Guardian (18. jun 2020.)</vt:lpstr>
      <vt:lpstr>Šematski model interakcije direktnih i indirektnih efekata klimatskih promena na ishod trudnoće</vt:lpstr>
      <vt:lpstr>Uticaj klimatskih promena na ishod trudnoće</vt:lpstr>
      <vt:lpstr>Uticaj klimatskih promena na ishod trudnoće</vt:lpstr>
      <vt:lpstr>Fiziološki mehanizmi uticaja toplote tokom trudnoće</vt:lpstr>
      <vt:lpstr>Termoregulacija u trudnoći</vt:lpstr>
      <vt:lpstr>Visoka temperatura okoline i intrapartalna groznica majke</vt:lpstr>
      <vt:lpstr>Izlaganje toploti i smanjen protok krvi u placenti</vt:lpstr>
      <vt:lpstr>Uticaj povišene temperature okoline na ishode majke, fetusa i novorođenčadi: Pregledni rad (Dalugoda i sar.)</vt:lpstr>
      <vt:lpstr>Povišena temperatura okoline – povezani neželjeni neonatalni ishodi (Dalugoda i sar.)</vt:lpstr>
      <vt:lpstr>Povezanost visokih temperatura u trudnoći i rizika prevremenog rođenja, male porođajne težine i mrtvorođenih (Čersik i sar.)</vt:lpstr>
      <vt:lpstr>Povezanost visokih temperatura u trudnoći i rizika prevremenog rođenja, male porođajne težine i mrtvorođenih (Čersik i sar.)</vt:lpstr>
      <vt:lpstr>Slika 1: KO spontanog prevremenog porođaja povezanog sa izlaganjem toplotnim talasima u različitim gestacijskim mesecima u Brizbejnu, Australija (HWD1–HWD6).</vt:lpstr>
      <vt:lpstr>Slika 2: KO mrtvorođenih povezanih sa izlaganjem toplotnim talasima tokom različitih meseci gestacije u Brizbejnu, Australija (HWD4–HWD6).</vt:lpstr>
      <vt:lpstr>Ekstremne vrućine, prevremeno rođenje i mrtvorođenje: Globalna analiza u 14 zemalja sa nižim srednjim prihodima (MekElroj i sar.)</vt:lpstr>
      <vt:lpstr>Ukupni efekat raspoređenog zakašnjenja nelinearne krive u okviru ukrštenog slučaja sa referentnom tačkom od 20 °C za maksimalnu temperaturu i referentnom tačkom od 16 °C za dnevni temperaturni raspon i prevremeni porođaj.</vt:lpstr>
      <vt:lpstr>Ukupni efekat raspoređenog zakašnjenja nelinearne krive u okviru ukrštenog slučaja sa referentnom tačkom od 20 °C za maksimalnu temperaturu i referentnom tačkom od 16 °C za dnevni temperaturni raspon i prevremeni porođaj.</vt:lpstr>
      <vt:lpstr>Povišena temperatura okoline – povezani neželjeni ishodi kod majke (Dalugoda i sar.)</vt:lpstr>
      <vt:lpstr>Povišena temperatura okoline – povezani neželjeni ishodi kod majke (Dalugoda i sar.)</vt:lpstr>
      <vt:lpstr>Povišena temperatura okoline – povezani neželjeni ishodi kod majke (Dalugoda i sar.)</vt:lpstr>
      <vt:lpstr> Prenatalna temperatura okoline i rizik od šizofrenije (sistematski pregled)</vt:lpstr>
      <vt:lpstr>Prenatalni stres kod majke (PNSM)</vt:lpstr>
      <vt:lpstr>Ciklus uticaja na zdravlje nakon izloženosti klimatskim promenama tokom trudnoće</vt:lpstr>
      <vt:lpstr>Ciklus uticaja na zdravlje nakon izloženosti klimatskim promenama tokom trudnoće</vt:lpstr>
      <vt:lpstr>Okvir za direktne i indirektne efekte klimatskih promena na zdravlje majki i novorođenčadi i multisektorski odgovori potrebni za jačanje otpornosti</vt:lpstr>
      <vt:lpstr>Uticaj klimatskih promena na ishod trudnoće</vt:lpstr>
      <vt:lpstr>PowerPoint-bemutató</vt:lpstr>
      <vt:lpstr>Ključne poruke</vt:lpstr>
      <vt:lpstr>Testirajte svoje znanje</vt:lpstr>
      <vt:lpstr>Preporučeno čitanje</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Impact of climate change on pregnancy, reproductive outcomes</dc:title>
  <dc:creator>Márovics Gergely Péter</dc:creator>
  <cp:lastModifiedBy>User</cp:lastModifiedBy>
  <cp:revision>80</cp:revision>
  <dcterms:created xsi:type="dcterms:W3CDTF">2023-07-11T12:11:22Z</dcterms:created>
  <dcterms:modified xsi:type="dcterms:W3CDTF">2025-04-22T13:13:41Z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