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332" r:id="rId5"/>
    <p:sldId id="262" r:id="rId6"/>
    <p:sldId id="326" r:id="rId7"/>
    <p:sldId id="306" r:id="rId8"/>
    <p:sldId id="329" r:id="rId9"/>
    <p:sldId id="314" r:id="rId10"/>
    <p:sldId id="322" r:id="rId11"/>
    <p:sldId id="304" r:id="rId12"/>
    <p:sldId id="305" r:id="rId13"/>
    <p:sldId id="277" r:id="rId14"/>
    <p:sldId id="331" r:id="rId15"/>
    <p:sldId id="278" r:id="rId16"/>
    <p:sldId id="279" r:id="rId17"/>
    <p:sldId id="281" r:id="rId18"/>
    <p:sldId id="282" r:id="rId19"/>
    <p:sldId id="283" r:id="rId20"/>
    <p:sldId id="284" r:id="rId21"/>
    <p:sldId id="293" r:id="rId22"/>
    <p:sldId id="285" r:id="rId23"/>
    <p:sldId id="286" r:id="rId24"/>
    <p:sldId id="287" r:id="rId25"/>
    <p:sldId id="288" r:id="rId26"/>
    <p:sldId id="264" r:id="rId27"/>
    <p:sldId id="270" r:id="rId28"/>
    <p:sldId id="320" r:id="rId29"/>
    <p:sldId id="321" r:id="rId30"/>
    <p:sldId id="272" r:id="rId31"/>
    <p:sldId id="273" r:id="rId32"/>
    <p:sldId id="316" r:id="rId33"/>
    <p:sldId id="296" r:id="rId34"/>
    <p:sldId id="298" r:id="rId35"/>
    <p:sldId id="328" r:id="rId36"/>
    <p:sldId id="327" r:id="rId37"/>
    <p:sldId id="333" r:id="rId38"/>
  </p:sldIdLst>
  <p:sldSz cx="12192000" cy="6858000"/>
  <p:notesSz cx="6858000" cy="9144000"/>
  <p:defaultTextStyle>
    <a:defPPr rtl="0">
      <a:defRPr lang="sr-Cyrl-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3" autoAdjust="0"/>
    <p:restoredTop sz="95820"/>
  </p:normalViewPr>
  <p:slideViewPr>
    <p:cSldViewPr snapToGrid="0" showGuides="1">
      <p:cViewPr varScale="1">
        <p:scale>
          <a:sx n="99" d="100"/>
          <a:sy n="99" d="100"/>
        </p:scale>
        <p:origin x="96" y="360"/>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rtlCol="0" anchor="b"/>
          <a:lstStyle>
            <a:lvl1pPr algn="l">
              <a:defRPr sz="6000">
                <a:solidFill>
                  <a:schemeClr val="tx1"/>
                </a:solidFill>
              </a:defRPr>
            </a:lvl1pPr>
          </a:lstStyle>
          <a:p>
            <a:pPr rtl="0"/>
            <a:r>
              <a:rPr lang="sr" noProof="0"/>
              <a:t>Title</a:t>
            </a:r>
          </a:p>
        </p:txBody>
      </p:sp>
      <p:sp>
        <p:nvSpPr>
          <p:cNvPr id="3" name="Alcím 2"/>
          <p:cNvSpPr>
            <a:spLocks noGrp="1"/>
          </p:cNvSpPr>
          <p:nvPr>
            <p:ph type="subTitle" idx="1" hasCustomPrompt="1"/>
          </p:nvPr>
        </p:nvSpPr>
        <p:spPr>
          <a:xfrm>
            <a:off x="1524000" y="3602038"/>
            <a:ext cx="9144000" cy="1655762"/>
          </a:xfrm>
        </p:spPr>
        <p:txBody>
          <a:bodyPr rtlCol="0"/>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sr" noProof="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rtlCol="0">
            <a:spAutoFit/>
          </a:bodyPr>
          <a:lstStyle/>
          <a:p>
            <a:pPr rtl="0"/>
            <a:r>
              <a:rPr lang="sr" sz="800" b="1">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sr"/>
              <a:t>CLIMATEMED – Knowledge about climate change’s health impacts starts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rtlCol="0">
              <a:spAutoFit/>
            </a:bodyPr>
            <a:lstStyle/>
            <a:p>
              <a:pPr rtl="0"/>
              <a:r>
                <a:rPr lang="sr" sz="1200">
                  <a:solidFill>
                    <a:srgbClr val="333333"/>
                  </a:solidFill>
                  <a:latin typeface="+mn-lt"/>
                </a:rPr>
                <a:t>This learning material © 2023-2024 by CLIMATEMED project (</a:t>
              </a:r>
              <a:r>
                <a:rPr lang="sr" sz="1200">
                  <a:solidFill>
                    <a:srgbClr val="333333"/>
                  </a:solidFill>
                  <a:latin typeface="+mn-lt"/>
                  <a:hlinkClick r:id="rId4"/>
                </a:rPr>
                <a:t>www.climatemed.eu</a:t>
              </a:r>
              <a:r>
                <a:rPr lang="sr" sz="1200">
                  <a:solidFill>
                    <a:srgbClr val="333333"/>
                  </a:solidFill>
                  <a:latin typeface="+mn-lt"/>
                </a:rPr>
                <a:t>) is licensed under CC BY 4.0.</a:t>
              </a:r>
              <a:endParaRPr lang="hu-HU" sz="1200" dirty="0">
                <a:solidFill>
                  <a:srgbClr val="333333"/>
                </a:solidFill>
                <a:latin typeface="+mn-lt"/>
              </a:endParaRPr>
            </a:p>
            <a:p>
              <a:pPr rtl="0"/>
              <a:r>
                <a:rPr lang="sr" sz="1200">
                  <a:solidFill>
                    <a:srgbClr val="333333"/>
                  </a:solidFill>
                  <a:latin typeface="+mn-lt"/>
                </a:rPr>
                <a:t>To view a copy of this license, visit </a:t>
              </a:r>
              <a:r>
                <a:rPr lang="sr" sz="1200">
                  <a:solidFill>
                    <a:srgbClr val="333333"/>
                  </a:solidFill>
                  <a:latin typeface="+mn-lt"/>
                  <a:hlinkClick r:id="rId5"/>
                </a:rPr>
                <a:t>https://creativecommons.org/licenses/by/4.0/</a:t>
              </a:r>
              <a:r>
                <a:rPr lang="sr" sz="120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sr"/>
              <a:t>Mintacím szerkesztése</a:t>
            </a:r>
          </a:p>
        </p:txBody>
      </p:sp>
      <p:sp>
        <p:nvSpPr>
          <p:cNvPr id="3" name="Függőleges szöveg helye 2"/>
          <p:cNvSpPr>
            <a:spLocks noGrp="1"/>
          </p:cNvSpPr>
          <p:nvPr>
            <p:ph type="body" orient="vert" idx="1"/>
          </p:nvPr>
        </p:nvSpPr>
        <p:spPr/>
        <p:txBody>
          <a:bodyPr vert="eaVert"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rtlCol="0"/>
          <a:lstStyle/>
          <a:p>
            <a:pPr rtl="0"/>
            <a:r>
              <a:rPr lang="sr"/>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rtlCol="0"/>
          <a:lstStyle>
            <a:lvl1pPr>
              <a:defRPr sz="3200" b="1">
                <a:solidFill>
                  <a:schemeClr val="tx1"/>
                </a:solidFill>
              </a:defRPr>
            </a:lvl1pPr>
          </a:lstStyle>
          <a:p>
            <a:pPr rtl="0"/>
            <a:r>
              <a:rPr lang="sr" dirty="0"/>
              <a:t>Titel</a:t>
            </a:r>
          </a:p>
        </p:txBody>
      </p:sp>
      <p:sp>
        <p:nvSpPr>
          <p:cNvPr id="3" name="Tartalom helye 2"/>
          <p:cNvSpPr>
            <a:spLocks noGrp="1"/>
          </p:cNvSpPr>
          <p:nvPr>
            <p:ph idx="1" hasCustomPrompt="1"/>
          </p:nvPr>
        </p:nvSpPr>
        <p:spPr>
          <a:xfrm>
            <a:off x="192506" y="934775"/>
            <a:ext cx="11583600" cy="5370897"/>
          </a:xfrm>
        </p:spPr>
        <p:txBody>
          <a:bodyPr rtlCol="0"/>
          <a:lstStyle>
            <a:lvl1pPr>
              <a:lnSpc>
                <a:spcPct val="110000"/>
              </a:lnSpc>
              <a:spcAft>
                <a:spcPts val="1000"/>
              </a:spcAft>
              <a:defRPr sz="2200" baseline="0">
                <a:solidFill>
                  <a:schemeClr val="tx1"/>
                </a:solidFill>
              </a:defRPr>
            </a:lvl1pPr>
            <a:lvl2pPr>
              <a:lnSpc>
                <a:spcPct val="110000"/>
              </a:lnSpc>
              <a:spcAft>
                <a:spcPts val="1000"/>
              </a:spcAft>
              <a:defRPr sz="2000">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rtl="0"/>
            <a:r>
              <a:rPr lang="sr" noProof="0" dirty="0"/>
              <a:t>Main text (First level)</a:t>
            </a:r>
          </a:p>
          <a:p>
            <a:pPr lvl="1" rtl="0"/>
            <a:r>
              <a:rPr lang="sr" noProof="0" dirty="0"/>
              <a:t>Second level</a:t>
            </a:r>
          </a:p>
          <a:p>
            <a:pPr lvl="2" rtl="0"/>
            <a:r>
              <a:rPr lang="sr" noProof="0" dirty="0"/>
              <a:t>Third level</a:t>
            </a:r>
          </a:p>
          <a:p>
            <a:pPr lvl="3" rtl="0"/>
            <a:r>
              <a:rPr lang="sr"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sr" noProof="0" dirty="0"/>
              <a:t>Fifth level</a:t>
            </a:r>
          </a:p>
          <a:p>
            <a:pPr lvl="4" rtl="0"/>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rtl="0"/>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rtlCol="0">
            <a:spAutoFit/>
          </a:bodyPr>
          <a:lstStyle/>
          <a:p>
            <a:pPr rtl="0"/>
            <a:r>
              <a:rPr lang="sr" sz="800" b="1">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sr" noProof="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rtlCol="0" anchor="b"/>
          <a:lstStyle>
            <a:lvl1pPr>
              <a:defRPr sz="6000"/>
            </a:lvl1pPr>
          </a:lstStyle>
          <a:p>
            <a:pPr rtl="0"/>
            <a:r>
              <a:rPr lang="sr"/>
              <a:t>Mintacím szerkesztése</a:t>
            </a:r>
          </a:p>
        </p:txBody>
      </p:sp>
      <p:sp>
        <p:nvSpPr>
          <p:cNvPr id="3" name="Szöveg helye 2"/>
          <p:cNvSpPr>
            <a:spLocks noGrp="1"/>
          </p:cNvSpPr>
          <p:nvPr>
            <p:ph type="body" idx="1"/>
          </p:nvPr>
        </p:nvSpPr>
        <p:spPr>
          <a:xfrm>
            <a:off x="831850" y="4589463"/>
            <a:ext cx="10515600" cy="1500187"/>
          </a:xfrm>
        </p:spPr>
        <p:txBody>
          <a:bodyPr rtlCol="0"/>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sr"/>
              <a:t>Mintaszöveg szerkesztése</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sr"/>
              <a:t>Mintacím szerkesztése</a:t>
            </a:r>
          </a:p>
        </p:txBody>
      </p:sp>
      <p:sp>
        <p:nvSpPr>
          <p:cNvPr id="3" name="Tartalom helye 2"/>
          <p:cNvSpPr>
            <a:spLocks noGrp="1"/>
          </p:cNvSpPr>
          <p:nvPr>
            <p:ph sz="half" idx="1"/>
          </p:nvPr>
        </p:nvSpPr>
        <p:spPr>
          <a:xfrm>
            <a:off x="838200" y="1825625"/>
            <a:ext cx="5181600" cy="4351338"/>
          </a:xfrm>
        </p:spPr>
        <p:txBody>
          <a:bodyPr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Tartalom helye 3"/>
          <p:cNvSpPr>
            <a:spLocks noGrp="1"/>
          </p:cNvSpPr>
          <p:nvPr>
            <p:ph sz="half" idx="2"/>
          </p:nvPr>
        </p:nvSpPr>
        <p:spPr>
          <a:xfrm>
            <a:off x="6172200" y="1825625"/>
            <a:ext cx="5181600" cy="4351338"/>
          </a:xfrm>
        </p:spPr>
        <p:txBody>
          <a:bodyPr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rtlCol="0"/>
          <a:lstStyle/>
          <a:p>
            <a:pPr rtl="0"/>
            <a:r>
              <a:rPr lang="sr"/>
              <a:t>Mintacím szerkesztése</a:t>
            </a:r>
          </a:p>
        </p:txBody>
      </p:sp>
      <p:sp>
        <p:nvSpPr>
          <p:cNvPr id="3" name="Szöveg helye 2"/>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sr"/>
              <a:t>Mintaszöveg szerkesztése</a:t>
            </a:r>
          </a:p>
        </p:txBody>
      </p:sp>
      <p:sp>
        <p:nvSpPr>
          <p:cNvPr id="4" name="Tartalom helye 3"/>
          <p:cNvSpPr>
            <a:spLocks noGrp="1"/>
          </p:cNvSpPr>
          <p:nvPr>
            <p:ph sz="half" idx="2"/>
          </p:nvPr>
        </p:nvSpPr>
        <p:spPr>
          <a:xfrm>
            <a:off x="839788" y="2505075"/>
            <a:ext cx="5157787" cy="3684588"/>
          </a:xfrm>
        </p:spPr>
        <p:txBody>
          <a:bodyPr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5" name="Szöveg helye 4"/>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sr"/>
              <a:t>Mintaszöveg szerkesztése</a:t>
            </a:r>
          </a:p>
        </p:txBody>
      </p:sp>
      <p:sp>
        <p:nvSpPr>
          <p:cNvPr id="6" name="Tartalom helye 5"/>
          <p:cNvSpPr>
            <a:spLocks noGrp="1"/>
          </p:cNvSpPr>
          <p:nvPr>
            <p:ph sz="quarter" idx="4"/>
          </p:nvPr>
        </p:nvSpPr>
        <p:spPr>
          <a:xfrm>
            <a:off x="6172200" y="2505075"/>
            <a:ext cx="5183188" cy="3684588"/>
          </a:xfrm>
        </p:spPr>
        <p:txBody>
          <a:bodyPr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7" name="Dátum helye 6"/>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8" name="Élőláb helye 7"/>
          <p:cNvSpPr>
            <a:spLocks noGrp="1"/>
          </p:cNvSpPr>
          <p:nvPr>
            <p:ph type="ftr" sz="quarter" idx="11"/>
          </p:nvPr>
        </p:nvSpPr>
        <p:spPr/>
        <p:txBody>
          <a:bodyPr rtlCol="0"/>
          <a:lstStyle/>
          <a:p>
            <a:pPr rtl="0"/>
            <a:endParaRPr lang="hu-HU"/>
          </a:p>
        </p:txBody>
      </p:sp>
      <p:sp>
        <p:nvSpPr>
          <p:cNvPr id="9" name="Dia számának helye 8"/>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sr"/>
              <a:t>Mintacím szerkesztése</a:t>
            </a:r>
          </a:p>
        </p:txBody>
      </p:sp>
      <p:sp>
        <p:nvSpPr>
          <p:cNvPr id="3" name="Dátum helye 2"/>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4" name="Élőláb helye 3"/>
          <p:cNvSpPr>
            <a:spLocks noGrp="1"/>
          </p:cNvSpPr>
          <p:nvPr>
            <p:ph type="ftr" sz="quarter" idx="11"/>
          </p:nvPr>
        </p:nvSpPr>
        <p:spPr/>
        <p:txBody>
          <a:bodyPr rtlCol="0"/>
          <a:lstStyle/>
          <a:p>
            <a:pPr rtl="0"/>
            <a:endParaRPr lang="hu-HU"/>
          </a:p>
        </p:txBody>
      </p:sp>
      <p:sp>
        <p:nvSpPr>
          <p:cNvPr id="5" name="Dia számának helye 4"/>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3" name="Élőláb helye 2"/>
          <p:cNvSpPr>
            <a:spLocks noGrp="1"/>
          </p:cNvSpPr>
          <p:nvPr>
            <p:ph type="ftr" sz="quarter" idx="11"/>
          </p:nvPr>
        </p:nvSpPr>
        <p:spPr/>
        <p:txBody>
          <a:bodyPr rtlCol="0"/>
          <a:lstStyle/>
          <a:p>
            <a:pPr rtl="0"/>
            <a:endParaRPr lang="hu-HU"/>
          </a:p>
        </p:txBody>
      </p:sp>
      <p:sp>
        <p:nvSpPr>
          <p:cNvPr id="4" name="Dia számának helye 3"/>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sr"/>
              <a:t>Mintacím szerkesztése</a:t>
            </a:r>
          </a:p>
        </p:txBody>
      </p:sp>
      <p:sp>
        <p:nvSpPr>
          <p:cNvPr id="3" name="Tartalom helye 2"/>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sr"/>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sr"/>
              <a:t>Mintacím szerkesztése</a:t>
            </a:r>
          </a:p>
        </p:txBody>
      </p:sp>
      <p:sp>
        <p:nvSpPr>
          <p:cNvPr id="3" name="Kép helye 2"/>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sr"/>
              <a:t>Kép beszúrásához kattintson az ikonra</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sr"/>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sr"/>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9D080D7D-CCD9-4F98-BC7D-474E94E1E9D2}" type="datetimeFigureOut">
              <a:rPr lang="hu-HU" smtClean="0"/>
              <a:t>2025. 04. 22.</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apps.who.int/iris/handle/10665/69387" TargetMode="External"/><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www.who.int/publications/i/item/public-health-advice-on-preventing-health-effects-of-heat" TargetMode="External"/><Relationship Id="rId2" Type="http://schemas.openxmlformats.org/officeDocument/2006/relationships/hyperlink" Target="https://doi.org/10.1371/journal.pone.0243665"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hyperlink" Target="https://journals.ametsoc.org/doi/pdf/10.1175/1520-0477(2001)082%3c1353:TNAIOT%3e2.3.CO;2"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476012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98688"/>
            <a:ext cx="11896826" cy="549635"/>
          </a:xfrm>
        </p:spPr>
        <p:txBody>
          <a:bodyPr rtlCol="0">
            <a:normAutofit/>
          </a:bodyPr>
          <a:lstStyle/>
          <a:p>
            <a:pPr rtl="0"/>
            <a:r>
              <a:rPr lang="en-US" dirty="0" err="1">
                <a:solidFill>
                  <a:schemeClr val="tx1"/>
                </a:solidFill>
              </a:rPr>
              <a:t>Termosenzitivnost</a:t>
            </a:r>
            <a:r>
              <a:rPr lang="en-US" dirty="0">
                <a:solidFill>
                  <a:schemeClr val="tx1"/>
                </a:solidFill>
              </a:rPr>
              <a:t> </a:t>
            </a:r>
            <a:r>
              <a:rPr lang="en-US" dirty="0" err="1">
                <a:solidFill>
                  <a:schemeClr val="tx1"/>
                </a:solidFill>
              </a:rPr>
              <a:t>lekova</a:t>
            </a:r>
            <a:endParaRPr lang="hu-HU" dirty="0">
              <a:solidFill>
                <a:schemeClr val="tx1"/>
              </a:solidFill>
            </a:endParaRPr>
          </a:p>
        </p:txBody>
      </p:sp>
      <p:sp>
        <p:nvSpPr>
          <p:cNvPr id="3" name="Tartalom helye 2"/>
          <p:cNvSpPr>
            <a:spLocks noGrp="1"/>
          </p:cNvSpPr>
          <p:nvPr>
            <p:ph idx="1"/>
          </p:nvPr>
        </p:nvSpPr>
        <p:spPr>
          <a:xfrm>
            <a:off x="517584" y="1328468"/>
            <a:ext cx="11258521" cy="4977204"/>
          </a:xfrm>
        </p:spPr>
        <p:txBody>
          <a:bodyPr rtlCol="0">
            <a:normAutofit/>
          </a:bodyPr>
          <a:lstStyle/>
          <a:p>
            <a:pPr marL="342900" marR="0" lvl="0" indent="-342900" fontAlgn="base">
              <a:spcBef>
                <a:spcPts val="0"/>
              </a:spcBef>
              <a:spcAft>
                <a:spcPts val="150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Jedinjenja koja sadrže peptidne veze (npr. stafostatini) su veoma osetljiva na visoke spoljne temperature</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spcBef>
                <a:spcPts val="0"/>
              </a:spcBef>
              <a:spcAft>
                <a:spcPts val="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Neki primeri: </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lnSpc>
                <a:spcPct val="120000"/>
              </a:lnSpc>
              <a:spcBef>
                <a:spcPts val="0"/>
              </a:spcBef>
              <a:spcAft>
                <a:spcPts val="0"/>
              </a:spcAft>
              <a:buFont typeface="Arial" panose="020B0604020202020204" pitchFamily="34" charset="0"/>
              <a:buChar char="•"/>
              <a:tabLst>
                <a:tab pos="9144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Doksorubicin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treba čuvati na 2-8 °C pre upotrebe </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742950" marR="0" lvl="1" indent="-285750">
              <a:lnSpc>
                <a:spcPct val="120000"/>
              </a:lnSpc>
              <a:spcBef>
                <a:spcPts val="0"/>
              </a:spcBef>
              <a:spcAft>
                <a:spcPts val="1500"/>
              </a:spcAft>
              <a:buFont typeface="Arial" panose="020B0604020202020204" pitchFamily="34" charset="0"/>
              <a:buChar char="•"/>
              <a:tabLst>
                <a:tab pos="9144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Aktivne sastojke nitroglicerina, bavacizumaba, ritonavira, beta-blokatora i kapi za oči treba zaštititi od temperatura iznad 20°C itd.</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spcBef>
                <a:spcPts val="0"/>
              </a:spcBef>
              <a:spcAft>
                <a:spcPts val="1500"/>
              </a:spcAft>
              <a:buFont typeface="Arial" panose="020B0604020202020204" pitchFamily="34" charset="0"/>
              <a:buChar char="•"/>
              <a:tabLst>
                <a:tab pos="4572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Može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se pretpostaviti da se, posebno u neklimatizovanim jedinicama hitne pomoći i odeljenjima, dejstvo i efikasnost lekova razlikuje od „opisa proizvođača”.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spcBef>
                <a:spcPts val="0"/>
              </a:spcBef>
              <a:spcAft>
                <a:spcPts val="1500"/>
              </a:spcAft>
              <a:buFont typeface="Arial" panose="020B0604020202020204" pitchFamily="34" charset="0"/>
              <a:buChar char="•"/>
              <a:tabLst>
                <a:tab pos="4572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Za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razliku od opšte prakse, potrebno je opšte hlađenje lekova.</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spcBef>
                <a:spcPts val="0"/>
              </a:spcBef>
              <a:spcAft>
                <a:spcPts val="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Pogrešno je shvatanje da lekovi u čvrstoj fazi nisu razgradivi.</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23644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a:blip r:embed="rId2"/>
          <a:stretch>
            <a:fillRect/>
          </a:stretch>
        </p:blipFill>
        <p:spPr>
          <a:xfrm>
            <a:off x="4554747" y="138023"/>
            <a:ext cx="7088631" cy="6134564"/>
          </a:xfrm>
          <a:prstGeom prst="rect">
            <a:avLst/>
          </a:prstGeom>
        </p:spPr>
      </p:pic>
      <p:sp>
        <p:nvSpPr>
          <p:cNvPr id="5" name="Téglalap 4"/>
          <p:cNvSpPr/>
          <p:nvPr/>
        </p:nvSpPr>
        <p:spPr>
          <a:xfrm>
            <a:off x="287827" y="963182"/>
            <a:ext cx="3941608" cy="1209562"/>
          </a:xfrm>
          <a:prstGeom prst="rect">
            <a:avLst/>
          </a:prstGeom>
        </p:spPr>
        <p:txBody>
          <a:bodyPr wrap="square" rtlCol="0">
            <a:spAutoFit/>
          </a:bodyPr>
          <a:lstStyle/>
          <a:p>
            <a:pPr rtl="0">
              <a:lnSpc>
                <a:spcPct val="110000"/>
              </a:lnSpc>
            </a:pPr>
            <a:r>
              <a:rPr lang="en-US" sz="2200" b="1" dirty="0" err="1"/>
              <a:t>Stabilnost</a:t>
            </a:r>
            <a:r>
              <a:rPr lang="en-US" sz="2200" b="1" dirty="0"/>
              <a:t> </a:t>
            </a:r>
            <a:r>
              <a:rPr lang="en-US" sz="2200" b="1" dirty="0" err="1"/>
              <a:t>vakcina</a:t>
            </a:r>
            <a:r>
              <a:rPr lang="en-US" sz="2200" b="1" dirty="0"/>
              <a:t> </a:t>
            </a:r>
            <a:r>
              <a:rPr lang="en-US" sz="2200" b="1" dirty="0" err="1"/>
              <a:t>koje</a:t>
            </a:r>
            <a:r>
              <a:rPr lang="en-US" sz="2200" b="1" dirty="0"/>
              <a:t> se </a:t>
            </a:r>
            <a:r>
              <a:rPr lang="en-US" sz="2200" b="1" dirty="0" err="1"/>
              <a:t>obično</a:t>
            </a:r>
            <a:r>
              <a:rPr lang="en-US" sz="2200" b="1" dirty="0"/>
              <a:t> </a:t>
            </a:r>
            <a:r>
              <a:rPr lang="en-US" sz="2200" b="1" dirty="0" err="1"/>
              <a:t>koriste</a:t>
            </a:r>
            <a:r>
              <a:rPr lang="en-US" sz="2200" b="1" dirty="0"/>
              <a:t> u </a:t>
            </a:r>
            <a:r>
              <a:rPr lang="en-US" sz="2200" b="1" dirty="0" err="1"/>
              <a:t>nacionalnim</a:t>
            </a:r>
            <a:r>
              <a:rPr lang="en-US" sz="2200" b="1" dirty="0"/>
              <a:t> </a:t>
            </a:r>
            <a:r>
              <a:rPr lang="en-US" sz="2200" b="1" dirty="0" err="1" smtClean="0"/>
              <a:t>programima</a:t>
            </a:r>
            <a:r>
              <a:rPr lang="hu-HU" sz="2200" b="1" dirty="0" smtClean="0"/>
              <a:t> </a:t>
            </a:r>
            <a:r>
              <a:rPr lang="en-US" sz="2200" b="1" dirty="0" err="1" smtClean="0"/>
              <a:t>imunizacije</a:t>
            </a:r>
            <a:endParaRPr lang="sr" sz="2200" b="1" dirty="0"/>
          </a:p>
        </p:txBody>
      </p:sp>
      <p:sp>
        <p:nvSpPr>
          <p:cNvPr id="6" name="Téglalap 5"/>
          <p:cNvSpPr/>
          <p:nvPr/>
        </p:nvSpPr>
        <p:spPr>
          <a:xfrm>
            <a:off x="86263" y="6118113"/>
            <a:ext cx="3973961" cy="246221"/>
          </a:xfrm>
          <a:prstGeom prst="rect">
            <a:avLst/>
          </a:prstGeom>
        </p:spPr>
        <p:txBody>
          <a:bodyPr wrap="square" rtlCol="0">
            <a:spAutoFit/>
          </a:bodyPr>
          <a:lstStyle/>
          <a:p>
            <a:pPr rtl="0"/>
            <a:r>
              <a:rPr lang="sv-SE" sz="1000" u="sng" dirty="0" smtClean="0">
                <a:hlinkClick r:id="rId3"/>
              </a:rPr>
              <a:t>https</a:t>
            </a:r>
            <a:r>
              <a:rPr lang="sv-SE" sz="1000" u="sng" dirty="0">
                <a:hlinkClick r:id="rId3"/>
              </a:rPr>
              <a:t>://apps.who.int/iris/handle/10665/69387</a:t>
            </a:r>
            <a:endParaRPr lang="hu-HU" sz="1000" u="sng" dirty="0"/>
          </a:p>
        </p:txBody>
      </p:sp>
    </p:spTree>
    <p:extLst>
      <p:ext uri="{BB962C8B-B14F-4D97-AF65-F5344CB8AC3E}">
        <p14:creationId xmlns:p14="http://schemas.microsoft.com/office/powerpoint/2010/main" val="2662315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430801"/>
            <a:ext cx="11896826" cy="549635"/>
          </a:xfrm>
        </p:spPr>
        <p:txBody>
          <a:bodyPr rtlCol="0">
            <a:normAutofit/>
          </a:bodyPr>
          <a:lstStyle/>
          <a:p>
            <a:pPr rtl="0"/>
            <a:r>
              <a:rPr lang="pl-PL" dirty="0">
                <a:solidFill>
                  <a:schemeClr val="tx1"/>
                </a:solidFill>
              </a:rPr>
              <a:t>Farmakoni za koje se zna da su fotosezitivni i osetljivi na </a:t>
            </a:r>
            <a:r>
              <a:rPr lang="pl-PL" dirty="0" smtClean="0">
                <a:solidFill>
                  <a:schemeClr val="tx1"/>
                </a:solidFill>
              </a:rPr>
              <a:t>toplotu</a:t>
            </a:r>
            <a:endParaRPr lang="sr" dirty="0">
              <a:solidFill>
                <a:schemeClr val="tx1"/>
              </a:solidFill>
            </a:endParaRPr>
          </a:p>
        </p:txBody>
      </p:sp>
      <p:sp>
        <p:nvSpPr>
          <p:cNvPr id="3" name="Tartalom helye 2"/>
          <p:cNvSpPr>
            <a:spLocks noGrp="1"/>
          </p:cNvSpPr>
          <p:nvPr>
            <p:ph idx="1"/>
          </p:nvPr>
        </p:nvSpPr>
        <p:spPr>
          <a:xfrm>
            <a:off x="517585" y="1326682"/>
            <a:ext cx="11571745" cy="5370897"/>
          </a:xfrm>
        </p:spPr>
        <p:txBody>
          <a:bodyPr rtlCol="0">
            <a:normAutofit/>
          </a:bodyPr>
          <a:lstStyle/>
          <a:p>
            <a:pPr marL="342900" marR="0" lvl="0" indent="-342900" fontAlgn="base">
              <a:spcBef>
                <a:spcPts val="0"/>
              </a:spcBef>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Adrenalin, aceton, akrilflavin, estri p-amino benzoeve kiseline, p-amino salicilna kiselina, amobarbital, aneurin, apoatropin, apomorfin, askorbinska kiselina, atropin, </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spcBef>
                <a:spcPts val="0"/>
              </a:spcBef>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benzokain, benzodiazepini, benzil alkohol, benzil nikotinat, benzil maleat,</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spcBef>
                <a:spcPts val="0"/>
              </a:spcBef>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eritromicin, </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spcBef>
                <a:spcPts val="0"/>
              </a:spcBef>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neostigmin bromid, nikotinska kiselina, amid nikotinske kiseline, nifedipin, estri-cirinske kiseline, </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nitrofurazon</a:t>
            </a:r>
          </a:p>
          <a:p>
            <a:pPr marL="342900" lvl="0" indent="-342900" fontAlgn="base">
              <a:lnSpc>
                <a:spcPct val="120000"/>
              </a:lnSpc>
              <a:spcBef>
                <a:spcPts val="0"/>
              </a:spcBef>
              <a:spcAft>
                <a:spcPts val="0"/>
              </a:spcAft>
              <a:tabLst>
                <a:tab pos="457200" algn="l"/>
              </a:tabLst>
            </a:pP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prednizon, prednizolon, progesteron, propil galat, piridoksin hidrohlorid,</a:t>
            </a:r>
            <a:endParaRPr lang="en-US"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20000"/>
              </a:lnSpc>
              <a:spcBef>
                <a:spcPts val="0"/>
              </a:spcBef>
              <a:spcAft>
                <a:spcPts val="0"/>
              </a:spcAft>
              <a:tabLst>
                <a:tab pos="457200" algn="l"/>
              </a:tabLst>
            </a:pP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rezerpin, resorcinol, riboflavin,</a:t>
            </a:r>
            <a:endParaRPr lang="en-US"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20000"/>
              </a:lnSpc>
              <a:spcBef>
                <a:spcPts val="0"/>
              </a:spcBef>
              <a:spcAft>
                <a:spcPts val="0"/>
              </a:spcAft>
              <a:tabLst>
                <a:tab pos="457200" algn="l"/>
              </a:tabLst>
            </a:pP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sorbinska kiselina, streptomicin, strofantin, sulfonamidi,</a:t>
            </a:r>
            <a:endParaRPr lang="en-US"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20000"/>
              </a:lnSpc>
              <a:spcBef>
                <a:spcPts val="0"/>
              </a:spcBef>
              <a:spcAft>
                <a:spcPts val="0"/>
              </a:spcAft>
              <a:tabLst>
                <a:tab pos="457200" algn="l"/>
              </a:tabLst>
            </a:pP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testosteron, tetrakain, alfa-tokoferol acetat, trietanolamin, </a:t>
            </a:r>
            <a:endParaRPr lang="en-US"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fontAlgn="base">
              <a:lnSpc>
                <a:spcPct val="120000"/>
              </a:lnSpc>
              <a:spcBef>
                <a:spcPts val="0"/>
              </a:spcBef>
              <a:spcAft>
                <a:spcPts val="0"/>
              </a:spcAft>
              <a:tabLst>
                <a:tab pos="457200" algn="l"/>
              </a:tabLst>
            </a:pP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vanilin, voskovi, ksantocilin, johimbin</a:t>
            </a:r>
            <a:endParaRPr lang="en-US" kern="100" dirty="0">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spcBef>
                <a:spcPts val="0"/>
              </a:spcBef>
              <a:buFont typeface="Arial" panose="020B0604020202020204" pitchFamily="34" charset="0"/>
              <a:buChar char="•"/>
              <a:tabLst>
                <a:tab pos="457200" algn="l"/>
              </a:tabLst>
            </a:pP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22368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303479"/>
            <a:ext cx="11896826" cy="549635"/>
          </a:xfrm>
        </p:spPr>
        <p:txBody>
          <a:bodyPr rtlCol="0">
            <a:normAutofit/>
          </a:bodyPr>
          <a:lstStyle/>
          <a:p>
            <a:pPr rtl="0"/>
            <a:r>
              <a:rPr lang="en-US" dirty="0" err="1">
                <a:solidFill>
                  <a:schemeClr val="tx1"/>
                </a:solidFill>
              </a:rPr>
              <a:t>Uticaj</a:t>
            </a:r>
            <a:r>
              <a:rPr lang="en-US" dirty="0">
                <a:solidFill>
                  <a:schemeClr val="tx1"/>
                </a:solidFill>
              </a:rPr>
              <a:t> </a:t>
            </a:r>
            <a:r>
              <a:rPr lang="en-US" dirty="0" err="1">
                <a:solidFill>
                  <a:schemeClr val="tx1"/>
                </a:solidFill>
              </a:rPr>
              <a:t>lekova</a:t>
            </a:r>
            <a:r>
              <a:rPr lang="en-US" dirty="0">
                <a:solidFill>
                  <a:schemeClr val="tx1"/>
                </a:solidFill>
              </a:rPr>
              <a:t> </a:t>
            </a:r>
            <a:r>
              <a:rPr lang="en-US" dirty="0" err="1">
                <a:solidFill>
                  <a:schemeClr val="tx1"/>
                </a:solidFill>
              </a:rPr>
              <a:t>na</a:t>
            </a:r>
            <a:r>
              <a:rPr lang="en-US" dirty="0">
                <a:solidFill>
                  <a:schemeClr val="tx1"/>
                </a:solidFill>
              </a:rPr>
              <a:t> </a:t>
            </a:r>
            <a:r>
              <a:rPr lang="en-US" dirty="0" err="1">
                <a:solidFill>
                  <a:schemeClr val="tx1"/>
                </a:solidFill>
              </a:rPr>
              <a:t>sisteme</a:t>
            </a:r>
            <a:r>
              <a:rPr lang="en-US" dirty="0">
                <a:solidFill>
                  <a:schemeClr val="tx1"/>
                </a:solidFill>
              </a:rPr>
              <a:t> </a:t>
            </a:r>
            <a:r>
              <a:rPr lang="en-US" dirty="0" err="1">
                <a:solidFill>
                  <a:schemeClr val="tx1"/>
                </a:solidFill>
              </a:rPr>
              <a:t>termoregulacije</a:t>
            </a:r>
            <a:endParaRPr lang="hu-HU" dirty="0">
              <a:solidFill>
                <a:schemeClr val="tx1"/>
              </a:solidFill>
            </a:endParaRPr>
          </a:p>
        </p:txBody>
      </p:sp>
      <p:sp>
        <p:nvSpPr>
          <p:cNvPr id="3" name="Tartalom helye 2"/>
          <p:cNvSpPr>
            <a:spLocks noGrp="1"/>
          </p:cNvSpPr>
          <p:nvPr>
            <p:ph idx="1"/>
          </p:nvPr>
        </p:nvSpPr>
        <p:spPr>
          <a:xfrm>
            <a:off x="517585" y="1423358"/>
            <a:ext cx="11571745" cy="5281633"/>
          </a:xfrm>
        </p:spPr>
        <p:txBody>
          <a:bodyPr rtlCol="0">
            <a:normAutofit/>
          </a:bodyPr>
          <a:lstStyle/>
          <a:p>
            <a:pPr marL="342900" marR="0" lvl="0" indent="-342900" fontAlgn="base">
              <a:spcBef>
                <a:spcPts val="0"/>
              </a:spcBef>
              <a:spcAft>
                <a:spcPts val="150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Na fiziološke odgovore na termoregulaciju i toplotni šok može uticati niz lekova, od ćelijske regulacije do sistemskih odgovora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spcBef>
                <a:spcPts val="0"/>
              </a:spcBef>
              <a:spcAft>
                <a:spcPts val="0"/>
              </a:spcAft>
              <a:buFont typeface="Arial" panose="020B0604020202020204" pitchFamily="34" charset="0"/>
              <a:buChar char="•"/>
              <a:tabLst>
                <a:tab pos="4572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Pogođeni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fontAlgn="base">
              <a:spcBef>
                <a:spcPts val="1000"/>
              </a:spcBef>
              <a:buNone/>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1. proteini toplotnog šoka </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fontAlgn="base">
              <a:spcBef>
                <a:spcPts val="1000"/>
              </a:spcBef>
              <a:buNone/>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2. vaskularna regulacija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fontAlgn="base">
              <a:spcBef>
                <a:spcPts val="1000"/>
              </a:spcBef>
              <a:buNone/>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3. sudatio (znojenje)</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fontAlgn="base">
              <a:spcBef>
                <a:spcPts val="1000"/>
              </a:spcBef>
              <a:buNone/>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4. termogeneza, brzina metabolizma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fontAlgn="base">
              <a:spcBef>
                <a:spcPts val="1000"/>
              </a:spcBef>
              <a:buNone/>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5. ravnoteža tečnosti i jona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149423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en-US" dirty="0" err="1">
                <a:solidFill>
                  <a:schemeClr val="tx1"/>
                </a:solidFill>
              </a:rPr>
              <a:t>Efekat</a:t>
            </a:r>
            <a:r>
              <a:rPr lang="en-US" dirty="0">
                <a:solidFill>
                  <a:schemeClr val="tx1"/>
                </a:solidFill>
              </a:rPr>
              <a:t> </a:t>
            </a:r>
            <a:r>
              <a:rPr lang="en-US" dirty="0" err="1">
                <a:solidFill>
                  <a:schemeClr val="tx1"/>
                </a:solidFill>
              </a:rPr>
              <a:t>amfetamina</a:t>
            </a:r>
            <a:endParaRPr lang="hu-HU" dirty="0">
              <a:solidFill>
                <a:schemeClr val="tx1"/>
              </a:solidFill>
            </a:endParaRPr>
          </a:p>
        </p:txBody>
      </p:sp>
      <p:sp>
        <p:nvSpPr>
          <p:cNvPr id="3" name="Tartalom helye 2"/>
          <p:cNvSpPr>
            <a:spLocks noGrp="1"/>
          </p:cNvSpPr>
          <p:nvPr>
            <p:ph idx="1"/>
          </p:nvPr>
        </p:nvSpPr>
        <p:spPr/>
        <p:txBody>
          <a:bodyPr rtlCol="0">
            <a:noAutofit/>
          </a:bodyPr>
          <a:lstStyle/>
          <a:p>
            <a:pPr marL="0" marR="0" lvl="0" indent="0" fontAlgn="base">
              <a:lnSpc>
                <a:spcPct val="115000"/>
              </a:lnSpc>
              <a:spcBef>
                <a:spcPts val="0"/>
              </a:spcBef>
              <a:spcAft>
                <a:spcPts val="0"/>
              </a:spcAft>
              <a:buNone/>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Disko droga, mladi ljudi će verovatno kolabirati dok plešu</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lnSpc>
                <a:spcPct val="115000"/>
              </a:lnSpc>
              <a:spcBef>
                <a:spcPts val="0"/>
              </a:spcBef>
              <a:spcAft>
                <a:spcPts val="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Znaci intoksikacije 3,4-metilendioksimetamfetaminom (MDMA), "ekstazi":</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800100" lvl="1" indent="-342900" fontAlgn="base">
              <a:lnSpc>
                <a:spcPct val="115000"/>
              </a:lnSpc>
              <a:spcBef>
                <a:spcPts val="0"/>
              </a:spcBef>
              <a:tabLst>
                <a:tab pos="457200" algn="l"/>
              </a:tabLst>
            </a:pPr>
            <a:r>
              <a:rPr lang="sr-Latn-RS" kern="1200" dirty="0">
                <a:solidFill>
                  <a:srgbClr val="000000"/>
                </a:solidFill>
                <a:effectLst/>
                <a:latin typeface="+mj-lt"/>
                <a:ea typeface="Calibri" panose="020F0502020204030204" pitchFamily="34" charset="0"/>
                <a:cs typeface="Times New Roman" panose="02020603050405020304" pitchFamily="18" charset="0"/>
              </a:rPr>
              <a:t>Nesvestica</a:t>
            </a:r>
            <a:endParaRPr lang="en-US" kern="100" dirty="0">
              <a:effectLst/>
              <a:latin typeface="+mj-lt"/>
              <a:ea typeface="Calibri" panose="020F0502020204030204" pitchFamily="34" charset="0"/>
              <a:cs typeface="Times New Roman" panose="02020603050405020304" pitchFamily="18" charset="0"/>
            </a:endParaRPr>
          </a:p>
          <a:p>
            <a:pPr marL="800100" lvl="1" indent="-342900" fontAlgn="base">
              <a:lnSpc>
                <a:spcPct val="115000"/>
              </a:lnSpc>
              <a:spcBef>
                <a:spcPts val="0"/>
              </a:spcBef>
              <a:tabLst>
                <a:tab pos="457200" algn="l"/>
              </a:tabLst>
            </a:pPr>
            <a:r>
              <a:rPr lang="sr-Latn-RS" kern="1200" dirty="0">
                <a:solidFill>
                  <a:srgbClr val="000000"/>
                </a:solidFill>
                <a:effectLst/>
                <a:latin typeface="+mj-lt"/>
                <a:ea typeface="Calibri" panose="020F0502020204030204" pitchFamily="34" charset="0"/>
                <a:cs typeface="Times New Roman" panose="02020603050405020304" pitchFamily="18" charset="0"/>
              </a:rPr>
              <a:t>Tahiaritmija</a:t>
            </a:r>
            <a:endParaRPr lang="en-US" kern="100" dirty="0">
              <a:effectLst/>
              <a:latin typeface="+mj-lt"/>
              <a:ea typeface="Calibri" panose="020F0502020204030204" pitchFamily="34" charset="0"/>
              <a:cs typeface="Times New Roman" panose="02020603050405020304" pitchFamily="18" charset="0"/>
            </a:endParaRPr>
          </a:p>
          <a:p>
            <a:pPr marL="800100" lvl="1" indent="-342900" fontAlgn="base">
              <a:lnSpc>
                <a:spcPct val="115000"/>
              </a:lnSpc>
              <a:spcBef>
                <a:spcPts val="0"/>
              </a:spcBef>
              <a:tabLst>
                <a:tab pos="457200" algn="l"/>
              </a:tabLst>
            </a:pPr>
            <a:r>
              <a:rPr lang="sr-Latn-RS" kern="1200" dirty="0">
                <a:solidFill>
                  <a:srgbClr val="000000"/>
                </a:solidFill>
                <a:effectLst/>
                <a:latin typeface="+mj-lt"/>
                <a:ea typeface="Calibri" panose="020F0502020204030204" pitchFamily="34" charset="0"/>
                <a:cs typeface="Times New Roman" panose="02020603050405020304" pitchFamily="18" charset="0"/>
              </a:rPr>
              <a:t>Napadi</a:t>
            </a:r>
            <a:endParaRPr lang="en-US" kern="100" dirty="0">
              <a:effectLst/>
              <a:latin typeface="+mj-lt"/>
              <a:ea typeface="Calibri" panose="020F0502020204030204" pitchFamily="34" charset="0"/>
              <a:cs typeface="Times New Roman" panose="02020603050405020304" pitchFamily="18" charset="0"/>
            </a:endParaRPr>
          </a:p>
          <a:p>
            <a:pPr marL="800100" lvl="1" indent="-342900" fontAlgn="base">
              <a:lnSpc>
                <a:spcPct val="115000"/>
              </a:lnSpc>
              <a:spcBef>
                <a:spcPts val="0"/>
              </a:spcBef>
              <a:tabLst>
                <a:tab pos="457200" algn="l"/>
              </a:tabLst>
            </a:pPr>
            <a:r>
              <a:rPr lang="sr-Latn-RS" kern="1200" dirty="0">
                <a:solidFill>
                  <a:srgbClr val="000000"/>
                </a:solidFill>
                <a:effectLst/>
                <a:latin typeface="+mj-lt"/>
                <a:ea typeface="Calibri" panose="020F0502020204030204" pitchFamily="34" charset="0"/>
                <a:cs typeface="Times New Roman" panose="02020603050405020304" pitchFamily="18" charset="0"/>
              </a:rPr>
              <a:t>Dilatacija zenice </a:t>
            </a:r>
            <a:endParaRPr lang="en-US" kern="100" dirty="0">
              <a:effectLst/>
              <a:latin typeface="+mj-lt"/>
              <a:ea typeface="Calibri" panose="020F0502020204030204" pitchFamily="34" charset="0"/>
              <a:cs typeface="Times New Roman" panose="02020603050405020304" pitchFamily="18" charset="0"/>
            </a:endParaRPr>
          </a:p>
          <a:p>
            <a:pPr marL="800100" lvl="1" indent="-342900" fontAlgn="base">
              <a:lnSpc>
                <a:spcPct val="115000"/>
              </a:lnSpc>
              <a:spcBef>
                <a:spcPts val="0"/>
              </a:spcBef>
              <a:tabLst>
                <a:tab pos="457200" algn="l"/>
              </a:tabLst>
            </a:pPr>
            <a:r>
              <a:rPr lang="sr-Latn-RS" kern="1200" dirty="0">
                <a:solidFill>
                  <a:srgbClr val="000000"/>
                </a:solidFill>
                <a:effectLst/>
                <a:latin typeface="+mj-lt"/>
                <a:ea typeface="Calibri" panose="020F0502020204030204" pitchFamily="34" charset="0"/>
                <a:cs typeface="Times New Roman" panose="02020603050405020304" pitchFamily="18" charset="0"/>
              </a:rPr>
              <a:t>Hipertenzija</a:t>
            </a:r>
            <a:endParaRPr lang="en-US" kern="100" dirty="0">
              <a:effectLst/>
              <a:latin typeface="+mj-lt"/>
              <a:ea typeface="Calibri" panose="020F0502020204030204" pitchFamily="34" charset="0"/>
              <a:cs typeface="Times New Roman" panose="02020603050405020304" pitchFamily="18" charset="0"/>
            </a:endParaRPr>
          </a:p>
          <a:p>
            <a:pPr marL="800100" lvl="1" indent="-342900" fontAlgn="base">
              <a:lnSpc>
                <a:spcPct val="115000"/>
              </a:lnSpc>
              <a:spcBef>
                <a:spcPts val="0"/>
              </a:spcBef>
              <a:tabLst>
                <a:tab pos="457200" algn="l"/>
              </a:tabLst>
            </a:pPr>
            <a:r>
              <a:rPr lang="sr-Latn-RS" kern="1200" dirty="0">
                <a:solidFill>
                  <a:srgbClr val="000000"/>
                </a:solidFill>
                <a:effectLst/>
                <a:latin typeface="+mj-lt"/>
                <a:ea typeface="Calibri" panose="020F0502020204030204" pitchFamily="34" charset="0"/>
                <a:cs typeface="Times New Roman" panose="02020603050405020304" pitchFamily="18" charset="0"/>
              </a:rPr>
              <a:t>Acidoza</a:t>
            </a:r>
            <a:endParaRPr lang="en-US" kern="100" dirty="0">
              <a:effectLst/>
              <a:latin typeface="+mj-lt"/>
              <a:ea typeface="Calibri" panose="020F0502020204030204" pitchFamily="34" charset="0"/>
              <a:cs typeface="Times New Roman" panose="02020603050405020304" pitchFamily="18" charset="0"/>
            </a:endParaRPr>
          </a:p>
          <a:p>
            <a:pPr marL="800100" lvl="1" indent="-342900" fontAlgn="base">
              <a:lnSpc>
                <a:spcPct val="115000"/>
              </a:lnSpc>
              <a:spcBef>
                <a:spcPts val="0"/>
              </a:spcBef>
              <a:tabLst>
                <a:tab pos="457200" algn="l"/>
              </a:tabLst>
            </a:pPr>
            <a:r>
              <a:rPr lang="sr-Latn-RS" kern="1200" dirty="0">
                <a:solidFill>
                  <a:srgbClr val="000000"/>
                </a:solidFill>
                <a:effectLst/>
                <a:latin typeface="+mj-lt"/>
                <a:ea typeface="Calibri" panose="020F0502020204030204" pitchFamily="34" charset="0"/>
                <a:cs typeface="Times New Roman" panose="02020603050405020304" pitchFamily="18" charset="0"/>
              </a:rPr>
              <a:t>Mišićna rigidnost</a:t>
            </a:r>
            <a:endParaRPr lang="en-US" kern="100" dirty="0">
              <a:effectLst/>
              <a:latin typeface="+mj-lt"/>
              <a:ea typeface="Calibri" panose="020F0502020204030204" pitchFamily="34" charset="0"/>
              <a:cs typeface="Times New Roman" panose="02020603050405020304" pitchFamily="18" charset="0"/>
            </a:endParaRPr>
          </a:p>
          <a:p>
            <a:pPr marL="800100" lvl="1" indent="-342900" fontAlgn="base">
              <a:lnSpc>
                <a:spcPct val="115000"/>
              </a:lnSpc>
              <a:spcBef>
                <a:spcPts val="0"/>
              </a:spcBef>
              <a:tabLst>
                <a:tab pos="457200" algn="l"/>
              </a:tabLst>
            </a:pPr>
            <a:r>
              <a:rPr lang="sr-Latn-RS" b="1" kern="1200" dirty="0">
                <a:solidFill>
                  <a:srgbClr val="000000"/>
                </a:solidFill>
                <a:effectLst/>
                <a:latin typeface="+mj-lt"/>
                <a:ea typeface="Calibri" panose="020F0502020204030204" pitchFamily="34" charset="0"/>
                <a:cs typeface="Times New Roman" panose="02020603050405020304" pitchFamily="18" charset="0"/>
              </a:rPr>
              <a:t>Hipertermija</a:t>
            </a:r>
            <a:endParaRPr lang="en-US" kern="100" dirty="0">
              <a:effectLst/>
              <a:latin typeface="+mj-lt"/>
              <a:ea typeface="Calibri" panose="020F0502020204030204" pitchFamily="34" charset="0"/>
              <a:cs typeface="Times New Roman" panose="02020603050405020304" pitchFamily="18" charset="0"/>
            </a:endParaRPr>
          </a:p>
          <a:p>
            <a:pPr marL="800100" lvl="1" indent="-342900" fontAlgn="base">
              <a:lnSpc>
                <a:spcPct val="115000"/>
              </a:lnSpc>
              <a:spcBef>
                <a:spcPts val="0"/>
              </a:spcBef>
              <a:tabLst>
                <a:tab pos="457200" algn="l"/>
              </a:tabLst>
            </a:pPr>
            <a:r>
              <a:rPr lang="en-US" b="1" dirty="0" err="1" smtClean="0">
                <a:solidFill>
                  <a:srgbClr val="000000"/>
                </a:solidFill>
                <a:latin typeface="+mj-lt"/>
                <a:ea typeface="Calibri" panose="020F0502020204030204" pitchFamily="34" charset="0"/>
                <a:cs typeface="Times New Roman" panose="02020603050405020304" pitchFamily="18" charset="0"/>
              </a:rPr>
              <a:t>Znojenje</a:t>
            </a:r>
            <a:endParaRPr lang="en-US" kern="100" dirty="0">
              <a:effectLst/>
              <a:latin typeface="+mj-lt"/>
              <a:ea typeface="Calibri" panose="020F0502020204030204" pitchFamily="34" charset="0"/>
              <a:cs typeface="Times New Roman" panose="02020603050405020304" pitchFamily="18" charset="0"/>
            </a:endParaRPr>
          </a:p>
          <a:p>
            <a:pPr marL="0" marR="0" lvl="0" indent="0" fontAlgn="base">
              <a:lnSpc>
                <a:spcPct val="90000"/>
              </a:lnSpc>
              <a:spcBef>
                <a:spcPts val="0"/>
              </a:spcBef>
              <a:spcAft>
                <a:spcPts val="0"/>
              </a:spcAft>
              <a:buNone/>
              <a:tabLst>
                <a:tab pos="457200" algn="l"/>
              </a:tabLst>
            </a:pP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69891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en-US" dirty="0" err="1">
                <a:solidFill>
                  <a:schemeClr val="tx1"/>
                </a:solidFill>
              </a:rPr>
              <a:t>Vaskularni</a:t>
            </a:r>
            <a:r>
              <a:rPr lang="en-US" dirty="0">
                <a:solidFill>
                  <a:schemeClr val="tx1"/>
                </a:solidFill>
              </a:rPr>
              <a:t> </a:t>
            </a:r>
            <a:r>
              <a:rPr lang="en-US" dirty="0" err="1" smtClean="0">
                <a:solidFill>
                  <a:schemeClr val="tx1"/>
                </a:solidFill>
              </a:rPr>
              <a:t>faktori</a:t>
            </a:r>
            <a:endParaRPr lang="sr" dirty="0">
              <a:solidFill>
                <a:schemeClr val="tx1"/>
              </a:solidFill>
            </a:endParaRPr>
          </a:p>
        </p:txBody>
      </p:sp>
      <p:sp>
        <p:nvSpPr>
          <p:cNvPr id="3" name="Tartalom helye 2"/>
          <p:cNvSpPr>
            <a:spLocks noGrp="1"/>
          </p:cNvSpPr>
          <p:nvPr>
            <p:ph idx="1"/>
          </p:nvPr>
        </p:nvSpPr>
        <p:spPr>
          <a:xfrm>
            <a:off x="431320" y="1155940"/>
            <a:ext cx="11344785" cy="5331125"/>
          </a:xfrm>
        </p:spPr>
        <p:txBody>
          <a:bodyPr rtlCol="0">
            <a:normAutofit lnSpcReduction="10000"/>
          </a:bodyPr>
          <a:lstStyle/>
          <a:p>
            <a:pPr marL="342900" marR="0" lvl="0" indent="-342900" fontAlgn="base">
              <a:lnSpc>
                <a:spcPct val="100000"/>
              </a:lnSpc>
              <a:spcBef>
                <a:spcPts val="0"/>
              </a:spcBef>
              <a:spcAft>
                <a:spcPts val="150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Važan element termoregulacije je vazodilatacija perifernih krvnih </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sudova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 </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kože</a:t>
            </a:r>
            <a:r>
              <a:rPr lang="en-U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lnSpc>
                <a:spcPct val="100000"/>
              </a:lnSpc>
              <a:spcBef>
                <a:spcPts val="0"/>
              </a:spcBef>
              <a:spcAft>
                <a:spcPts val="150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Povećan protok periferne krvi pomaže u rasipanju toplote i sudatacije.</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lnSpc>
                <a:spcPct val="100000"/>
              </a:lnSpc>
              <a:spcBef>
                <a:spcPts val="0"/>
              </a:spcBef>
              <a:spcAft>
                <a:spcPts val="150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Međutim, ovaj efekat je oslabljen u stanju stvarnog šoka usled centralizacije cirkulacije.</a:t>
            </a:r>
            <a:endParaRPr lang="en-US" sz="12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lnSpc>
                <a:spcPct val="100000"/>
              </a:lnSpc>
              <a:spcBef>
                <a:spcPts val="0"/>
              </a:spcBef>
              <a:spcAft>
                <a:spcPts val="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Krvni sudovi primaju α1 stimulaciju i reaguju na ovu stimulaciju ili na bradikinin vazodilatacijom; </a:t>
            </a:r>
            <a:endParaRPr lang="en-US" sz="12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742950" marR="0" lvl="1" indent="-285750">
              <a:lnSpc>
                <a:spcPct val="100000"/>
              </a:lnSpc>
              <a:spcBef>
                <a:spcPts val="0"/>
              </a:spcBef>
              <a:spcAft>
                <a:spcPts val="2000"/>
              </a:spcAft>
              <a:buFont typeface="Arial" panose="020B0604020202020204" pitchFamily="34" charset="0"/>
              <a:buChar char="•"/>
              <a:tabLst>
                <a:tab pos="9144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ali antiholinergici efikasno smanjuju parasimpatički tonus, smanjujući tako rasipanje toplote indukujući </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centralizaciju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cirkulacije</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p>
          <a:p>
            <a:pPr fontAlgn="base">
              <a:lnSpc>
                <a:spcPct val="100000"/>
              </a:lnSpc>
              <a:spcAft>
                <a:spcPts val="0"/>
              </a:spcAft>
            </a:pPr>
            <a:r>
              <a:rPr lang="sr-Latn-RS"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Mnoge </a:t>
            </a: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supstance koje imaju antiholinergičke, parasimpatičke efekte snižavanja tonusa</a:t>
            </a:r>
            <a:endParaRPr lang="en-US"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lvl="1" fontAlgn="base">
              <a:lnSpc>
                <a:spcPct val="100000"/>
              </a:lnSpc>
              <a:spcBef>
                <a:spcPts val="0"/>
              </a:spcBef>
              <a:tabLst>
                <a:tab pos="457200" algn="l"/>
              </a:tabLst>
            </a:pP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takođe centralizuju cirkulaciju, </a:t>
            </a:r>
            <a:endParaRPr lang="en-US"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lvl="1" fontAlgn="base">
              <a:lnSpc>
                <a:spcPct val="100000"/>
              </a:lnSpc>
              <a:spcBef>
                <a:spcPts val="0"/>
              </a:spcBef>
              <a:tabLst>
                <a:tab pos="457200" algn="l"/>
              </a:tabLst>
            </a:pP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smanj</a:t>
            </a:r>
            <a:r>
              <a:rPr lang="en-US"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uju</a:t>
            </a: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 lučenje znojnih žlezda, </a:t>
            </a:r>
            <a:endParaRPr lang="en-US"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lvl="1" fontAlgn="base">
              <a:lnSpc>
                <a:spcPct val="100000"/>
              </a:lnSpc>
              <a:spcBef>
                <a:spcPts val="0"/>
              </a:spcBef>
              <a:tabLst>
                <a:tab pos="457200" algn="l"/>
              </a:tabLst>
            </a:pP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poveća</a:t>
            </a:r>
            <a:r>
              <a:rPr lang="en-US"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vaju</a:t>
            </a: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 rad srca i proizvodnju toplote, i </a:t>
            </a:r>
            <a:endParaRPr lang="en-US"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lvl="1" fontAlgn="base">
              <a:lnSpc>
                <a:spcPct val="100000"/>
              </a:lnSpc>
              <a:spcBef>
                <a:spcPts val="0"/>
              </a:spcBef>
              <a:tabLst>
                <a:tab pos="457200" algn="l"/>
              </a:tabLst>
            </a:pP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deluj</a:t>
            </a:r>
            <a:r>
              <a:rPr lang="en-US" dirty="0">
                <a:solidFill>
                  <a:srgbClr val="000000"/>
                </a:solidFill>
                <a:latin typeface="Calibri" panose="020F0502020204030204" pitchFamily="34" charset="0"/>
                <a:ea typeface="Calibri" panose="020F0502020204030204" pitchFamily="34" charset="0"/>
                <a:cs typeface="Times New Roman" panose="02020603050405020304" pitchFamily="18" charset="0"/>
              </a:rPr>
              <a:t>u</a:t>
            </a: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 direktno na termoregulacioni centar CNS-a u hipotalamusu, stvarajući simptomatologiju vag</a:t>
            </a:r>
            <a:r>
              <a:rPr lang="en-US"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olize</a:t>
            </a: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 zavisnu od doze</a:t>
            </a:r>
            <a:endParaRPr lang="en-US" kern="100" dirty="0">
              <a:latin typeface="Times New Roman" panose="02020603050405020304" pitchFamily="18" charset="0"/>
              <a:ea typeface="Calibri" panose="020F0502020204030204" pitchFamily="34" charset="0"/>
              <a:cs typeface="Times New Roman" panose="02020603050405020304" pitchFamily="18" charset="0"/>
            </a:endParaRPr>
          </a:p>
          <a:p>
            <a:pPr marL="742950" marR="0" lvl="1" indent="-285750">
              <a:lnSpc>
                <a:spcPct val="100000"/>
              </a:lnSpc>
              <a:spcBef>
                <a:spcPts val="0"/>
              </a:spcBef>
              <a:spcAft>
                <a:spcPts val="0"/>
              </a:spcAft>
              <a:buFont typeface="Arial" panose="020B0604020202020204" pitchFamily="34" charset="0"/>
              <a:buChar char="•"/>
              <a:tabLst>
                <a:tab pos="914400" algn="l"/>
              </a:tabLst>
            </a:pPr>
            <a:endPar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644266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en-US" dirty="0" err="1">
                <a:solidFill>
                  <a:schemeClr val="tx1"/>
                </a:solidFill>
              </a:rPr>
              <a:t>Drugi</a:t>
            </a:r>
            <a:r>
              <a:rPr lang="en-US" dirty="0">
                <a:solidFill>
                  <a:schemeClr val="tx1"/>
                </a:solidFill>
              </a:rPr>
              <a:t> </a:t>
            </a:r>
            <a:r>
              <a:rPr lang="en-US" dirty="0" err="1">
                <a:solidFill>
                  <a:schemeClr val="tx1"/>
                </a:solidFill>
              </a:rPr>
              <a:t>agensi</a:t>
            </a:r>
            <a:r>
              <a:rPr lang="en-US" dirty="0">
                <a:solidFill>
                  <a:schemeClr val="tx1"/>
                </a:solidFill>
              </a:rPr>
              <a:t> koji </a:t>
            </a:r>
            <a:r>
              <a:rPr lang="en-US" dirty="0" err="1">
                <a:solidFill>
                  <a:schemeClr val="tx1"/>
                </a:solidFill>
              </a:rPr>
              <a:t>uzrokuju</a:t>
            </a:r>
            <a:r>
              <a:rPr lang="en-US" dirty="0">
                <a:solidFill>
                  <a:schemeClr val="tx1"/>
                </a:solidFill>
              </a:rPr>
              <a:t> </a:t>
            </a:r>
            <a:r>
              <a:rPr lang="en-US" dirty="0" err="1" smtClean="0">
                <a:solidFill>
                  <a:schemeClr val="tx1"/>
                </a:solidFill>
              </a:rPr>
              <a:t>smanjenje</a:t>
            </a:r>
            <a:r>
              <a:rPr lang="en-US" dirty="0" smtClean="0">
                <a:solidFill>
                  <a:schemeClr val="tx1"/>
                </a:solidFill>
              </a:rPr>
              <a:t> </a:t>
            </a:r>
            <a:r>
              <a:rPr lang="en-US" dirty="0" err="1">
                <a:solidFill>
                  <a:schemeClr val="tx1"/>
                </a:solidFill>
              </a:rPr>
              <a:t>periferne</a:t>
            </a:r>
            <a:r>
              <a:rPr lang="en-US" dirty="0">
                <a:solidFill>
                  <a:schemeClr val="tx1"/>
                </a:solidFill>
              </a:rPr>
              <a:t> </a:t>
            </a:r>
            <a:r>
              <a:rPr lang="en-US" dirty="0" err="1">
                <a:solidFill>
                  <a:schemeClr val="tx1"/>
                </a:solidFill>
              </a:rPr>
              <a:t>cirkulacije</a:t>
            </a:r>
            <a:endParaRPr lang="hu-HU" dirty="0">
              <a:solidFill>
                <a:schemeClr val="tx1"/>
              </a:solidFill>
            </a:endParaRPr>
          </a:p>
        </p:txBody>
      </p:sp>
      <p:sp>
        <p:nvSpPr>
          <p:cNvPr id="3" name="Tartalom helye 2"/>
          <p:cNvSpPr>
            <a:spLocks noGrp="1"/>
          </p:cNvSpPr>
          <p:nvPr>
            <p:ph idx="1"/>
          </p:nvPr>
        </p:nvSpPr>
        <p:spPr>
          <a:xfrm>
            <a:off x="569342" y="1915064"/>
            <a:ext cx="11398881" cy="4390608"/>
          </a:xfrm>
        </p:spPr>
        <p:txBody>
          <a:bodyPr rtlCol="0">
            <a:normAutofit/>
          </a:bodyPr>
          <a:lstStyle/>
          <a:p>
            <a:pPr marL="342900" marR="0" lvl="0" indent="-342900" fontAlgn="base">
              <a:spcBef>
                <a:spcPts val="0"/>
              </a:spcBef>
              <a:spcAft>
                <a:spcPts val="300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Stimulacija β2-receptora izaziva opuštanje glatkih mišića, što dovodi do vazodilatacije, bronhodilatacije, potencijalno podržavajući disipaciju toplote.</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spcBef>
                <a:spcPts val="0"/>
              </a:spcBef>
              <a:spcAft>
                <a:spcPts val="3000"/>
              </a:spcAft>
              <a:buFont typeface="Arial" panose="020B0604020202020204" pitchFamily="34" charset="0"/>
              <a:buChar char="•"/>
              <a:tabLst>
                <a:tab pos="4572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Dalji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efekat sredstava za stimulaciju β2-receptora je da oni takođe izazivaju tremor u skeletnim mišićima i povećavaju glikogenolizu u jetri i skeletnim mišićima, što zauzvrat povećava proizvodnju toplote.</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spcBef>
                <a:spcPts val="0"/>
              </a:spcBef>
              <a:spcAft>
                <a:spcPts val="3000"/>
              </a:spcAft>
              <a:buFont typeface="Arial" panose="020B0604020202020204" pitchFamily="34" charset="0"/>
              <a:buChar char="•"/>
              <a:tabLst>
                <a:tab pos="4572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Labetalol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 karvedilol takođe mogu izazvati acidozu u većim dozama pored depresije CNS-a.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091548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en-US" dirty="0" err="1">
                <a:solidFill>
                  <a:schemeClr val="tx1"/>
                </a:solidFill>
              </a:rPr>
              <a:t>Supstance</a:t>
            </a:r>
            <a:r>
              <a:rPr lang="en-US" dirty="0">
                <a:solidFill>
                  <a:schemeClr val="tx1"/>
                </a:solidFill>
              </a:rPr>
              <a:t> </a:t>
            </a:r>
            <a:r>
              <a:rPr lang="en-US" dirty="0" err="1">
                <a:solidFill>
                  <a:schemeClr val="tx1"/>
                </a:solidFill>
              </a:rPr>
              <a:t>koje</a:t>
            </a:r>
            <a:r>
              <a:rPr lang="en-US" dirty="0">
                <a:solidFill>
                  <a:schemeClr val="tx1"/>
                </a:solidFill>
              </a:rPr>
              <a:t> </a:t>
            </a:r>
            <a:r>
              <a:rPr lang="en-US" dirty="0" err="1">
                <a:solidFill>
                  <a:schemeClr val="tx1"/>
                </a:solidFill>
              </a:rPr>
              <a:t>inhibiraju</a:t>
            </a:r>
            <a:r>
              <a:rPr lang="en-US" dirty="0">
                <a:solidFill>
                  <a:schemeClr val="tx1"/>
                </a:solidFill>
              </a:rPr>
              <a:t> </a:t>
            </a:r>
            <a:r>
              <a:rPr lang="en-US" dirty="0" err="1" smtClean="0">
                <a:solidFill>
                  <a:schemeClr val="tx1"/>
                </a:solidFill>
              </a:rPr>
              <a:t>sudatin</a:t>
            </a:r>
            <a:endParaRPr lang="hu-HU" dirty="0">
              <a:solidFill>
                <a:schemeClr val="tx1"/>
              </a:solidFill>
            </a:endParaRPr>
          </a:p>
        </p:txBody>
      </p:sp>
      <p:sp>
        <p:nvSpPr>
          <p:cNvPr id="3" name="Tartalom helye 2"/>
          <p:cNvSpPr>
            <a:spLocks noGrp="1"/>
          </p:cNvSpPr>
          <p:nvPr>
            <p:ph idx="1"/>
          </p:nvPr>
        </p:nvSpPr>
        <p:spPr>
          <a:xfrm>
            <a:off x="569342" y="1604513"/>
            <a:ext cx="11206763" cy="4701159"/>
          </a:xfrm>
        </p:spPr>
        <p:txBody>
          <a:bodyPr rtlCol="0">
            <a:normAutofit/>
          </a:bodyPr>
          <a:lstStyle/>
          <a:p>
            <a:pPr marL="342900" marR="0" lvl="0" indent="-342900" fontAlgn="base">
              <a:spcBef>
                <a:spcPts val="0"/>
              </a:spcBef>
              <a:spcAft>
                <a:spcPts val="150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Ekrine (znojne) žlezde inerviraju </a:t>
            </a:r>
            <a:r>
              <a:rPr lang="sr-Latn-RS" b="1"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simpatički nervni sistem (SNS)</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prvenstveno holinergična vlakna; njihovi postganglijski neuroni oslobađaju acetilholin da bi delovali na muskarinske receptore;</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1500"/>
              </a:spcAft>
              <a:buFont typeface="Arial" panose="020B0604020202020204" pitchFamily="34" charset="0"/>
              <a:buChar char="•"/>
              <a:tabLst>
                <a:tab pos="9144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Molekuli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slični atropinu stoga smanjuju sekreciju ne samo kroz vazoregulaciju, već i direktno utičući na sekretornu aktivnost znojnih žlezda.</a:t>
            </a:r>
            <a:endParaRPr lang="en-US" sz="12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spcBef>
                <a:spcPts val="0"/>
              </a:spcBef>
              <a:spcAft>
                <a:spcPts val="1500"/>
              </a:spcAft>
              <a:buFont typeface="Arial" panose="020B0604020202020204" pitchFamily="34" charset="0"/>
              <a:buChar char="•"/>
              <a:tabLst>
                <a:tab pos="457200" algn="l"/>
              </a:tabLst>
            </a:pPr>
            <a:endParaRPr lang="en-US" i="1"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spcBef>
                <a:spcPts val="0"/>
              </a:spcBef>
              <a:spcAft>
                <a:spcPts val="1500"/>
              </a:spcAft>
              <a:buFont typeface="Arial" panose="020B0604020202020204" pitchFamily="34" charset="0"/>
              <a:buChar char="•"/>
              <a:tabLst>
                <a:tab pos="457200" algn="l"/>
              </a:tabLst>
            </a:pPr>
            <a:r>
              <a:rPr lang="sr-Latn-RS" i="1"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Atropin, benztropin (CogentinTM) povećavaju broj otkucaja srca vagolizom i smanjuju funkciju holinergične znojne žlezde.</a:t>
            </a:r>
            <a:endParaRPr lang="en-US" sz="12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325664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en-US">
                <a:solidFill>
                  <a:schemeClr val="tx1"/>
                </a:solidFill>
              </a:rPr>
              <a:t>Ostali dodatni uticaji</a:t>
            </a:r>
            <a:endParaRPr lang="hu-HU" dirty="0">
              <a:solidFill>
                <a:schemeClr val="tx1"/>
              </a:solidFill>
            </a:endParaRPr>
          </a:p>
        </p:txBody>
      </p:sp>
      <p:sp>
        <p:nvSpPr>
          <p:cNvPr id="3" name="Tartalom helye 2"/>
          <p:cNvSpPr>
            <a:spLocks noGrp="1"/>
          </p:cNvSpPr>
          <p:nvPr>
            <p:ph idx="1"/>
          </p:nvPr>
        </p:nvSpPr>
        <p:spPr>
          <a:xfrm>
            <a:off x="526210" y="1690777"/>
            <a:ext cx="11249895" cy="4614895"/>
          </a:xfrm>
        </p:spPr>
        <p:txBody>
          <a:bodyPr rtlCol="0">
            <a:normAutofit/>
          </a:bodyPr>
          <a:lstStyle/>
          <a:p>
            <a:pPr marL="342900" marR="0" lvl="0" indent="-342900" fontAlgn="base">
              <a:spcBef>
                <a:spcPts val="0"/>
              </a:spcBef>
              <a:spcAft>
                <a:spcPts val="250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Znaci </a:t>
            </a:r>
            <a:r>
              <a:rPr lang="sr-Latn-RS" i="1"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trovanja atropinom i skopolaminom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nisu slučajno hipertermija, glavni uzrok je dejstvo na CNS, ali ga navedeni faktori svakako pogoršavaju, a</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spcBef>
                <a:spcPts val="0"/>
              </a:spcBef>
              <a:spcAft>
                <a:spcPts val="2500"/>
              </a:spcAft>
              <a:buFont typeface="Arial" panose="020B0604020202020204" pitchFamily="34" charset="0"/>
              <a:buChar char="•"/>
              <a:tabLst>
                <a:tab pos="4572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slučaju spoljašnjih temperatura viših od termoneutralnih, važan neželjeni efekat ovih lekova je to što smanjuju sposobnost prilagođavanja na toplotu (dalji nepovoljni uticaji na mokrenje, </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suvo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grlo, žeđ kod hipertermije).</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spcBef>
                <a:spcPts val="0"/>
              </a:spcBef>
              <a:spcAft>
                <a:spcPts val="2500"/>
              </a:spcAft>
              <a:buFont typeface="Arial" panose="020B0604020202020204" pitchFamily="34" charset="0"/>
              <a:buChar char="•"/>
              <a:tabLst>
                <a:tab pos="457200" algn="l"/>
              </a:tabLst>
            </a:pPr>
            <a:r>
              <a:rPr lang="sr-Latn-RS" i="1"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Difenhidramin </a:t>
            </a:r>
            <a:r>
              <a:rPr lang="sr-Latn-RS" i="1"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(BenadrilTM)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ima antihistaminske i antiholinergične efekte, a takođe može izazvati fotoalergijske reakcije pored inhibicije lučenja znojnih žlezda.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203307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en-US" dirty="0" err="1">
                <a:solidFill>
                  <a:schemeClr val="tx1"/>
                </a:solidFill>
              </a:rPr>
              <a:t>Supstance</a:t>
            </a:r>
            <a:r>
              <a:rPr lang="en-US" dirty="0">
                <a:solidFill>
                  <a:schemeClr val="tx1"/>
                </a:solidFill>
              </a:rPr>
              <a:t> </a:t>
            </a:r>
            <a:r>
              <a:rPr lang="en-US" dirty="0" err="1">
                <a:solidFill>
                  <a:schemeClr val="tx1"/>
                </a:solidFill>
              </a:rPr>
              <a:t>koje</a:t>
            </a:r>
            <a:r>
              <a:rPr lang="en-US" dirty="0">
                <a:solidFill>
                  <a:schemeClr val="tx1"/>
                </a:solidFill>
              </a:rPr>
              <a:t> </a:t>
            </a:r>
            <a:r>
              <a:rPr lang="en-US" dirty="0" err="1">
                <a:solidFill>
                  <a:schemeClr val="tx1"/>
                </a:solidFill>
              </a:rPr>
              <a:t>inhibiraju</a:t>
            </a:r>
            <a:r>
              <a:rPr lang="en-US" dirty="0">
                <a:solidFill>
                  <a:schemeClr val="tx1"/>
                </a:solidFill>
              </a:rPr>
              <a:t> </a:t>
            </a:r>
            <a:r>
              <a:rPr lang="en-US" dirty="0" err="1" smtClean="0">
                <a:solidFill>
                  <a:schemeClr val="tx1"/>
                </a:solidFill>
              </a:rPr>
              <a:t>sudatin</a:t>
            </a:r>
            <a:endParaRPr lang="sr" dirty="0">
              <a:solidFill>
                <a:schemeClr val="tx1"/>
              </a:solidFill>
            </a:endParaRPr>
          </a:p>
        </p:txBody>
      </p:sp>
      <p:sp>
        <p:nvSpPr>
          <p:cNvPr id="3" name="Tartalom helye 2"/>
          <p:cNvSpPr>
            <a:spLocks noGrp="1"/>
          </p:cNvSpPr>
          <p:nvPr>
            <p:ph idx="1"/>
          </p:nvPr>
        </p:nvSpPr>
        <p:spPr>
          <a:xfrm>
            <a:off x="534838" y="1509623"/>
            <a:ext cx="11554492" cy="4813170"/>
          </a:xfrm>
        </p:spPr>
        <p:txBody>
          <a:bodyPr rtlCol="0">
            <a:normAutofit/>
          </a:bodyPr>
          <a:lstStyle/>
          <a:p>
            <a:pPr marL="342900" marR="0" lvl="0" indent="-342900" fontAlgn="base">
              <a:spcBef>
                <a:spcPts val="0"/>
              </a:spcBef>
              <a:spcAft>
                <a:spcPts val="150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Triciklični antidepresivi (TCA) takođe inhibiraju znojenje svojim antiholinergičkim delovanjem.</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spcBef>
                <a:spcPts val="0"/>
              </a:spcBef>
              <a:spcAft>
                <a:spcPts val="0"/>
              </a:spcAft>
              <a:buFont typeface="Arial" panose="020B0604020202020204" pitchFamily="34" charset="0"/>
              <a:buChar char="•"/>
              <a:tabLst>
                <a:tab pos="4572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Sledeće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supstance su antiperspiranti sa dokazanim antiholinergičkim delovanjem (pored antihistaminske i blokirajuće aktivnosti dopaminskih receptora):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742950" marR="0" lvl="1" indent="-285750">
              <a:spcBef>
                <a:spcPts val="0"/>
              </a:spcBef>
              <a:buFont typeface="Arial" panose="020B0604020202020204" pitchFamily="34" charset="0"/>
              <a:buChar char="•"/>
              <a:tabLst>
                <a:tab pos="9144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Od fenotiazina hlorpromazin (ThorazinTM), flufenazin (ProlikinTM); od butirofenona haloperidola (HaldolTM) </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742950" marR="0" lvl="1" indent="-285750">
              <a:spcBef>
                <a:spcPts val="0"/>
              </a:spcBef>
              <a:buFont typeface="Arial" panose="020B0604020202020204" pitchFamily="34" charset="0"/>
              <a:buChar char="•"/>
              <a:tabLst>
                <a:tab pos="9144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Od atipičnih antidepresiva klozapin (ClozarilTM), risperidon (RisperdalTM), olanzapin (ZiprekaTM).</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tabLst>
                <a:tab pos="914400" algn="l"/>
              </a:tabLst>
            </a:pPr>
            <a:endParaRPr lang="en-US" sz="12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spcBef>
                <a:spcPts val="0"/>
              </a:spcBef>
              <a:spcAft>
                <a:spcPts val="150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Oni su takođe povezani sa tipičnim simptomima sličnim atropinu u slučaju predoziranja: crvenilo, suva usta, osećaj toplote, paraliza creva i bešike</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spcBef>
                <a:spcPts val="0"/>
              </a:spcBef>
              <a:spcAft>
                <a:spcPts val="0"/>
              </a:spcAft>
              <a:buFont typeface="Arial" panose="020B0604020202020204" pitchFamily="34" charset="0"/>
              <a:buChar char="•"/>
              <a:tabLst>
                <a:tab pos="4572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Predoziranje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MAO paralizatorima dovodi do hiperpiraksije, napadaja, kome.</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04277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rtlCol="0">
            <a:normAutofit/>
          </a:bodyPr>
          <a:lstStyle/>
          <a:p>
            <a:pPr algn="ctr" rtl="0"/>
            <a:r>
              <a:rPr lang="en-US" sz="5400" dirty="0" err="1">
                <a:solidFill>
                  <a:schemeClr val="tx1"/>
                </a:solidFill>
              </a:rPr>
              <a:t>Farmakološki</a:t>
            </a:r>
            <a:r>
              <a:rPr lang="en-US" sz="5400" dirty="0">
                <a:solidFill>
                  <a:schemeClr val="tx1"/>
                </a:solidFill>
              </a:rPr>
              <a:t> </a:t>
            </a:r>
            <a:r>
              <a:rPr lang="en-US" sz="5400" dirty="0" err="1">
                <a:solidFill>
                  <a:schemeClr val="tx1"/>
                </a:solidFill>
              </a:rPr>
              <a:t>aspekti</a:t>
            </a:r>
            <a:r>
              <a:rPr lang="en-US" sz="5400" dirty="0">
                <a:solidFill>
                  <a:schemeClr val="tx1"/>
                </a:solidFill>
              </a:rPr>
              <a:t>, </a:t>
            </a:r>
            <a:r>
              <a:rPr lang="en-US" sz="5400" dirty="0" err="1">
                <a:solidFill>
                  <a:schemeClr val="tx1"/>
                </a:solidFill>
              </a:rPr>
              <a:t>lekovi</a:t>
            </a:r>
            <a:endParaRPr lang="sr" sz="5400" dirty="0">
              <a:solidFill>
                <a:schemeClr val="tx1"/>
              </a:solidFill>
            </a:endParaRPr>
          </a:p>
        </p:txBody>
      </p:sp>
    </p:spTree>
    <p:extLst>
      <p:ext uri="{BB962C8B-B14F-4D97-AF65-F5344CB8AC3E}">
        <p14:creationId xmlns:p14="http://schemas.microsoft.com/office/powerpoint/2010/main" val="10699239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en-US" dirty="0" err="1">
                <a:solidFill>
                  <a:schemeClr val="tx1"/>
                </a:solidFill>
              </a:rPr>
              <a:t>Povećanje</a:t>
            </a:r>
            <a:r>
              <a:rPr lang="en-US" dirty="0">
                <a:solidFill>
                  <a:schemeClr val="tx1"/>
                </a:solidFill>
              </a:rPr>
              <a:t> </a:t>
            </a:r>
            <a:r>
              <a:rPr lang="en-US" dirty="0" err="1">
                <a:solidFill>
                  <a:schemeClr val="tx1"/>
                </a:solidFill>
              </a:rPr>
              <a:t>proizvodnje</a:t>
            </a:r>
            <a:r>
              <a:rPr lang="en-US" dirty="0">
                <a:solidFill>
                  <a:schemeClr val="tx1"/>
                </a:solidFill>
              </a:rPr>
              <a:t> </a:t>
            </a:r>
            <a:r>
              <a:rPr lang="en-US" dirty="0" err="1" smtClean="0">
                <a:solidFill>
                  <a:schemeClr val="tx1"/>
                </a:solidFill>
              </a:rPr>
              <a:t>toplote</a:t>
            </a:r>
            <a:endParaRPr lang="sr" dirty="0">
              <a:solidFill>
                <a:schemeClr val="tx1"/>
              </a:solidFill>
            </a:endParaRPr>
          </a:p>
        </p:txBody>
      </p:sp>
      <p:sp>
        <p:nvSpPr>
          <p:cNvPr id="3" name="Tartalom helye 2"/>
          <p:cNvSpPr>
            <a:spLocks noGrp="1"/>
          </p:cNvSpPr>
          <p:nvPr>
            <p:ph idx="1"/>
          </p:nvPr>
        </p:nvSpPr>
        <p:spPr>
          <a:xfrm>
            <a:off x="526210" y="1509623"/>
            <a:ext cx="11442013" cy="5094813"/>
          </a:xfrm>
        </p:spPr>
        <p:txBody>
          <a:bodyPr rtlCol="0">
            <a:normAutofit/>
          </a:bodyPr>
          <a:lstStyle/>
          <a:p>
            <a:pPr marL="342900" marR="0" lvl="0" indent="-342900" fontAlgn="base">
              <a:spcBef>
                <a:spcPts val="0"/>
              </a:spcBef>
              <a:spcAft>
                <a:spcPts val="1500"/>
              </a:spcAft>
              <a:buFont typeface="Arial" panose="020B0604020202020204" pitchFamily="34" charset="0"/>
              <a:buChar char="•"/>
              <a:tabLst>
                <a:tab pos="457200" algn="l"/>
              </a:tabLst>
            </a:pPr>
            <a:r>
              <a:rPr lang="sr-Latn-RS" sz="20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Sredstva za stimulaciju β2-receptora su već pomenuta</a:t>
            </a:r>
            <a:endParaRPr lang="en-US" sz="20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spcBef>
                <a:spcPts val="0"/>
              </a:spcBef>
              <a:spcAft>
                <a:spcPts val="1500"/>
              </a:spcAft>
              <a:buFont typeface="Arial" panose="020B0604020202020204" pitchFamily="34" charset="0"/>
              <a:buChar char="•"/>
              <a:tabLst>
                <a:tab pos="457200" algn="l"/>
              </a:tabLst>
            </a:pPr>
            <a:r>
              <a:rPr lang="sr-Latn-RS" sz="2000"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Stimulansi </a:t>
            </a:r>
            <a:r>
              <a:rPr lang="sr-Latn-RS" sz="20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kao što su </a:t>
            </a:r>
            <a:r>
              <a:rPr lang="sr-Latn-RS" sz="2000" i="1"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kokain i amfetamin </a:t>
            </a:r>
            <a:r>
              <a:rPr lang="sr-Latn-RS" sz="20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pored bržeg otkucaja srca, povećane mišićne aktivnosti i ubrzanog metabolizma itd., imaju i direktan uticaj na termoregulacioni centar (hipotalamus) što dovodi do povećanja telesne temperature.</a:t>
            </a:r>
            <a:endParaRPr lang="en-US" sz="20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spcBef>
                <a:spcPts val="0"/>
              </a:spcBef>
              <a:spcAft>
                <a:spcPts val="1500"/>
              </a:spcAft>
              <a:buFont typeface="Arial" panose="020B0604020202020204" pitchFamily="34" charset="0"/>
              <a:buChar char="•"/>
              <a:tabLst>
                <a:tab pos="457200" algn="l"/>
              </a:tabLst>
            </a:pPr>
            <a:r>
              <a:rPr lang="sr-Latn-RS" sz="2000"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Takođe </a:t>
            </a:r>
            <a:r>
              <a:rPr lang="sr-Latn-RS" sz="20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je dobro poznat efekat da </a:t>
            </a:r>
            <a:r>
              <a:rPr lang="sr-Latn-RS" sz="2000" i="1"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amfetamini</a:t>
            </a:r>
            <a:r>
              <a:rPr lang="sr-Latn-RS" sz="20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izazivaju jaku suva usta i žeđ (što se u nekim noćnim klubovima iskorišćava zatvaranjem slavina – više od jedne smrti je prouzrokovano ovom „praksom</a:t>
            </a:r>
            <a:r>
              <a:rPr lang="sr-Latn-RS" sz="2000"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p>
          <a:p>
            <a:pPr marL="342900" lvl="0" indent="-342900" fontAlgn="base">
              <a:spcBef>
                <a:spcPts val="0"/>
              </a:spcBef>
              <a:spcAft>
                <a:spcPts val="1500"/>
              </a:spcAft>
              <a:tabLst>
                <a:tab pos="457200" algn="l"/>
              </a:tabLst>
            </a:pPr>
            <a:r>
              <a:rPr lang="sr-Latn-RS" sz="20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Ne </a:t>
            </a:r>
            <a:r>
              <a:rPr lang="sr-Latn-RS" sz="2000" dirty="0">
                <a:solidFill>
                  <a:srgbClr val="000000"/>
                </a:solidFill>
                <a:latin typeface="Calibri" panose="020F0502020204030204" pitchFamily="34" charset="0"/>
                <a:ea typeface="Calibri" panose="020F0502020204030204" pitchFamily="34" charset="0"/>
                <a:cs typeface="Times New Roman" panose="02020603050405020304" pitchFamily="18" charset="0"/>
              </a:rPr>
              <a:t>samo „ilegalni“, već i lekovi koji se koriste u medicini ili u potrošačkoj praksi, kao što su </a:t>
            </a:r>
            <a:r>
              <a:rPr lang="sr-Latn-RS" sz="2000" i="1" dirty="0">
                <a:solidFill>
                  <a:srgbClr val="000000"/>
                </a:solidFill>
                <a:latin typeface="Calibri" panose="020F0502020204030204" pitchFamily="34" charset="0"/>
                <a:ea typeface="Calibri" panose="020F0502020204030204" pitchFamily="34" charset="0"/>
                <a:cs typeface="Times New Roman" panose="02020603050405020304" pitchFamily="18" charset="0"/>
              </a:rPr>
              <a:t>teofilin, kofein</a:t>
            </a:r>
            <a:r>
              <a:rPr lang="sr-Latn-RS" sz="20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imaju slične (ali obično blaže) efekte.</a:t>
            </a:r>
            <a:endParaRPr lang="en-US" sz="2000" kern="10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fontAlgn="base">
              <a:spcBef>
                <a:spcPts val="0"/>
              </a:spcBef>
              <a:spcAft>
                <a:spcPts val="1500"/>
              </a:spcAft>
              <a:tabLst>
                <a:tab pos="457200" algn="l"/>
              </a:tabLst>
            </a:pPr>
            <a:r>
              <a:rPr lang="sr-Latn-RS" sz="2000" dirty="0">
                <a:solidFill>
                  <a:srgbClr val="000000"/>
                </a:solidFill>
                <a:latin typeface="Calibri" panose="020F0502020204030204" pitchFamily="34" charset="0"/>
                <a:ea typeface="Calibri" panose="020F0502020204030204" pitchFamily="34" charset="0"/>
                <a:cs typeface="Times New Roman" panose="02020603050405020304" pitchFamily="18" charset="0"/>
              </a:rPr>
              <a:t>Iz navedenih razloga, konzumacija jake crne kafe tokom navala vrućine je strogo kontraindikovana, posebno za ljude koji rade na vrelom suncu ili za starije, polimorbidne osobe, a treba uzeti u obzir i upotrebu bilo kakvih stimulativnih lekova</a:t>
            </a:r>
            <a:r>
              <a:rPr lang="sr-Latn-RS" sz="20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a:t>
            </a:r>
            <a:endParaRPr lang="en-US" sz="20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321462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en-US" dirty="0" err="1">
                <a:solidFill>
                  <a:schemeClr val="tx1"/>
                </a:solidFill>
              </a:rPr>
              <a:t>Balans</a:t>
            </a:r>
            <a:r>
              <a:rPr lang="en-US" dirty="0">
                <a:solidFill>
                  <a:schemeClr val="tx1"/>
                </a:solidFill>
              </a:rPr>
              <a:t> </a:t>
            </a:r>
            <a:r>
              <a:rPr lang="en-US" dirty="0" err="1">
                <a:solidFill>
                  <a:schemeClr val="tx1"/>
                </a:solidFill>
              </a:rPr>
              <a:t>tečnosti</a:t>
            </a:r>
            <a:r>
              <a:rPr lang="en-US" dirty="0">
                <a:solidFill>
                  <a:schemeClr val="tx1"/>
                </a:solidFill>
              </a:rPr>
              <a:t> </a:t>
            </a:r>
            <a:r>
              <a:rPr lang="en-US" dirty="0" err="1">
                <a:solidFill>
                  <a:schemeClr val="tx1"/>
                </a:solidFill>
              </a:rPr>
              <a:t>i</a:t>
            </a:r>
            <a:r>
              <a:rPr lang="en-US" dirty="0">
                <a:solidFill>
                  <a:schemeClr val="tx1"/>
                </a:solidFill>
              </a:rPr>
              <a:t> </a:t>
            </a:r>
            <a:r>
              <a:rPr lang="en-US" dirty="0" err="1">
                <a:solidFill>
                  <a:schemeClr val="tx1"/>
                </a:solidFill>
              </a:rPr>
              <a:t>jona</a:t>
            </a:r>
            <a:endParaRPr lang="hu-HU" dirty="0">
              <a:solidFill>
                <a:schemeClr val="tx1"/>
              </a:solidFill>
            </a:endParaRPr>
          </a:p>
        </p:txBody>
      </p:sp>
      <p:sp>
        <p:nvSpPr>
          <p:cNvPr id="3" name="Tartalom helye 2"/>
          <p:cNvSpPr>
            <a:spLocks noGrp="1"/>
          </p:cNvSpPr>
          <p:nvPr>
            <p:ph idx="1"/>
          </p:nvPr>
        </p:nvSpPr>
        <p:spPr>
          <a:xfrm>
            <a:off x="508958" y="2070340"/>
            <a:ext cx="11470840" cy="4624631"/>
          </a:xfrm>
        </p:spPr>
        <p:txBody>
          <a:bodyPr rtlCol="0">
            <a:normAutofit/>
          </a:bodyPr>
          <a:lstStyle/>
          <a:p>
            <a:pPr marL="342900" marR="0" lvl="0" indent="-342900" fontAlgn="base">
              <a:lnSpc>
                <a:spcPct val="130000"/>
              </a:lnSpc>
              <a:spcBef>
                <a:spcPts val="0"/>
              </a:spcBef>
              <a:spcAft>
                <a:spcPts val="300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Diuretici, posebno diuretici koji gube jone (posebno K+) hidrohlorotiazid (HCTZTM), furosemid (LasikTM) takođe dovode do dehidracije povećanjem izlučivanja soli i vode putem bubrega.</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lnSpc>
                <a:spcPct val="130000"/>
              </a:lnSpc>
              <a:spcBef>
                <a:spcPts val="0"/>
              </a:spcBef>
              <a:spcAft>
                <a:spcPts val="3000"/>
              </a:spcAft>
              <a:buFont typeface="Arial" panose="020B0604020202020204" pitchFamily="34" charset="0"/>
              <a:buChar char="•"/>
              <a:tabLst>
                <a:tab pos="4572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Etil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alkohol smanjuje lučenje ADH, ali istovremeno povećava nivo atrijalnog natriuretičkog peptida (ANP), čime se povećava stopa diureze i smanjuje adekvatno ponašanje i uvid.</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890436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en-US" dirty="0" err="1" smtClean="0">
                <a:solidFill>
                  <a:schemeClr val="tx1"/>
                </a:solidFill>
              </a:rPr>
              <a:t>Farmakokinetika</a:t>
            </a:r>
            <a:endParaRPr lang="sr" dirty="0">
              <a:solidFill>
                <a:schemeClr val="tx1"/>
              </a:solidFill>
            </a:endParaRPr>
          </a:p>
        </p:txBody>
      </p:sp>
      <p:sp>
        <p:nvSpPr>
          <p:cNvPr id="3" name="Tartalom helye 2"/>
          <p:cNvSpPr>
            <a:spLocks noGrp="1"/>
          </p:cNvSpPr>
          <p:nvPr>
            <p:ph idx="1"/>
          </p:nvPr>
        </p:nvSpPr>
        <p:spPr>
          <a:xfrm>
            <a:off x="517584" y="2139351"/>
            <a:ext cx="11258521" cy="4166321"/>
          </a:xfrm>
        </p:spPr>
        <p:txBody>
          <a:bodyPr rtlCol="0">
            <a:normAutofit/>
          </a:bodyPr>
          <a:lstStyle/>
          <a:p>
            <a:pPr marL="342900" marR="0" lvl="0" indent="-342900" fontAlgn="base">
              <a:lnSpc>
                <a:spcPct val="130000"/>
              </a:lnSpc>
              <a:spcBef>
                <a:spcPts val="0"/>
              </a:spcBef>
              <a:spcAft>
                <a:spcPts val="300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Metabolički procesi su najverovatnije linearno (prilično blago eksponencijalno) povezani sa temperaturom do tačke u kojoj proteini uključeni u metabolizam počinju da denaturiraju.</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lnSpc>
                <a:spcPct val="130000"/>
              </a:lnSpc>
              <a:spcBef>
                <a:spcPts val="0"/>
              </a:spcBef>
              <a:spcAft>
                <a:spcPts val="3000"/>
              </a:spcAft>
              <a:buFont typeface="Arial" panose="020B0604020202020204" pitchFamily="34" charset="0"/>
              <a:buChar char="•"/>
              <a:tabLst>
                <a:tab pos="4572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jetri, razgradnja leka je brža na višim temperaturama </a:t>
            </a:r>
            <a:r>
              <a:rPr lang="en-US"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tela</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lnSpc>
                <a:spcPct val="130000"/>
              </a:lnSpc>
              <a:spcBef>
                <a:spcPts val="0"/>
              </a:spcBef>
              <a:spcAft>
                <a:spcPts val="3000"/>
              </a:spcAft>
              <a:buFont typeface="Arial" panose="020B0604020202020204" pitchFamily="34" charset="0"/>
              <a:buChar char="•"/>
              <a:tabLst>
                <a:tab pos="4572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Promene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 funkciji bubrega i jetre tokom toplotnog stresa (smanjenje zapremine krvi u bubrezima, jetri) takođe usporavaju razgradnju i eliminaciju farmakoloških jedinjenja.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946486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552090" y="2139350"/>
            <a:ext cx="11416133" cy="4166321"/>
          </a:xfrm>
        </p:spPr>
        <p:txBody>
          <a:bodyPr rtlCol="0">
            <a:normAutofit/>
          </a:bodyPr>
          <a:lstStyle/>
          <a:p>
            <a:pPr marL="342900" marR="0" lvl="0" indent="-342900" fontAlgn="base">
              <a:lnSpc>
                <a:spcPct val="130000"/>
              </a:lnSpc>
              <a:spcBef>
                <a:spcPts val="0"/>
              </a:spcBef>
              <a:spcAft>
                <a:spcPts val="300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Antipiretici nisu efikasni u smanjenju visoke telesne temperature povezane sa toplotom. Oni snižavaju telesnu temperaturu samo kada je termoregulacija podignuta pirogenima. Njihova upotreba može biti štetna u lečenju bolesti povezanih sa toplotom zbog neželjenih efekata na bubrege i jetru.</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lnSpc>
                <a:spcPct val="130000"/>
              </a:lnSpc>
              <a:spcBef>
                <a:spcPts val="0"/>
              </a:spcBef>
              <a:spcAft>
                <a:spcPts val="3000"/>
              </a:spcAft>
              <a:buFont typeface="Arial" panose="020B0604020202020204" pitchFamily="34" charset="0"/>
              <a:buChar char="•"/>
              <a:tabLst>
                <a:tab pos="4572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Mnogi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lekovi mogu izazvati dijareju i povraćanje kao neželjeni efekat i mogu dovesti do povećanog rizika od dehidracije po vrućem vremenu.</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Cím 1"/>
          <p:cNvSpPr txBox="1">
            <a:spLocks/>
          </p:cNvSpPr>
          <p:nvPr/>
        </p:nvSpPr>
        <p:spPr>
          <a:xfrm>
            <a:off x="344905" y="305409"/>
            <a:ext cx="11896826" cy="549635"/>
          </a:xfrm>
          <a:prstGeom prst="rect">
            <a:avLst/>
          </a:prstGeom>
        </p:spPr>
        <p:txBody>
          <a:bodyPr vert="horz" lIns="91440" tIns="45720" rIns="91440" bIns="45720" rtlCol="0" anchor="ctr">
            <a:normAutofit fontScale="97500" lnSpcReduction="10000"/>
          </a:bodyPr>
          <a:lstStyle>
            <a:lvl1pPr algn="l" defTabSz="914400" rtl="0" eaLnBrk="1" latinLnBrk="0" hangingPunct="1">
              <a:lnSpc>
                <a:spcPct val="90000"/>
              </a:lnSpc>
              <a:spcBef>
                <a:spcPct val="0"/>
              </a:spcBef>
              <a:buNone/>
              <a:defRPr sz="3600" kern="1200">
                <a:solidFill>
                  <a:schemeClr val="bg1">
                    <a:lumMod val="50000"/>
                  </a:schemeClr>
                </a:solidFill>
                <a:latin typeface="+mj-lt"/>
                <a:ea typeface="+mj-ea"/>
                <a:cs typeface="+mj-cs"/>
              </a:defRPr>
            </a:lvl1pPr>
          </a:lstStyle>
          <a:p>
            <a:pPr rtl="0"/>
            <a:r>
              <a:rPr lang="en-US" dirty="0" err="1">
                <a:solidFill>
                  <a:schemeClr val="tx1"/>
                </a:solidFill>
              </a:rPr>
              <a:t>Ostali</a:t>
            </a:r>
            <a:r>
              <a:rPr lang="en-US" dirty="0">
                <a:solidFill>
                  <a:schemeClr val="tx1"/>
                </a:solidFill>
              </a:rPr>
              <a:t> </a:t>
            </a:r>
            <a:r>
              <a:rPr lang="en-US" dirty="0" err="1">
                <a:solidFill>
                  <a:schemeClr val="tx1"/>
                </a:solidFill>
              </a:rPr>
              <a:t>uticaji</a:t>
            </a:r>
            <a:endParaRPr lang="sr" dirty="0">
              <a:solidFill>
                <a:schemeClr val="tx1"/>
              </a:solidFill>
            </a:endParaRPr>
          </a:p>
        </p:txBody>
      </p:sp>
    </p:spTree>
    <p:extLst>
      <p:ext uri="{BB962C8B-B14F-4D97-AF65-F5344CB8AC3E}">
        <p14:creationId xmlns:p14="http://schemas.microsoft.com/office/powerpoint/2010/main" val="13149651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p:txBody>
          <a:bodyPr rtlCol="0">
            <a:normAutofit/>
          </a:bodyPr>
          <a:lstStyle/>
          <a:p>
            <a:pPr rtl="0"/>
            <a:r>
              <a:rPr lang="pl-PL" dirty="0">
                <a:solidFill>
                  <a:schemeClr val="tx1"/>
                </a:solidFill>
              </a:rPr>
              <a:t>Posebni problemi kod starijih pacijenata</a:t>
            </a:r>
            <a:endParaRPr lang="sr" dirty="0">
              <a:solidFill>
                <a:schemeClr val="tx1"/>
              </a:solidFill>
            </a:endParaRPr>
          </a:p>
        </p:txBody>
      </p:sp>
      <p:sp>
        <p:nvSpPr>
          <p:cNvPr id="3" name="Tartalom helye 2"/>
          <p:cNvSpPr>
            <a:spLocks noGrp="1"/>
          </p:cNvSpPr>
          <p:nvPr>
            <p:ph idx="1"/>
          </p:nvPr>
        </p:nvSpPr>
        <p:spPr>
          <a:xfrm>
            <a:off x="517584" y="2087592"/>
            <a:ext cx="11258521" cy="4218080"/>
          </a:xfrm>
        </p:spPr>
        <p:txBody>
          <a:bodyPr rtlCol="0">
            <a:normAutofit/>
          </a:bodyPr>
          <a:lstStyle/>
          <a:p>
            <a:pPr marL="342900" marR="0" lvl="0" indent="-342900" fontAlgn="base">
              <a:lnSpc>
                <a:spcPct val="130000"/>
              </a:lnSpc>
              <a:spcBef>
                <a:spcPts val="0"/>
              </a:spcBef>
              <a:spcAft>
                <a:spcPts val="300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Različite klase lekova povezane sa hipertermijom se više koriste u starosnoj grupi ≥60 godina, pozivajući se na polifarmaciju kod starijih kao faktor koji doprinosi hipertermiji.</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lnSpc>
                <a:spcPct val="130000"/>
              </a:lnSpc>
              <a:spcBef>
                <a:spcPts val="0"/>
              </a:spcBef>
              <a:spcAft>
                <a:spcPts val="3000"/>
              </a:spcAft>
              <a:buFont typeface="Arial" panose="020B0604020202020204" pitchFamily="34" charset="0"/>
              <a:buChar char="•"/>
              <a:tabLst>
                <a:tab pos="4572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studiji su </a:t>
            </a:r>
            <a:r>
              <a:rPr lang="sr-Latn-RS" i="1"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antiepileptici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 furosemid bili najčešće korišćeni lekovi kod pacijenata sa primarnom hipertermijom. Velika upotreba levotiroksina u ispitivanoj populaciji takođe je bila zanimljiva otkrića.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Szövegdoboz 3"/>
          <p:cNvSpPr txBox="1"/>
          <p:nvPr/>
        </p:nvSpPr>
        <p:spPr>
          <a:xfrm>
            <a:off x="110417" y="5936340"/>
            <a:ext cx="12222178" cy="369332"/>
          </a:xfrm>
          <a:prstGeom prst="rect">
            <a:avLst/>
          </a:prstGeom>
          <a:noFill/>
        </p:spPr>
        <p:txBody>
          <a:bodyPr wrap="square" rtlCol="0">
            <a:spAutoFit/>
          </a:bodyPr>
          <a:lstStyle/>
          <a:p>
            <a:pPr rtl="0"/>
            <a:r>
              <a:rPr lang="pt-BR" sz="1200" i="1" dirty="0"/>
              <a:t>Izvor: Bongers KS, Salahudeen MS, Peterson GM. Hipertermija povezana sa lekovima: Longitudinalna analiza bolničkih prezentacija. doi: 10.1111/jcpt.13090.</a:t>
            </a:r>
            <a:endParaRPr lang="sr" dirty="0"/>
          </a:p>
        </p:txBody>
      </p:sp>
    </p:spTree>
    <p:extLst>
      <p:ext uri="{BB962C8B-B14F-4D97-AF65-F5344CB8AC3E}">
        <p14:creationId xmlns:p14="http://schemas.microsoft.com/office/powerpoint/2010/main" val="36684809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en-US" dirty="0" err="1">
                <a:solidFill>
                  <a:schemeClr val="tx1"/>
                </a:solidFill>
              </a:rPr>
              <a:t>Nekoliko</a:t>
            </a:r>
            <a:r>
              <a:rPr lang="en-US" dirty="0">
                <a:solidFill>
                  <a:schemeClr val="tx1"/>
                </a:solidFill>
              </a:rPr>
              <a:t> </a:t>
            </a:r>
            <a:r>
              <a:rPr lang="en-US" dirty="0" err="1">
                <a:solidFill>
                  <a:schemeClr val="tx1"/>
                </a:solidFill>
              </a:rPr>
              <a:t>zanimljivih</a:t>
            </a:r>
            <a:r>
              <a:rPr lang="en-US" dirty="0">
                <a:solidFill>
                  <a:schemeClr val="tx1"/>
                </a:solidFill>
              </a:rPr>
              <a:t> </a:t>
            </a:r>
            <a:r>
              <a:rPr lang="en-US" dirty="0" err="1" smtClean="0">
                <a:solidFill>
                  <a:schemeClr val="tx1"/>
                </a:solidFill>
              </a:rPr>
              <a:t>saznanja</a:t>
            </a:r>
            <a:endParaRPr lang="sr" dirty="0">
              <a:solidFill>
                <a:schemeClr val="tx1"/>
              </a:solidFill>
            </a:endParaRPr>
          </a:p>
        </p:txBody>
      </p:sp>
      <p:sp>
        <p:nvSpPr>
          <p:cNvPr id="3" name="Tartalom helye 2"/>
          <p:cNvSpPr>
            <a:spLocks noGrp="1"/>
          </p:cNvSpPr>
          <p:nvPr>
            <p:ph idx="1"/>
          </p:nvPr>
        </p:nvSpPr>
        <p:spPr>
          <a:xfrm>
            <a:off x="517584" y="2165231"/>
            <a:ext cx="11258521" cy="4140442"/>
          </a:xfrm>
        </p:spPr>
        <p:txBody>
          <a:bodyPr rtlCol="0">
            <a:normAutofit/>
          </a:bodyPr>
          <a:lstStyle/>
          <a:p>
            <a:pPr marL="342900" marR="0" lvl="0" indent="-342900" fontAlgn="base">
              <a:lnSpc>
                <a:spcPct val="130000"/>
              </a:lnSpc>
              <a:spcBef>
                <a:spcPts val="0"/>
              </a:spcBef>
              <a:spcAft>
                <a:spcPts val="300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Studija je pokazala korelaciju između protoka krvi i transdermalne apsorpcije nitroglicerina lokalnim zagrevanjem nitroglicerinskih flastera postavljenih na više područja nadlaktice. </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lnSpc>
                <a:spcPct val="130000"/>
              </a:lnSpc>
              <a:spcBef>
                <a:spcPts val="0"/>
              </a:spcBef>
              <a:spcAft>
                <a:spcPts val="3000"/>
              </a:spcAft>
              <a:buFont typeface="Arial" panose="020B0604020202020204" pitchFamily="34" charset="0"/>
              <a:buChar char="•"/>
              <a:tabLst>
                <a:tab pos="4572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Rezultati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nakon zagrevanja od 15 minuta bili su poboljšana lokalna perfuzija krvi i istovremeno značajno povećane koncentracije nitroglicerina u plazmi. Zbog toga bi upotreba perkutanog oblika nitroglicerina mogla dovesti do dodatnog smanjenja krvnog pritiska tokom toplog vremena.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Téglalap 3"/>
          <p:cNvSpPr/>
          <p:nvPr/>
        </p:nvSpPr>
        <p:spPr>
          <a:xfrm>
            <a:off x="192505" y="5844008"/>
            <a:ext cx="11218983" cy="461665"/>
          </a:xfrm>
          <a:prstGeom prst="rect">
            <a:avLst/>
          </a:prstGeom>
        </p:spPr>
        <p:txBody>
          <a:bodyPr wrap="square" rtlCol="0">
            <a:spAutoFit/>
          </a:bodyPr>
          <a:lstStyle/>
          <a:p>
            <a:pPr rtl="0"/>
            <a:r>
              <a:rPr lang="en-US" sz="1200" i="1" dirty="0"/>
              <a:t>Izvor: </a:t>
            </a:r>
            <a:r>
              <a:rPr lang="en-US" sz="1200" i="1" dirty="0" err="1"/>
              <a:t>Šklebar</a:t>
            </a:r>
            <a:r>
              <a:rPr lang="en-US" sz="1200" i="1" dirty="0"/>
              <a:t> T, </a:t>
            </a:r>
            <a:r>
              <a:rPr lang="en-US" sz="1200" i="1" dirty="0" err="1"/>
              <a:t>Rudež</a:t>
            </a:r>
            <a:r>
              <a:rPr lang="en-US" sz="1200" i="1" dirty="0"/>
              <a:t> KD, </a:t>
            </a:r>
            <a:r>
              <a:rPr lang="en-US" sz="1200" i="1" dirty="0" err="1"/>
              <a:t>Rudež</a:t>
            </a:r>
            <a:r>
              <a:rPr lang="en-US" sz="1200" i="1" dirty="0"/>
              <a:t> LK, </a:t>
            </a:r>
            <a:r>
              <a:rPr lang="en-US" sz="1200" i="1" dirty="0" err="1"/>
              <a:t>Likić</a:t>
            </a:r>
            <a:r>
              <a:rPr lang="en-US" sz="1200" i="1" dirty="0"/>
              <a:t> R. </a:t>
            </a:r>
            <a:r>
              <a:rPr lang="en-US" sz="1200" i="1" dirty="0" err="1"/>
              <a:t>Globalno</a:t>
            </a:r>
            <a:r>
              <a:rPr lang="en-US" sz="1200" i="1" dirty="0"/>
              <a:t> </a:t>
            </a:r>
            <a:r>
              <a:rPr lang="en-US" sz="1200" i="1" dirty="0" err="1"/>
              <a:t>zagrevanje</a:t>
            </a:r>
            <a:r>
              <a:rPr lang="en-US" sz="1200" i="1" dirty="0"/>
              <a:t> </a:t>
            </a:r>
            <a:r>
              <a:rPr lang="en-US" sz="1200" i="1" dirty="0" err="1"/>
              <a:t>i</a:t>
            </a:r>
            <a:r>
              <a:rPr lang="en-US" sz="1200" i="1" dirty="0"/>
              <a:t> </a:t>
            </a:r>
            <a:r>
              <a:rPr lang="en-US" sz="1200" i="1" dirty="0" err="1"/>
              <a:t>prepisivanje</a:t>
            </a:r>
            <a:r>
              <a:rPr lang="en-US" sz="1200" i="1" dirty="0"/>
              <a:t>: </a:t>
            </a:r>
            <a:r>
              <a:rPr lang="en-US" sz="1200" i="1" dirty="0" err="1"/>
              <a:t>Pregled</a:t>
            </a:r>
            <a:r>
              <a:rPr lang="en-US" sz="1200" i="1" dirty="0"/>
              <a:t> </a:t>
            </a:r>
            <a:r>
              <a:rPr lang="en-US" sz="1200" i="1" dirty="0" err="1"/>
              <a:t>efekata</a:t>
            </a:r>
            <a:r>
              <a:rPr lang="en-US" sz="1200" i="1" dirty="0"/>
              <a:t> </a:t>
            </a:r>
            <a:r>
              <a:rPr lang="en-US" sz="1200" i="1" dirty="0" err="1"/>
              <a:t>i</a:t>
            </a:r>
            <a:r>
              <a:rPr lang="en-US" sz="1200" i="1" dirty="0"/>
              <a:t> </a:t>
            </a:r>
            <a:r>
              <a:rPr lang="en-US" sz="1200" i="1" dirty="0" err="1"/>
              <a:t>mera</a:t>
            </a:r>
            <a:r>
              <a:rPr lang="en-US" sz="1200" i="1" dirty="0"/>
              <a:t> </a:t>
            </a:r>
            <a:r>
              <a:rPr lang="en-US" sz="1200" i="1" dirty="0" err="1"/>
              <a:t>predostrožnosti</a:t>
            </a:r>
            <a:r>
              <a:rPr lang="en-US" sz="1200" i="1" dirty="0"/>
              <a:t> </a:t>
            </a:r>
            <a:r>
              <a:rPr lang="en-US" sz="1200" i="1" dirty="0" err="1"/>
              <a:t>lekova</a:t>
            </a:r>
            <a:r>
              <a:rPr lang="en-US" sz="1200" i="1" dirty="0"/>
              <a:t>. </a:t>
            </a:r>
            <a:r>
              <a:rPr lang="en-US" sz="1200" i="1" dirty="0" err="1"/>
              <a:t>Psihijat</a:t>
            </a:r>
            <a:r>
              <a:rPr lang="en-US" sz="1200" i="1" dirty="0"/>
              <a:t> </a:t>
            </a:r>
            <a:r>
              <a:rPr lang="en-US" sz="1200" i="1" dirty="0" err="1"/>
              <a:t>Danub</a:t>
            </a:r>
            <a:r>
              <a:rPr lang="en-US" sz="1200" i="1" dirty="0"/>
              <a:t>. 2022 Dec;34(Suppl 10):5-12. PMID: 36752238.</a:t>
            </a:r>
            <a:endParaRPr lang="sr" sz="1200" i="1" dirty="0"/>
          </a:p>
        </p:txBody>
      </p:sp>
    </p:spTree>
    <p:extLst>
      <p:ext uri="{BB962C8B-B14F-4D97-AF65-F5344CB8AC3E}">
        <p14:creationId xmlns:p14="http://schemas.microsoft.com/office/powerpoint/2010/main" val="34365065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192506" y="2398143"/>
            <a:ext cx="11583600" cy="3907529"/>
          </a:xfrm>
        </p:spPr>
        <p:txBody>
          <a:bodyPr rtlCol="0">
            <a:normAutofit/>
          </a:bodyPr>
          <a:lstStyle/>
          <a:p>
            <a:pPr marL="342900" marR="0" lvl="0" indent="-342900" fontAlgn="base">
              <a:lnSpc>
                <a:spcPct val="130000"/>
              </a:lnSpc>
              <a:spcBef>
                <a:spcPts val="0"/>
              </a:spcBef>
              <a:spcAft>
                <a:spcPts val="300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Subdermalno uzimanje injektiranog insulina može izazvati ozbiljnu hipoglikemiju kod pacijenata sa dijabetesom. Na eliminaciju lekova sa visokim stepenom ekstrakcije iz jetre utiču promene u krvotoku u jetri. </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lnSpc>
                <a:spcPct val="130000"/>
              </a:lnSpc>
              <a:spcBef>
                <a:spcPts val="0"/>
              </a:spcBef>
              <a:spcAft>
                <a:spcPts val="3000"/>
              </a:spcAft>
              <a:buFont typeface="Arial" panose="020B0604020202020204" pitchFamily="34" charset="0"/>
              <a:buChar char="•"/>
              <a:tabLst>
                <a:tab pos="4572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Povećan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protok krvi u koži može, kao rezultat, da ima smanjen dotok krvi u unutrašnje organe i samim tim smanjen jetreni klirens lekova.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R="0" indent="0" fontAlgn="base">
              <a:lnSpc>
                <a:spcPct val="90000"/>
              </a:lnSpc>
              <a:spcBef>
                <a:spcPts val="0"/>
              </a:spcBef>
              <a:spcAft>
                <a:spcPts val="0"/>
              </a:spcAft>
              <a:buNone/>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Téglalap 3"/>
          <p:cNvSpPr/>
          <p:nvPr/>
        </p:nvSpPr>
        <p:spPr>
          <a:xfrm>
            <a:off x="240598" y="5873384"/>
            <a:ext cx="11535508" cy="553998"/>
          </a:xfrm>
          <a:prstGeom prst="rect">
            <a:avLst/>
          </a:prstGeom>
        </p:spPr>
        <p:txBody>
          <a:bodyPr wrap="square" rtlCol="0">
            <a:spAutoFit/>
          </a:bodyPr>
          <a:lstStyle/>
          <a:p>
            <a:pPr rtl="0"/>
            <a:r>
              <a:rPr lang="en-US" sz="1200" i="1" dirty="0" err="1"/>
              <a:t>Škljembar</a:t>
            </a:r>
            <a:r>
              <a:rPr lang="en-US" sz="1200" i="1" dirty="0"/>
              <a:t> T, </a:t>
            </a:r>
            <a:r>
              <a:rPr lang="en-US" sz="1200" i="1" dirty="0" err="1"/>
              <a:t>Rudež</a:t>
            </a:r>
            <a:r>
              <a:rPr lang="en-US" sz="1200" i="1" dirty="0"/>
              <a:t> KD, </a:t>
            </a:r>
            <a:r>
              <a:rPr lang="en-US" sz="1200" i="1" dirty="0" err="1"/>
              <a:t>Rudež</a:t>
            </a:r>
            <a:r>
              <a:rPr lang="en-US" sz="1200" i="1" dirty="0"/>
              <a:t> </a:t>
            </a:r>
            <a:r>
              <a:rPr lang="en-US" sz="1200" i="1" dirty="0" err="1"/>
              <a:t>LLikić</a:t>
            </a:r>
            <a:r>
              <a:rPr lang="en-US" sz="1200" i="1" dirty="0"/>
              <a:t> R. </a:t>
            </a:r>
            <a:r>
              <a:rPr lang="en-US" sz="1200" i="1" dirty="0" err="1"/>
              <a:t>Globalno</a:t>
            </a:r>
            <a:r>
              <a:rPr lang="en-US" sz="1200" i="1" dirty="0"/>
              <a:t> </a:t>
            </a:r>
            <a:r>
              <a:rPr lang="en-US" sz="1200" i="1" dirty="0" err="1"/>
              <a:t>zagrevanje</a:t>
            </a:r>
            <a:r>
              <a:rPr lang="en-US" sz="1200" i="1" dirty="0"/>
              <a:t> </a:t>
            </a:r>
            <a:r>
              <a:rPr lang="en-US" sz="1200" i="1" dirty="0" err="1"/>
              <a:t>i</a:t>
            </a:r>
            <a:r>
              <a:rPr lang="en-US" sz="1200" i="1" dirty="0"/>
              <a:t> </a:t>
            </a:r>
            <a:r>
              <a:rPr lang="en-US" sz="1200" i="1" dirty="0" err="1"/>
              <a:t>prepisivanje</a:t>
            </a:r>
            <a:r>
              <a:rPr lang="en-US" sz="1200" i="1" dirty="0"/>
              <a:t>: </a:t>
            </a:r>
            <a:r>
              <a:rPr lang="en-US" sz="1200" i="1" dirty="0" err="1"/>
              <a:t>Pregled</a:t>
            </a:r>
            <a:r>
              <a:rPr lang="en-US" sz="1200" i="1" dirty="0"/>
              <a:t> </a:t>
            </a:r>
            <a:r>
              <a:rPr lang="en-US" sz="1200" i="1" dirty="0" err="1"/>
              <a:t>efekata</a:t>
            </a:r>
            <a:r>
              <a:rPr lang="en-US" sz="1200" i="1" dirty="0"/>
              <a:t> </a:t>
            </a:r>
            <a:r>
              <a:rPr lang="en-US" sz="1200" i="1" dirty="0" err="1"/>
              <a:t>i</a:t>
            </a:r>
            <a:r>
              <a:rPr lang="en-US" sz="1200" i="1" dirty="0"/>
              <a:t> </a:t>
            </a:r>
            <a:r>
              <a:rPr lang="en-US" sz="1200" i="1" dirty="0" err="1"/>
              <a:t>mera</a:t>
            </a:r>
            <a:r>
              <a:rPr lang="en-US" sz="1200" i="1" dirty="0"/>
              <a:t> </a:t>
            </a:r>
            <a:r>
              <a:rPr lang="en-US" sz="1200" i="1" dirty="0" err="1"/>
              <a:t>predostrožnosti</a:t>
            </a:r>
            <a:r>
              <a:rPr lang="en-US" sz="1200" i="1" dirty="0"/>
              <a:t> </a:t>
            </a:r>
            <a:r>
              <a:rPr lang="en-US" sz="1200" i="1" dirty="0" err="1"/>
              <a:t>lekova</a:t>
            </a:r>
            <a:r>
              <a:rPr lang="en-US" sz="1200" i="1" dirty="0"/>
              <a:t>. </a:t>
            </a:r>
            <a:r>
              <a:rPr lang="en-US" sz="1200" i="1" dirty="0" err="1"/>
              <a:t>Psihijatr</a:t>
            </a:r>
            <a:r>
              <a:rPr lang="en-US" sz="1200" i="1" dirty="0"/>
              <a:t> </a:t>
            </a:r>
            <a:r>
              <a:rPr lang="en-US" sz="1200" i="1" dirty="0" err="1"/>
              <a:t>Danub</a:t>
            </a:r>
            <a:r>
              <a:rPr lang="en-US" sz="1200" i="1" dirty="0"/>
              <a:t>. 2022 Dec;34(Suppl 10):5-12. PMID: 36752238.</a:t>
            </a:r>
            <a:endParaRPr lang="hu-HU" dirty="0"/>
          </a:p>
        </p:txBody>
      </p:sp>
      <p:sp>
        <p:nvSpPr>
          <p:cNvPr id="5" name="Cím 1"/>
          <p:cNvSpPr>
            <a:spLocks noGrp="1"/>
          </p:cNvSpPr>
          <p:nvPr>
            <p:ph type="title"/>
          </p:nvPr>
        </p:nvSpPr>
        <p:spPr/>
        <p:txBody>
          <a:bodyPr rtlCol="0">
            <a:normAutofit/>
          </a:bodyPr>
          <a:lstStyle/>
          <a:p>
            <a:pPr rtl="0"/>
            <a:r>
              <a:rPr lang="en-US" dirty="0" err="1">
                <a:solidFill>
                  <a:schemeClr val="tx1"/>
                </a:solidFill>
              </a:rPr>
              <a:t>Neki</a:t>
            </a:r>
            <a:r>
              <a:rPr lang="en-US" dirty="0">
                <a:solidFill>
                  <a:schemeClr val="tx1"/>
                </a:solidFill>
              </a:rPr>
              <a:t> </a:t>
            </a:r>
            <a:r>
              <a:rPr lang="en-US" dirty="0" err="1">
                <a:solidFill>
                  <a:schemeClr val="tx1"/>
                </a:solidFill>
              </a:rPr>
              <a:t>zanimljivi</a:t>
            </a:r>
            <a:r>
              <a:rPr lang="en-US" dirty="0">
                <a:solidFill>
                  <a:schemeClr val="tx1"/>
                </a:solidFill>
              </a:rPr>
              <a:t> </a:t>
            </a:r>
            <a:r>
              <a:rPr lang="en-US" dirty="0" err="1" smtClean="0">
                <a:solidFill>
                  <a:schemeClr val="tx1"/>
                </a:solidFill>
              </a:rPr>
              <a:t>nalazi</a:t>
            </a:r>
            <a:endParaRPr lang="sr" dirty="0">
              <a:solidFill>
                <a:schemeClr val="tx1"/>
              </a:solidFill>
            </a:endParaRPr>
          </a:p>
        </p:txBody>
      </p:sp>
    </p:spTree>
    <p:extLst>
      <p:ext uri="{BB962C8B-B14F-4D97-AF65-F5344CB8AC3E}">
        <p14:creationId xmlns:p14="http://schemas.microsoft.com/office/powerpoint/2010/main" val="17312431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10612" y="224287"/>
            <a:ext cx="11896826" cy="862641"/>
          </a:xfrm>
        </p:spPr>
        <p:txBody>
          <a:bodyPr rtlCol="0">
            <a:normAutofit fontScale="90000"/>
          </a:bodyPr>
          <a:lstStyle/>
          <a:p>
            <a:pPr rtl="0"/>
            <a:r>
              <a:rPr lang="en-US" dirty="0" err="1">
                <a:solidFill>
                  <a:schemeClr val="tx1"/>
                </a:solidFill>
              </a:rPr>
              <a:t>Preporuke</a:t>
            </a:r>
            <a:r>
              <a:rPr lang="en-US" dirty="0">
                <a:solidFill>
                  <a:schemeClr val="tx1"/>
                </a:solidFill>
              </a:rPr>
              <a:t> za </a:t>
            </a:r>
            <a:r>
              <a:rPr lang="en-US" dirty="0" err="1">
                <a:solidFill>
                  <a:schemeClr val="tx1"/>
                </a:solidFill>
              </a:rPr>
              <a:t>zdravstvene</a:t>
            </a:r>
            <a:r>
              <a:rPr lang="en-US" dirty="0">
                <a:solidFill>
                  <a:schemeClr val="tx1"/>
                </a:solidFill>
              </a:rPr>
              <a:t> </a:t>
            </a:r>
            <a:r>
              <a:rPr lang="en-US" dirty="0" err="1">
                <a:solidFill>
                  <a:schemeClr val="tx1"/>
                </a:solidFill>
              </a:rPr>
              <a:t>radnike</a:t>
            </a:r>
            <a:r>
              <a:rPr lang="en-US" dirty="0">
                <a:solidFill>
                  <a:schemeClr val="tx1"/>
                </a:solidFill>
              </a:rPr>
              <a:t> za </a:t>
            </a:r>
            <a:r>
              <a:rPr lang="en-US" dirty="0" err="1">
                <a:solidFill>
                  <a:schemeClr val="tx1"/>
                </a:solidFill>
              </a:rPr>
              <a:t>smanjenje</a:t>
            </a:r>
            <a:r>
              <a:rPr lang="en-US" dirty="0">
                <a:solidFill>
                  <a:schemeClr val="tx1"/>
                </a:solidFill>
              </a:rPr>
              <a:t> </a:t>
            </a:r>
            <a:r>
              <a:rPr lang="en-US" dirty="0" err="1">
                <a:solidFill>
                  <a:schemeClr val="tx1"/>
                </a:solidFill>
              </a:rPr>
              <a:t>rizika</a:t>
            </a:r>
            <a:r>
              <a:rPr lang="en-US" dirty="0">
                <a:solidFill>
                  <a:schemeClr val="tx1"/>
                </a:solidFill>
              </a:rPr>
              <a:t> od </a:t>
            </a:r>
            <a:r>
              <a:rPr lang="en-US" dirty="0" err="1">
                <a:solidFill>
                  <a:schemeClr val="tx1"/>
                </a:solidFill>
              </a:rPr>
              <a:t>dehidratacije</a:t>
            </a:r>
            <a:r>
              <a:rPr lang="en-US" dirty="0">
                <a:solidFill>
                  <a:schemeClr val="tx1"/>
                </a:solidFill>
              </a:rPr>
              <a:t> </a:t>
            </a:r>
            <a:r>
              <a:rPr lang="en-US" dirty="0" err="1">
                <a:solidFill>
                  <a:schemeClr val="tx1"/>
                </a:solidFill>
              </a:rPr>
              <a:t>i</a:t>
            </a:r>
            <a:r>
              <a:rPr lang="en-US" dirty="0">
                <a:solidFill>
                  <a:schemeClr val="tx1"/>
                </a:solidFill>
              </a:rPr>
              <a:t> </a:t>
            </a:r>
            <a:r>
              <a:rPr lang="en-US" dirty="0" err="1">
                <a:solidFill>
                  <a:schemeClr val="tx1"/>
                </a:solidFill>
              </a:rPr>
              <a:t>bolesti</a:t>
            </a:r>
            <a:r>
              <a:rPr lang="en-US" dirty="0">
                <a:solidFill>
                  <a:schemeClr val="tx1"/>
                </a:solidFill>
              </a:rPr>
              <a:t> </a:t>
            </a:r>
            <a:r>
              <a:rPr lang="en-US" dirty="0" err="1">
                <a:solidFill>
                  <a:schemeClr val="tx1"/>
                </a:solidFill>
              </a:rPr>
              <a:t>uzrokovanih</a:t>
            </a:r>
            <a:r>
              <a:rPr lang="en-US" dirty="0">
                <a:solidFill>
                  <a:schemeClr val="tx1"/>
                </a:solidFill>
              </a:rPr>
              <a:t> </a:t>
            </a:r>
            <a:r>
              <a:rPr lang="en-US" dirty="0" err="1" smtClean="0">
                <a:solidFill>
                  <a:schemeClr val="tx1"/>
                </a:solidFill>
              </a:rPr>
              <a:t>toplote</a:t>
            </a:r>
            <a:endParaRPr lang="hu-HU" dirty="0"/>
          </a:p>
        </p:txBody>
      </p:sp>
      <p:sp>
        <p:nvSpPr>
          <p:cNvPr id="3" name="Tartalom helye 2"/>
          <p:cNvSpPr>
            <a:spLocks noGrp="1"/>
          </p:cNvSpPr>
          <p:nvPr>
            <p:ph idx="1"/>
          </p:nvPr>
        </p:nvSpPr>
        <p:spPr>
          <a:xfrm>
            <a:off x="508958" y="1414732"/>
            <a:ext cx="11378242" cy="4848046"/>
          </a:xfrm>
        </p:spPr>
        <p:txBody>
          <a:bodyPr rtlCol="0">
            <a:normAutofit/>
          </a:bodyPr>
          <a:lstStyle/>
          <a:p>
            <a:pPr marL="0" marR="0" indent="0" fontAlgn="base">
              <a:lnSpc>
                <a:spcPct val="120000"/>
              </a:lnSpc>
              <a:spcBef>
                <a:spcPts val="1000"/>
              </a:spcBef>
              <a:spcAft>
                <a:spcPts val="1500"/>
              </a:spcAft>
              <a:buNone/>
            </a:pPr>
            <a:r>
              <a:rPr lang="sr-Latn-RS" b="1"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Pregledajte pacijentove lekove.</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fontAlgn="base">
              <a:lnSpc>
                <a:spcPct val="120000"/>
              </a:lnSpc>
              <a:spcBef>
                <a:spcPts val="1000"/>
              </a:spcBef>
              <a:spcAft>
                <a:spcPts val="2000"/>
              </a:spcAft>
              <a:buNone/>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Tokom vrućeg vremena još je važnije primeniti opšte principe korišćenja </a:t>
            </a:r>
            <a:r>
              <a:rPr lang="sr-Latn-RS" b="1"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najniže efektivne </a:t>
            </a:r>
            <a:r>
              <a:rPr lang="sr-Latn-RS" b="1"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doze</a:t>
            </a:r>
            <a:br>
              <a:rPr lang="sr-Latn-RS" b="1"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sr-Latn-RS" b="1"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za </a:t>
            </a:r>
            <a:r>
              <a:rPr lang="sr-Latn-RS" b="1"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najkraće moguće vreme</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fontAlgn="base">
              <a:lnSpc>
                <a:spcPct val="120000"/>
              </a:lnSpc>
              <a:spcBef>
                <a:spcPts val="1000"/>
              </a:spcBef>
              <a:spcAft>
                <a:spcPts val="0"/>
              </a:spcAft>
              <a:buNone/>
            </a:pPr>
            <a:r>
              <a:rPr lang="en-U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a:t>
            </a:r>
            <a:r>
              <a:rPr lang="hu-HU"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Ljudi kojima je prepisan psihotropni lek su u posebno visokom riziku kako </a:t>
            </a:r>
            <a:r>
              <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zbog uticaja </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njihove</a:t>
            </a:r>
            <a:b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bolesti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na ponašanje tako i zbog lekova koje uzimaju.</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lvl="1" fontAlgn="base">
              <a:lnSpc>
                <a:spcPct val="120000"/>
              </a:lnSpc>
              <a:spcBef>
                <a:spcPts val="0"/>
              </a:spcBef>
              <a:spcAft>
                <a:spcPts val="2000"/>
              </a:spcAft>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Posebno je važno za osobe na psihotropnim lekovima da se preispita doza i da budu svesni rizika od bolesti izazvanih toplotom i znanja o zaštitnim merama koje mogu da preduzmu</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p>
          <a:p>
            <a:pPr marL="0" indent="0" fontAlgn="base">
              <a:lnSpc>
                <a:spcPct val="120000"/>
              </a:lnSpc>
              <a:spcBef>
                <a:spcPts val="0"/>
              </a:spcBef>
              <a:spcAft>
                <a:spcPts val="0"/>
              </a:spcAft>
              <a:buNone/>
              <a:tabLst>
                <a:tab pos="457200" algn="l"/>
              </a:tabLst>
            </a:pPr>
            <a:r>
              <a:rPr lang="sr-Latn-RS"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3.) </a:t>
            </a: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Ako je praktično, odložite početak ili povećanje doze psihotropnog leka dok ne prođe </a:t>
            </a:r>
            <a:r>
              <a:rPr lang="sr-Latn-RS"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toplo</a:t>
            </a:r>
            <a:br>
              <a:rPr lang="sr-Latn-RS"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sr-Latn-RS"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     vreme.</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438258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508958" y="1487103"/>
            <a:ext cx="11489837" cy="5370897"/>
          </a:xfrm>
        </p:spPr>
        <p:txBody>
          <a:bodyPr rtlCol="0">
            <a:normAutofit/>
          </a:bodyPr>
          <a:lstStyle/>
          <a:p>
            <a:pPr marL="0" indent="0" fontAlgn="base">
              <a:lnSpc>
                <a:spcPct val="100000"/>
              </a:lnSpc>
              <a:spcAft>
                <a:spcPts val="1500"/>
              </a:spcAft>
              <a:buNone/>
            </a:pPr>
            <a:r>
              <a:rPr lang="sr-Latn-RS"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4.) </a:t>
            </a: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Ako vam je propisan diuretik, razmislite o smanjenju doze tokom vrućeg vremena ako </a:t>
            </a:r>
            <a:r>
              <a:rPr lang="sr-Latn-RS"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je</a:t>
            </a:r>
            <a:br>
              <a:rPr lang="sr-Latn-RS"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sr-Latn-RS"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potrebno. Može biti koristan individualizovani plan za pacijenta da sam prilagodi diuretički lek </a:t>
            </a:r>
            <a:r>
              <a:rPr lang="sr-Latn-RS"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u</a:t>
            </a:r>
            <a:br>
              <a:rPr lang="sr-Latn-RS"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br>
            <a:r>
              <a:rPr lang="sr-Latn-RS"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     </a:t>
            </a: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vrućim danima.</a:t>
            </a:r>
            <a:endParaRPr lang="en-US" kern="100" dirty="0">
              <a:latin typeface="Times New Roman" panose="02020603050405020304" pitchFamily="18" charset="0"/>
              <a:ea typeface="Calibri" panose="020F0502020204030204" pitchFamily="34" charset="0"/>
              <a:cs typeface="Times New Roman" panose="02020603050405020304" pitchFamily="18" charset="0"/>
            </a:endParaRPr>
          </a:p>
          <a:p>
            <a:pPr marL="0" marR="0" indent="0" fontAlgn="base">
              <a:lnSpc>
                <a:spcPct val="100000"/>
              </a:lnSpc>
              <a:spcBef>
                <a:spcPts val="1000"/>
              </a:spcBef>
              <a:spcAft>
                <a:spcPts val="1500"/>
              </a:spcAft>
              <a:buNone/>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5.)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Ako ste na ograničenjima tečnosti, razmislite da li je ublažavanje ograničenja tokom </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perioda</a:t>
            </a:r>
            <a:b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vrućeg vremena prikladno.</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0" marR="0" indent="0" fontAlgn="base">
              <a:lnSpc>
                <a:spcPct val="100000"/>
              </a:lnSpc>
              <a:spcBef>
                <a:spcPts val="1000"/>
              </a:spcBef>
              <a:spcAft>
                <a:spcPts val="1500"/>
              </a:spcAft>
              <a:buNone/>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6.)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Kada se kombinacije lekova, kao što su diuretik i ACE inhibitor ili ARB, započnu tokom </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vrućeg</a:t>
            </a:r>
            <a:b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vremena</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one mogu povećati rizik od hipovolemije i dehidracije. Razmislite o </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započinjanju</a:t>
            </a:r>
            <a:b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diuretika sa nižom dozom, ako je moguće. </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indent="0" fontAlgn="base">
              <a:lnSpc>
                <a:spcPct val="100000"/>
              </a:lnSpc>
              <a:spcBef>
                <a:spcPts val="1000"/>
              </a:spcBef>
              <a:spcAft>
                <a:spcPts val="1500"/>
              </a:spcAft>
              <a:buNone/>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Pregled lekova za starije osobe od strane akreditovanog farmaceuta, bilo u njihovoj kući, ako </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živi</a:t>
            </a:r>
            <a:b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samostalno, ili u ustanovi za staranje, ako tamo boravi, može biti oprezan. Dajte savete o </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tome</a:t>
            </a:r>
            <a:b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kako da ostanete zdravi i bezbedno čuvate lekove tokom vrućeg vremena.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Cím 1"/>
          <p:cNvSpPr>
            <a:spLocks noGrp="1"/>
          </p:cNvSpPr>
          <p:nvPr>
            <p:ph type="title"/>
          </p:nvPr>
        </p:nvSpPr>
        <p:spPr>
          <a:xfrm>
            <a:off x="210612" y="224287"/>
            <a:ext cx="11896826" cy="862641"/>
          </a:xfrm>
        </p:spPr>
        <p:txBody>
          <a:bodyPr rtlCol="0">
            <a:normAutofit fontScale="90000"/>
          </a:bodyPr>
          <a:lstStyle/>
          <a:p>
            <a:pPr rtl="0"/>
            <a:r>
              <a:rPr lang="en-US" dirty="0" err="1">
                <a:solidFill>
                  <a:schemeClr val="tx1"/>
                </a:solidFill>
              </a:rPr>
              <a:t>Preporuke</a:t>
            </a:r>
            <a:r>
              <a:rPr lang="en-US" dirty="0">
                <a:solidFill>
                  <a:schemeClr val="tx1"/>
                </a:solidFill>
              </a:rPr>
              <a:t> za </a:t>
            </a:r>
            <a:r>
              <a:rPr lang="en-US" dirty="0" err="1">
                <a:solidFill>
                  <a:schemeClr val="tx1"/>
                </a:solidFill>
              </a:rPr>
              <a:t>zdravstvene</a:t>
            </a:r>
            <a:r>
              <a:rPr lang="en-US" dirty="0">
                <a:solidFill>
                  <a:schemeClr val="tx1"/>
                </a:solidFill>
              </a:rPr>
              <a:t> </a:t>
            </a:r>
            <a:r>
              <a:rPr lang="en-US" dirty="0" err="1">
                <a:solidFill>
                  <a:schemeClr val="tx1"/>
                </a:solidFill>
              </a:rPr>
              <a:t>radnike</a:t>
            </a:r>
            <a:r>
              <a:rPr lang="en-US" dirty="0">
                <a:solidFill>
                  <a:schemeClr val="tx1"/>
                </a:solidFill>
              </a:rPr>
              <a:t> za </a:t>
            </a:r>
            <a:r>
              <a:rPr lang="en-US" dirty="0" err="1">
                <a:solidFill>
                  <a:schemeClr val="tx1"/>
                </a:solidFill>
              </a:rPr>
              <a:t>smanjenje</a:t>
            </a:r>
            <a:r>
              <a:rPr lang="en-US" dirty="0">
                <a:solidFill>
                  <a:schemeClr val="tx1"/>
                </a:solidFill>
              </a:rPr>
              <a:t> </a:t>
            </a:r>
            <a:r>
              <a:rPr lang="en-US" dirty="0" err="1">
                <a:solidFill>
                  <a:schemeClr val="tx1"/>
                </a:solidFill>
              </a:rPr>
              <a:t>rizika</a:t>
            </a:r>
            <a:r>
              <a:rPr lang="en-US" dirty="0">
                <a:solidFill>
                  <a:schemeClr val="tx1"/>
                </a:solidFill>
              </a:rPr>
              <a:t> od </a:t>
            </a:r>
            <a:r>
              <a:rPr lang="en-US" dirty="0" err="1">
                <a:solidFill>
                  <a:schemeClr val="tx1"/>
                </a:solidFill>
              </a:rPr>
              <a:t>dehidratacije</a:t>
            </a:r>
            <a:r>
              <a:rPr lang="en-US" dirty="0">
                <a:solidFill>
                  <a:schemeClr val="tx1"/>
                </a:solidFill>
              </a:rPr>
              <a:t> </a:t>
            </a:r>
            <a:r>
              <a:rPr lang="en-US" dirty="0" err="1">
                <a:solidFill>
                  <a:schemeClr val="tx1"/>
                </a:solidFill>
              </a:rPr>
              <a:t>i</a:t>
            </a:r>
            <a:r>
              <a:rPr lang="en-US" dirty="0">
                <a:solidFill>
                  <a:schemeClr val="tx1"/>
                </a:solidFill>
              </a:rPr>
              <a:t> </a:t>
            </a:r>
            <a:r>
              <a:rPr lang="en-US" dirty="0" err="1">
                <a:solidFill>
                  <a:schemeClr val="tx1"/>
                </a:solidFill>
              </a:rPr>
              <a:t>bolesti</a:t>
            </a:r>
            <a:r>
              <a:rPr lang="en-US" dirty="0">
                <a:solidFill>
                  <a:schemeClr val="tx1"/>
                </a:solidFill>
              </a:rPr>
              <a:t> </a:t>
            </a:r>
            <a:r>
              <a:rPr lang="en-US" dirty="0" err="1">
                <a:solidFill>
                  <a:schemeClr val="tx1"/>
                </a:solidFill>
              </a:rPr>
              <a:t>uzrokovanih</a:t>
            </a:r>
            <a:r>
              <a:rPr lang="en-US" dirty="0">
                <a:solidFill>
                  <a:schemeClr val="tx1"/>
                </a:solidFill>
              </a:rPr>
              <a:t> </a:t>
            </a:r>
            <a:r>
              <a:rPr lang="en-US" dirty="0" err="1" smtClean="0">
                <a:solidFill>
                  <a:schemeClr val="tx1"/>
                </a:solidFill>
              </a:rPr>
              <a:t>toplote</a:t>
            </a:r>
            <a:endParaRPr lang="hu-HU" dirty="0"/>
          </a:p>
        </p:txBody>
      </p:sp>
    </p:spTree>
    <p:extLst>
      <p:ext uri="{BB962C8B-B14F-4D97-AF65-F5344CB8AC3E}">
        <p14:creationId xmlns:p14="http://schemas.microsoft.com/office/powerpoint/2010/main" val="30593216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a:blip r:embed="rId2"/>
          <a:stretch>
            <a:fillRect/>
          </a:stretch>
        </p:blipFill>
        <p:spPr>
          <a:xfrm>
            <a:off x="5575059" y="229611"/>
            <a:ext cx="5191850" cy="6516009"/>
          </a:xfrm>
          <a:prstGeom prst="rect">
            <a:avLst/>
          </a:prstGeom>
        </p:spPr>
      </p:pic>
      <p:sp>
        <p:nvSpPr>
          <p:cNvPr id="5" name="Szövegdoboz 4"/>
          <p:cNvSpPr txBox="1"/>
          <p:nvPr/>
        </p:nvSpPr>
        <p:spPr>
          <a:xfrm>
            <a:off x="621322" y="229611"/>
            <a:ext cx="4549194" cy="584775"/>
          </a:xfrm>
          <a:prstGeom prst="rect">
            <a:avLst/>
          </a:prstGeom>
          <a:noFill/>
        </p:spPr>
        <p:txBody>
          <a:bodyPr wrap="square" rtlCol="0">
            <a:spAutoFit/>
          </a:bodyPr>
          <a:lstStyle/>
          <a:p>
            <a:pPr rtl="0"/>
            <a:r>
              <a:rPr lang="en-US" sz="3200" dirty="0" err="1" smtClean="0"/>
              <a:t>Ključne</a:t>
            </a:r>
            <a:r>
              <a:rPr lang="en-US" sz="3200" dirty="0" smtClean="0"/>
              <a:t> </a:t>
            </a:r>
            <a:r>
              <a:rPr lang="en-US" sz="3200" dirty="0" err="1" smtClean="0"/>
              <a:t>poruke</a:t>
            </a:r>
            <a:endParaRPr lang="sr" sz="3200" dirty="0"/>
          </a:p>
        </p:txBody>
      </p:sp>
    </p:spTree>
    <p:extLst>
      <p:ext uri="{BB962C8B-B14F-4D97-AF65-F5344CB8AC3E}">
        <p14:creationId xmlns:p14="http://schemas.microsoft.com/office/powerpoint/2010/main" val="3164910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en-US" dirty="0" err="1">
                <a:solidFill>
                  <a:schemeClr val="tx1"/>
                </a:solidFill>
              </a:rPr>
              <a:t>Ishodi</a:t>
            </a:r>
            <a:r>
              <a:rPr lang="en-US" dirty="0">
                <a:solidFill>
                  <a:schemeClr val="tx1"/>
                </a:solidFill>
              </a:rPr>
              <a:t> </a:t>
            </a:r>
            <a:r>
              <a:rPr lang="en-US" dirty="0" err="1">
                <a:solidFill>
                  <a:schemeClr val="tx1"/>
                </a:solidFill>
              </a:rPr>
              <a:t>učenja</a:t>
            </a:r>
            <a:endParaRPr lang="hu-HU" dirty="0">
              <a:solidFill>
                <a:schemeClr val="tx1"/>
              </a:solidFill>
            </a:endParaRPr>
          </a:p>
        </p:txBody>
      </p:sp>
      <p:sp>
        <p:nvSpPr>
          <p:cNvPr id="3" name="Tartalom helye 2"/>
          <p:cNvSpPr>
            <a:spLocks noGrp="1"/>
          </p:cNvSpPr>
          <p:nvPr>
            <p:ph idx="1"/>
          </p:nvPr>
        </p:nvSpPr>
        <p:spPr>
          <a:xfrm>
            <a:off x="192506" y="1010653"/>
            <a:ext cx="11752446" cy="5295019"/>
          </a:xfrm>
        </p:spPr>
        <p:txBody>
          <a:bodyPr rtlCol="0">
            <a:normAutofit/>
          </a:bodyPr>
          <a:lstStyle/>
          <a:p>
            <a:pPr marL="0" marR="0" indent="0" fontAlgn="base">
              <a:spcBef>
                <a:spcPts val="1000"/>
              </a:spcBef>
              <a:buNone/>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Po uspešnom </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završetku</a:t>
            </a:r>
            <a:r>
              <a:rPr lang="en-U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studenti će moći da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fontAlgn="base">
              <a:spcBef>
                <a:spcPts val="0"/>
              </a:spcBef>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razumeju potencijalne neželjene efekte prepisanih lekova i da podese dozu ako je potrebno, tokom </a:t>
            </a:r>
            <a:r>
              <a:rPr lang="sr-Cyrl-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toplijeg</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vremena i toplotnih talasa </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fontAlgn="base">
              <a:spcBef>
                <a:spcPts val="0"/>
              </a:spcBef>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razumeju važnost donošenja odluka na individualnoj osnovi za promenu lekova tokom </a:t>
            </a:r>
            <a:r>
              <a:rPr lang="sr-Cyrl-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toplijeg</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vremena;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fontAlgn="base">
              <a:spcBef>
                <a:spcPts val="0"/>
              </a:spcBef>
              <a:buFont typeface="Arial" panose="020B0604020202020204" pitchFamily="34" charset="0"/>
              <a:buChar char="•"/>
              <a:tabLst>
                <a:tab pos="457200" algn="l"/>
              </a:tabLst>
            </a:pPr>
            <a:r>
              <a:rPr lang="sr-Latn-RS" dirty="0">
                <a:solidFill>
                  <a:srgbClr val="000000"/>
                </a:solidFill>
                <a:latin typeface="Calibri" panose="020F0502020204030204" pitchFamily="34" charset="0"/>
                <a:ea typeface="Calibri" panose="020F0502020204030204" pitchFamily="34" charset="0"/>
                <a:cs typeface="Times New Roman" panose="02020603050405020304" pitchFamily="18" charset="0"/>
              </a:rPr>
              <a:t>s</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hvate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da visoke temperature mogu smanjiti efikasnost </a:t>
            </a: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lekova.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fontAlgn="base">
              <a:spcBef>
                <a:spcPts val="0"/>
              </a:spcBef>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Razume</a:t>
            </a:r>
            <a:r>
              <a:rPr lang="sr-Cyrl-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ju</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neophodnost praćenja terapije lekovima i unosa tečnosti, posebno kod starih i nemoćnih i onih sa uznapredovalim srčanim oboljenjima.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algn="just" fontAlgn="base">
              <a:spcBef>
                <a:spcPts val="0"/>
              </a:spcBef>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Obrazuj</a:t>
            </a:r>
            <a:r>
              <a:rPr lang="sr-Cyrl-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savetuj</a:t>
            </a:r>
            <a:r>
              <a:rPr lang="sr-Cyrl-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informiš</a:t>
            </a:r>
            <a:r>
              <a:rPr lang="sr-Cyrl-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pacijente o</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742950" marR="0" lvl="1" indent="-285750" algn="just">
              <a:spcBef>
                <a:spcPts val="0"/>
              </a:spcBef>
              <a:buFont typeface="Arial" panose="020B0604020202020204" pitchFamily="34" charset="0"/>
              <a:buChar char="•"/>
              <a:tabLst>
                <a:tab pos="914400" algn="l"/>
              </a:tabLst>
            </a:pPr>
            <a:r>
              <a:rPr lang="sr-Latn-RS" sz="2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važnost</a:t>
            </a:r>
            <a:r>
              <a:rPr lang="sr-Cyrl-RS" sz="2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a:t>
            </a:r>
            <a:r>
              <a:rPr lang="sr-Latn-RS" sz="2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pridržavanja informacija navedenih u informativnom listu za javnost;</a:t>
            </a:r>
            <a:endParaRPr lang="en-US" sz="22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742950" marR="0" lvl="1" indent="-285750" algn="just">
              <a:spcBef>
                <a:spcPts val="0"/>
              </a:spcBef>
              <a:buFont typeface="Arial" panose="020B0604020202020204" pitchFamily="34" charset="0"/>
              <a:buChar char="•"/>
              <a:tabLst>
                <a:tab pos="914400" algn="l"/>
              </a:tabLst>
            </a:pPr>
            <a:r>
              <a:rPr lang="sr-Latn-RS" sz="2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individualno</a:t>
            </a:r>
            <a:r>
              <a:rPr lang="sr-Cyrl-RS" sz="2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t>
            </a:r>
            <a:r>
              <a:rPr lang="sr-Latn-RS" sz="2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prilagođavanj</a:t>
            </a:r>
            <a:r>
              <a:rPr lang="sr-Cyrl-RS" sz="2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a:t>
            </a:r>
            <a:r>
              <a:rPr lang="sr-Latn-RS" sz="2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ponašanja, lekova i unosa tečnosti prema kliničkom </a:t>
            </a:r>
            <a:r>
              <a:rPr lang="sr-Latn-RS" sz="2200"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statusu. </a:t>
            </a:r>
            <a:endParaRPr lang="en-US" sz="22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463174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en-US" dirty="0" err="1" smtClean="0"/>
              <a:t>Ključne</a:t>
            </a:r>
            <a:r>
              <a:rPr lang="en-US" dirty="0" smtClean="0"/>
              <a:t> </a:t>
            </a:r>
            <a:r>
              <a:rPr lang="en-US" dirty="0" err="1" smtClean="0"/>
              <a:t>poruke</a:t>
            </a:r>
            <a:endParaRPr lang="sr" dirty="0">
              <a:solidFill>
                <a:schemeClr val="tx1"/>
              </a:solidFill>
            </a:endParaRPr>
          </a:p>
        </p:txBody>
      </p:sp>
      <p:sp>
        <p:nvSpPr>
          <p:cNvPr id="3" name="Tartalom helye 2"/>
          <p:cNvSpPr>
            <a:spLocks noGrp="1"/>
          </p:cNvSpPr>
          <p:nvPr>
            <p:ph idx="1"/>
          </p:nvPr>
        </p:nvSpPr>
        <p:spPr>
          <a:xfrm>
            <a:off x="192504" y="1078310"/>
            <a:ext cx="6372197" cy="5130406"/>
          </a:xfrm>
        </p:spPr>
        <p:txBody>
          <a:bodyPr rtlCol="0">
            <a:noAutofit/>
          </a:bodyPr>
          <a:lstStyle/>
          <a:p>
            <a:pPr marL="342900" marR="0" lvl="0" indent="-342900">
              <a:lnSpc>
                <a:spcPct val="120000"/>
              </a:lnSpc>
              <a:spcBef>
                <a:spcPts val="0"/>
              </a:spcBef>
              <a:spcAft>
                <a:spcPts val="2500"/>
              </a:spcAft>
              <a:buFont typeface="Arial" panose="020B0604020202020204" pitchFamily="34" charset="0"/>
              <a:buChar char="•"/>
              <a:tabLst>
                <a:tab pos="457200" algn="l"/>
              </a:tabLst>
            </a:pPr>
            <a:r>
              <a:rPr lang="sr-Latn-RS" sz="2000" kern="100" dirty="0">
                <a:effectLst/>
                <a:ea typeface="Calibri" panose="020F0502020204030204" pitchFamily="34" charset="0"/>
                <a:cs typeface="Times New Roman" panose="02020603050405020304" pitchFamily="18" charset="0"/>
              </a:rPr>
              <a:t>Zdravstveni radnici treba da budu svesni sve veće prevalencije hipertermije i mogućeg uključivanja lekova.</a:t>
            </a:r>
            <a:endParaRPr lang="en-US" sz="2000" kern="100" dirty="0">
              <a:effectLst/>
              <a:ea typeface="Calibri" panose="020F0502020204030204" pitchFamily="34" charset="0"/>
              <a:cs typeface="Times New Roman" panose="02020603050405020304" pitchFamily="18" charset="0"/>
            </a:endParaRPr>
          </a:p>
          <a:p>
            <a:pPr marL="342900" marR="0" lvl="0" indent="-342900">
              <a:lnSpc>
                <a:spcPct val="120000"/>
              </a:lnSpc>
              <a:spcBef>
                <a:spcPts val="0"/>
              </a:spcBef>
              <a:spcAft>
                <a:spcPts val="2500"/>
              </a:spcAft>
              <a:buFont typeface="Arial" panose="020B0604020202020204" pitchFamily="34" charset="0"/>
              <a:buChar char="•"/>
              <a:tabLst>
                <a:tab pos="457200" algn="l"/>
              </a:tabLst>
            </a:pPr>
            <a:r>
              <a:rPr lang="sr-Latn-RS" sz="2000" kern="100" dirty="0">
                <a:effectLst/>
                <a:ea typeface="Calibri" panose="020F0502020204030204" pitchFamily="34" charset="0"/>
                <a:cs typeface="Times New Roman" panose="02020603050405020304" pitchFamily="18" charset="0"/>
              </a:rPr>
              <a:t>Neke klase lekova koje obično koriste stariji pacijenti sa hroničnim stanjima mogu predisponirati ove osobe na komplikacije povezane sa toplotom.</a:t>
            </a:r>
            <a:endParaRPr lang="en-US" sz="2000" kern="100" dirty="0">
              <a:effectLst/>
              <a:ea typeface="Calibri" panose="020F0502020204030204" pitchFamily="34" charset="0"/>
              <a:cs typeface="Times New Roman" panose="02020603050405020304" pitchFamily="18" charset="0"/>
            </a:endParaRPr>
          </a:p>
          <a:p>
            <a:pPr marL="342900" marR="0" lvl="0" indent="-342900">
              <a:lnSpc>
                <a:spcPct val="120000"/>
              </a:lnSpc>
              <a:spcBef>
                <a:spcPts val="0"/>
              </a:spcBef>
              <a:spcAft>
                <a:spcPts val="2500"/>
              </a:spcAft>
              <a:buFont typeface="Arial" panose="020B0604020202020204" pitchFamily="34" charset="0"/>
              <a:buChar char="•"/>
              <a:tabLst>
                <a:tab pos="457200" algn="l"/>
              </a:tabLst>
            </a:pPr>
            <a:r>
              <a:rPr lang="sr-Latn-RS" sz="2000" kern="100" dirty="0">
                <a:effectLst/>
                <a:ea typeface="Calibri" panose="020F0502020204030204" pitchFamily="34" charset="0"/>
                <a:cs typeface="Times New Roman" panose="02020603050405020304" pitchFamily="18" charset="0"/>
              </a:rPr>
              <a:t>Ovi lekovi mogu da izazovu osetljivost pacijenta na toplotu ometanjem termoregulatornih reakcija koje održavaju temperaturu jezgra, bilo mešanjem u kognitivne procese ili direktnim ometanjem autonomnih mehanizama</a:t>
            </a:r>
            <a:r>
              <a:rPr lang="sr-Latn-RS" sz="2000" kern="100" dirty="0" smtClean="0">
                <a:effectLst/>
                <a:ea typeface="Calibri" panose="020F0502020204030204" pitchFamily="34" charset="0"/>
                <a:cs typeface="Times New Roman" panose="02020603050405020304" pitchFamily="18" charset="0"/>
              </a:rPr>
              <a:t>.</a:t>
            </a:r>
            <a:endParaRPr lang="en-US" sz="2000" kern="100" dirty="0">
              <a:effectLst/>
              <a:ea typeface="Calibri" panose="020F0502020204030204" pitchFamily="34" charset="0"/>
              <a:cs typeface="Times New Roman" panose="02020603050405020304" pitchFamily="18" charset="0"/>
            </a:endParaRPr>
          </a:p>
        </p:txBody>
      </p:sp>
      <p:pic>
        <p:nvPicPr>
          <p:cNvPr id="4" name="Kép 3"/>
          <p:cNvPicPr>
            <a:picLocks noChangeAspect="1"/>
          </p:cNvPicPr>
          <p:nvPr/>
        </p:nvPicPr>
        <p:blipFill>
          <a:blip r:embed="rId2"/>
          <a:stretch>
            <a:fillRect/>
          </a:stretch>
        </p:blipFill>
        <p:spPr>
          <a:xfrm>
            <a:off x="6632207" y="655043"/>
            <a:ext cx="5457124" cy="5004298"/>
          </a:xfrm>
          <a:prstGeom prst="rect">
            <a:avLst/>
          </a:prstGeom>
        </p:spPr>
      </p:pic>
      <p:sp>
        <p:nvSpPr>
          <p:cNvPr id="5" name="Téglalap 4"/>
          <p:cNvSpPr/>
          <p:nvPr/>
        </p:nvSpPr>
        <p:spPr>
          <a:xfrm>
            <a:off x="7306147" y="5891472"/>
            <a:ext cx="4155540" cy="553998"/>
          </a:xfrm>
          <a:prstGeom prst="rect">
            <a:avLst/>
          </a:prstGeom>
        </p:spPr>
        <p:txBody>
          <a:bodyPr wrap="square" rtlCol="0">
            <a:spAutoFit/>
          </a:bodyPr>
          <a:lstStyle/>
          <a:p>
            <a:pPr rtl="0"/>
            <a:r>
              <a:rPr lang="en-US" sz="1200" dirty="0"/>
              <a:t>https://nekusmideanews.com/prescription-droge-i-ekstremna-toplota-su-smrtonosna-kombinacija-bbbfe4a68a49/</a:t>
            </a:r>
            <a:endParaRPr lang="sr" dirty="0"/>
          </a:p>
        </p:txBody>
      </p:sp>
    </p:spTree>
    <p:extLst>
      <p:ext uri="{BB962C8B-B14F-4D97-AF65-F5344CB8AC3E}">
        <p14:creationId xmlns:p14="http://schemas.microsoft.com/office/powerpoint/2010/main" val="121916941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r>
              <a:rPr lang="en-US" dirty="0" err="1"/>
              <a:t>Ključne</a:t>
            </a:r>
            <a:r>
              <a:rPr lang="en-US" dirty="0"/>
              <a:t> </a:t>
            </a:r>
            <a:r>
              <a:rPr lang="en-US" dirty="0" err="1" smtClean="0"/>
              <a:t>poruke</a:t>
            </a:r>
            <a:endParaRPr lang="sr" dirty="0">
              <a:solidFill>
                <a:schemeClr val="tx1"/>
              </a:solidFill>
            </a:endParaRPr>
          </a:p>
        </p:txBody>
      </p:sp>
      <p:sp>
        <p:nvSpPr>
          <p:cNvPr id="3" name="Tartalom helye 2"/>
          <p:cNvSpPr>
            <a:spLocks noGrp="1"/>
          </p:cNvSpPr>
          <p:nvPr>
            <p:ph idx="1"/>
          </p:nvPr>
        </p:nvSpPr>
        <p:spPr>
          <a:xfrm>
            <a:off x="500332" y="1846052"/>
            <a:ext cx="11275774" cy="4459619"/>
          </a:xfrm>
        </p:spPr>
        <p:txBody>
          <a:bodyPr rtlCol="0">
            <a:normAutofit/>
          </a:bodyPr>
          <a:lstStyle/>
          <a:p>
            <a:pPr marL="342900" marR="0" lvl="0" indent="-342900" fontAlgn="base">
              <a:lnSpc>
                <a:spcPct val="130000"/>
              </a:lnSpc>
              <a:spcBef>
                <a:spcPts val="0"/>
              </a:spcBef>
              <a:spcAft>
                <a:spcPts val="300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Na termoregulaciju mogu uticati brojni lekovi centralnog delovanja za neuropsihološke poremećaje, uključujući antipsihotike, beta blokatore, stimulanse i široku lepezu lekova sa antiholinergičkim svojstvima.</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lnSpc>
                <a:spcPct val="130000"/>
              </a:lnSpc>
              <a:spcBef>
                <a:spcPts val="0"/>
              </a:spcBef>
              <a:spcAft>
                <a:spcPts val="3000"/>
              </a:spcAft>
              <a:buFont typeface="Arial" panose="020B0604020202020204" pitchFamily="34" charset="0"/>
              <a:buChar char="•"/>
              <a:tabLst>
                <a:tab pos="457200" algn="l"/>
              </a:tabLst>
            </a:pPr>
            <a:r>
              <a:rPr lang="sr-Latn-RS" kern="1200" dirty="0" smtClean="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Dehidracija </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sa ili bez istovremenih poremećaja elektrolita takođe može doprineti neuspehu termoregulacije, a stariji pacijenti sa hroničnim stanjima obično koriste lekove koji potiskuju žeđ i remete ravnotežu tečnosti, kao što su inhibitori enzima koji konvertuje angiotenzin (ACE) i diuretici.</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8377632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en-US" dirty="0" err="1">
                <a:solidFill>
                  <a:schemeClr val="tx1"/>
                </a:solidFill>
              </a:rPr>
              <a:t>Testirajte</a:t>
            </a:r>
            <a:r>
              <a:rPr lang="en-US" dirty="0">
                <a:solidFill>
                  <a:schemeClr val="tx1"/>
                </a:solidFill>
              </a:rPr>
              <a:t> </a:t>
            </a:r>
            <a:r>
              <a:rPr lang="en-US" dirty="0" err="1">
                <a:solidFill>
                  <a:schemeClr val="tx1"/>
                </a:solidFill>
              </a:rPr>
              <a:t>svoje</a:t>
            </a:r>
            <a:r>
              <a:rPr lang="en-US" dirty="0">
                <a:solidFill>
                  <a:schemeClr val="tx1"/>
                </a:solidFill>
              </a:rPr>
              <a:t> </a:t>
            </a:r>
            <a:r>
              <a:rPr lang="en-US" dirty="0" err="1">
                <a:solidFill>
                  <a:schemeClr val="tx1"/>
                </a:solidFill>
              </a:rPr>
              <a:t>znanje</a:t>
            </a:r>
            <a:endParaRPr lang="hu-HU" dirty="0"/>
          </a:p>
        </p:txBody>
      </p:sp>
      <p:sp>
        <p:nvSpPr>
          <p:cNvPr id="3" name="Tartalom helye 2"/>
          <p:cNvSpPr>
            <a:spLocks noGrp="1"/>
          </p:cNvSpPr>
          <p:nvPr>
            <p:ph idx="1"/>
          </p:nvPr>
        </p:nvSpPr>
        <p:spPr>
          <a:xfrm>
            <a:off x="442762" y="1424539"/>
            <a:ext cx="11333344" cy="4881133"/>
          </a:xfrm>
        </p:spPr>
        <p:txBody>
          <a:bodyPr rtlCol="0">
            <a:normAutofit/>
          </a:bodyPr>
          <a:lstStyle/>
          <a:p>
            <a:pPr marL="342900" marR="0" lvl="0" indent="-342900" fontAlgn="base">
              <a:spcBef>
                <a:spcPts val="0"/>
              </a:spcBef>
              <a:spcAft>
                <a:spcPts val="500"/>
              </a:spcAft>
              <a:buFont typeface="Arial" panose="020B0604020202020204" pitchFamily="34" charset="0"/>
              <a:buChar char="•"/>
              <a:tabLst>
                <a:tab pos="457200" algn="l"/>
              </a:tabLst>
            </a:pPr>
            <a:r>
              <a:rPr lang="sr-Latn-RS" kern="1200" dirty="0">
                <a:solidFill>
                  <a:srgbClr val="000000"/>
                </a:solidFill>
                <a:effectLst/>
                <a:ea typeface="Calibri" panose="020F0502020204030204" pitchFamily="34" charset="0"/>
                <a:cs typeface="Times New Roman" panose="02020603050405020304" pitchFamily="18" charset="0"/>
              </a:rPr>
              <a:t>Koji su glavni uticaji lekova na mehanizam hlađenja tela?</a:t>
            </a:r>
            <a:endParaRPr lang="en-US" kern="100" dirty="0">
              <a:effectLst/>
              <a:ea typeface="Calibri" panose="020F0502020204030204" pitchFamily="34" charset="0"/>
              <a:cs typeface="Times New Roman" panose="02020603050405020304" pitchFamily="18" charset="0"/>
            </a:endParaRPr>
          </a:p>
          <a:p>
            <a:pPr marL="342900" marR="0" lvl="0" indent="-342900" fontAlgn="base">
              <a:spcBef>
                <a:spcPts val="0"/>
              </a:spcBef>
              <a:spcAft>
                <a:spcPts val="500"/>
              </a:spcAft>
              <a:buFont typeface="Arial" panose="020B0604020202020204" pitchFamily="34" charset="0"/>
              <a:buChar char="•"/>
              <a:tabLst>
                <a:tab pos="457200" algn="l"/>
              </a:tabLst>
            </a:pPr>
            <a:endParaRPr lang="en-US" kern="1200" dirty="0">
              <a:solidFill>
                <a:srgbClr val="000000"/>
              </a:solidFill>
              <a:effectLst/>
              <a:ea typeface="Calibri" panose="020F0502020204030204" pitchFamily="34" charset="0"/>
              <a:cs typeface="Times New Roman" panose="02020603050405020304" pitchFamily="18" charset="0"/>
            </a:endParaRPr>
          </a:p>
          <a:p>
            <a:pPr marL="342900" marR="0" lvl="0" indent="-342900" fontAlgn="base">
              <a:spcBef>
                <a:spcPts val="0"/>
              </a:spcBef>
              <a:spcAft>
                <a:spcPts val="500"/>
              </a:spcAft>
              <a:buFont typeface="Arial" panose="020B0604020202020204" pitchFamily="34" charset="0"/>
              <a:buChar char="•"/>
              <a:tabLst>
                <a:tab pos="457200" algn="l"/>
              </a:tabLst>
            </a:pPr>
            <a:r>
              <a:rPr lang="sr-Latn-RS" kern="1200" dirty="0" smtClean="0">
                <a:solidFill>
                  <a:srgbClr val="000000"/>
                </a:solidFill>
                <a:effectLst/>
                <a:ea typeface="Calibri" panose="020F0502020204030204" pitchFamily="34" charset="0"/>
                <a:cs typeface="Times New Roman" panose="02020603050405020304" pitchFamily="18" charset="0"/>
              </a:rPr>
              <a:t>Kak</a:t>
            </a:r>
            <a:r>
              <a:rPr lang="en-US" kern="1200" dirty="0" smtClean="0">
                <a:solidFill>
                  <a:srgbClr val="000000"/>
                </a:solidFill>
                <a:effectLst/>
                <a:ea typeface="Calibri" panose="020F0502020204030204" pitchFamily="34" charset="0"/>
                <a:cs typeface="Times New Roman" panose="02020603050405020304" pitchFamily="18" charset="0"/>
              </a:rPr>
              <a:t>vu </a:t>
            </a:r>
            <a:r>
              <a:rPr lang="en-US" kern="1200" dirty="0" err="1" smtClean="0">
                <a:solidFill>
                  <a:srgbClr val="000000"/>
                </a:solidFill>
                <a:effectLst/>
                <a:ea typeface="Calibri" panose="020F0502020204030204" pitchFamily="34" charset="0"/>
                <a:cs typeface="Times New Roman" panose="02020603050405020304" pitchFamily="18" charset="0"/>
              </a:rPr>
              <a:t>interakciju</a:t>
            </a:r>
            <a:r>
              <a:rPr lang="en-US" kern="1200" dirty="0" smtClean="0">
                <a:solidFill>
                  <a:srgbClr val="000000"/>
                </a:solidFill>
                <a:effectLst/>
                <a:ea typeface="Calibri" panose="020F0502020204030204" pitchFamily="34" charset="0"/>
                <a:cs typeface="Times New Roman" panose="02020603050405020304" pitchFamily="18" charset="0"/>
              </a:rPr>
              <a:t> </a:t>
            </a:r>
            <a:r>
              <a:rPr lang="en-US" kern="1200" dirty="0" err="1" smtClean="0">
                <a:solidFill>
                  <a:srgbClr val="000000"/>
                </a:solidFill>
                <a:effectLst/>
                <a:ea typeface="Calibri" panose="020F0502020204030204" pitchFamily="34" charset="0"/>
                <a:cs typeface="Times New Roman" panose="02020603050405020304" pitchFamily="18" charset="0"/>
              </a:rPr>
              <a:t>mogu</a:t>
            </a:r>
            <a:r>
              <a:rPr lang="en-US" kern="1200" dirty="0" smtClean="0">
                <a:solidFill>
                  <a:srgbClr val="000000"/>
                </a:solidFill>
                <a:effectLst/>
                <a:ea typeface="Calibri" panose="020F0502020204030204" pitchFamily="34" charset="0"/>
                <a:cs typeface="Times New Roman" panose="02020603050405020304" pitchFamily="18" charset="0"/>
              </a:rPr>
              <a:t> </a:t>
            </a:r>
            <a:r>
              <a:rPr lang="en-US" kern="1200" dirty="0" err="1" smtClean="0">
                <a:solidFill>
                  <a:srgbClr val="000000"/>
                </a:solidFill>
                <a:effectLst/>
                <a:ea typeface="Calibri" panose="020F0502020204030204" pitchFamily="34" charset="0"/>
                <a:cs typeface="Times New Roman" panose="02020603050405020304" pitchFamily="18" charset="0"/>
              </a:rPr>
              <a:t>imati</a:t>
            </a:r>
            <a:r>
              <a:rPr lang="en-US" kern="1200" dirty="0" smtClean="0">
                <a:solidFill>
                  <a:srgbClr val="000000"/>
                </a:solidFill>
                <a:effectLst/>
                <a:ea typeface="Calibri" panose="020F0502020204030204" pitchFamily="34" charset="0"/>
                <a:cs typeface="Times New Roman" panose="02020603050405020304" pitchFamily="18" charset="0"/>
              </a:rPr>
              <a:t> </a:t>
            </a:r>
            <a:r>
              <a:rPr lang="en-US" kern="1200" dirty="0" err="1" smtClean="0">
                <a:solidFill>
                  <a:srgbClr val="000000"/>
                </a:solidFill>
                <a:effectLst/>
                <a:ea typeface="Calibri" panose="020F0502020204030204" pitchFamily="34" charset="0"/>
                <a:cs typeface="Times New Roman" panose="02020603050405020304" pitchFamily="18" charset="0"/>
              </a:rPr>
              <a:t>lekovi</a:t>
            </a:r>
            <a:r>
              <a:rPr lang="en-US" kern="1200" dirty="0" smtClean="0">
                <a:solidFill>
                  <a:srgbClr val="000000"/>
                </a:solidFill>
                <a:effectLst/>
                <a:ea typeface="Calibri" panose="020F0502020204030204" pitchFamily="34" charset="0"/>
                <a:cs typeface="Times New Roman" panose="02020603050405020304" pitchFamily="18" charset="0"/>
              </a:rPr>
              <a:t> </a:t>
            </a:r>
            <a:r>
              <a:rPr lang="en-US" kern="1200" dirty="0" err="1" smtClean="0">
                <a:solidFill>
                  <a:srgbClr val="000000"/>
                </a:solidFill>
                <a:effectLst/>
                <a:ea typeface="Calibri" panose="020F0502020204030204" pitchFamily="34" charset="0"/>
                <a:cs typeface="Times New Roman" panose="02020603050405020304" pitchFamily="18" charset="0"/>
              </a:rPr>
              <a:t>i</a:t>
            </a:r>
            <a:r>
              <a:rPr lang="en-US" kern="1200" dirty="0" smtClean="0">
                <a:solidFill>
                  <a:srgbClr val="000000"/>
                </a:solidFill>
                <a:effectLst/>
                <a:ea typeface="Calibri" panose="020F0502020204030204" pitchFamily="34" charset="0"/>
                <a:cs typeface="Times New Roman" panose="02020603050405020304" pitchFamily="18" charset="0"/>
              </a:rPr>
              <a:t> </a:t>
            </a:r>
            <a:r>
              <a:rPr lang="en-US" kern="1200" dirty="0" err="1" smtClean="0">
                <a:solidFill>
                  <a:srgbClr val="000000"/>
                </a:solidFill>
                <a:effectLst/>
                <a:ea typeface="Calibri" panose="020F0502020204030204" pitchFamily="34" charset="0"/>
                <a:cs typeface="Times New Roman" panose="02020603050405020304" pitchFamily="18" charset="0"/>
              </a:rPr>
              <a:t>toplota</a:t>
            </a:r>
            <a:r>
              <a:rPr lang="sr-Latn-RS" kern="1200" dirty="0" smtClean="0">
                <a:solidFill>
                  <a:srgbClr val="000000"/>
                </a:solidFill>
                <a:effectLst/>
                <a:ea typeface="Calibri" panose="020F0502020204030204" pitchFamily="34" charset="0"/>
                <a:cs typeface="Times New Roman" panose="02020603050405020304" pitchFamily="18" charset="0"/>
              </a:rPr>
              <a:t>?</a:t>
            </a:r>
            <a:endParaRPr lang="en-US" kern="100" dirty="0">
              <a:effectLst/>
              <a:ea typeface="Calibri" panose="020F0502020204030204" pitchFamily="34" charset="0"/>
              <a:cs typeface="Times New Roman" panose="02020603050405020304" pitchFamily="18" charset="0"/>
            </a:endParaRPr>
          </a:p>
          <a:p>
            <a:pPr marL="342900" marR="0" lvl="0" indent="-342900" fontAlgn="base">
              <a:spcBef>
                <a:spcPts val="0"/>
              </a:spcBef>
              <a:spcAft>
                <a:spcPts val="500"/>
              </a:spcAft>
              <a:buFont typeface="Arial" panose="020B0604020202020204" pitchFamily="34" charset="0"/>
              <a:buChar char="•"/>
              <a:tabLst>
                <a:tab pos="457200" algn="l"/>
              </a:tabLst>
            </a:pPr>
            <a:endParaRPr lang="en-US" kern="1200" dirty="0">
              <a:solidFill>
                <a:srgbClr val="000000"/>
              </a:solidFill>
              <a:effectLst/>
              <a:ea typeface="Calibri" panose="020F0502020204030204" pitchFamily="34" charset="0"/>
              <a:cs typeface="Times New Roman" panose="02020603050405020304" pitchFamily="18" charset="0"/>
            </a:endParaRPr>
          </a:p>
          <a:p>
            <a:pPr marL="342900" marR="0" lvl="0" indent="-342900" fontAlgn="base">
              <a:spcBef>
                <a:spcPts val="0"/>
              </a:spcBef>
              <a:spcAft>
                <a:spcPts val="500"/>
              </a:spcAft>
              <a:buFont typeface="Arial" panose="020B0604020202020204" pitchFamily="34" charset="0"/>
              <a:buChar char="•"/>
              <a:tabLst>
                <a:tab pos="457200" algn="l"/>
              </a:tabLst>
            </a:pPr>
            <a:r>
              <a:rPr lang="sr-Latn-RS" kern="1200" dirty="0">
                <a:solidFill>
                  <a:srgbClr val="000000"/>
                </a:solidFill>
                <a:effectLst/>
                <a:ea typeface="Calibri" panose="020F0502020204030204" pitchFamily="34" charset="0"/>
                <a:cs typeface="Times New Roman" panose="02020603050405020304" pitchFamily="18" charset="0"/>
              </a:rPr>
              <a:t>Možete li da navedete neke </a:t>
            </a:r>
            <a:r>
              <a:rPr lang="en-US" dirty="0" err="1" smtClean="0">
                <a:solidFill>
                  <a:srgbClr val="000000"/>
                </a:solidFill>
                <a:ea typeface="Calibri" panose="020F0502020204030204" pitchFamily="34" charset="0"/>
                <a:cs typeface="Times New Roman" panose="02020603050405020304" pitchFamily="18" charset="0"/>
              </a:rPr>
              <a:t>lekove</a:t>
            </a:r>
            <a:r>
              <a:rPr lang="sr-Latn-RS" kern="1200" dirty="0" smtClean="0">
                <a:solidFill>
                  <a:srgbClr val="000000"/>
                </a:solidFill>
                <a:effectLst/>
                <a:ea typeface="Calibri" panose="020F0502020204030204" pitchFamily="34" charset="0"/>
                <a:cs typeface="Times New Roman" panose="02020603050405020304" pitchFamily="18" charset="0"/>
              </a:rPr>
              <a:t> </a:t>
            </a:r>
            <a:r>
              <a:rPr lang="sr-Latn-RS" kern="1200" dirty="0">
                <a:solidFill>
                  <a:srgbClr val="000000"/>
                </a:solidFill>
                <a:effectLst/>
                <a:ea typeface="Calibri" panose="020F0502020204030204" pitchFamily="34" charset="0"/>
                <a:cs typeface="Times New Roman" panose="02020603050405020304" pitchFamily="18" charset="0"/>
              </a:rPr>
              <a:t>osetljive na </a:t>
            </a:r>
            <a:r>
              <a:rPr lang="en-US" dirty="0" err="1" smtClean="0">
                <a:solidFill>
                  <a:srgbClr val="000000"/>
                </a:solidFill>
                <a:ea typeface="Calibri" panose="020F0502020204030204" pitchFamily="34" charset="0"/>
                <a:cs typeface="Times New Roman" panose="02020603050405020304" pitchFamily="18" charset="0"/>
              </a:rPr>
              <a:t>svetlost</a:t>
            </a:r>
            <a:r>
              <a:rPr lang="sr-Latn-RS" kern="1200" dirty="0" smtClean="0">
                <a:solidFill>
                  <a:srgbClr val="000000"/>
                </a:solidFill>
                <a:effectLst/>
                <a:ea typeface="Calibri" panose="020F0502020204030204" pitchFamily="34" charset="0"/>
                <a:cs typeface="Times New Roman" panose="02020603050405020304" pitchFamily="18" charset="0"/>
              </a:rPr>
              <a:t> </a:t>
            </a:r>
            <a:r>
              <a:rPr lang="sr-Latn-RS" kern="1200" dirty="0">
                <a:solidFill>
                  <a:srgbClr val="000000"/>
                </a:solidFill>
                <a:effectLst/>
                <a:ea typeface="Calibri" panose="020F0502020204030204" pitchFamily="34" charset="0"/>
                <a:cs typeface="Times New Roman" panose="02020603050405020304" pitchFamily="18" charset="0"/>
              </a:rPr>
              <a:t>i toplotu?</a:t>
            </a:r>
            <a:endParaRPr lang="en-US" kern="100" dirty="0">
              <a:effectLst/>
              <a:ea typeface="Calibri" panose="020F0502020204030204" pitchFamily="34" charset="0"/>
              <a:cs typeface="Times New Roman" panose="02020603050405020304" pitchFamily="18" charset="0"/>
            </a:endParaRPr>
          </a:p>
          <a:p>
            <a:pPr marL="342900" marR="0" lvl="0" indent="-342900" fontAlgn="base">
              <a:spcBef>
                <a:spcPts val="0"/>
              </a:spcBef>
              <a:spcAft>
                <a:spcPts val="500"/>
              </a:spcAft>
              <a:buFont typeface="Arial" panose="020B0604020202020204" pitchFamily="34" charset="0"/>
              <a:buChar char="•"/>
              <a:tabLst>
                <a:tab pos="457200" algn="l"/>
              </a:tabLst>
            </a:pPr>
            <a:endParaRPr lang="en-US" kern="1200" dirty="0">
              <a:solidFill>
                <a:srgbClr val="000000"/>
              </a:solidFill>
              <a:effectLst/>
              <a:ea typeface="Calibri" panose="020F0502020204030204" pitchFamily="34" charset="0"/>
              <a:cs typeface="Times New Roman" panose="02020603050405020304" pitchFamily="18" charset="0"/>
            </a:endParaRPr>
          </a:p>
          <a:p>
            <a:pPr marL="342900" marR="0" lvl="0" indent="-342900" fontAlgn="base">
              <a:spcBef>
                <a:spcPts val="0"/>
              </a:spcBef>
              <a:spcAft>
                <a:spcPts val="500"/>
              </a:spcAft>
              <a:buFont typeface="Arial" panose="020B0604020202020204" pitchFamily="34" charset="0"/>
              <a:buChar char="•"/>
              <a:tabLst>
                <a:tab pos="457200" algn="l"/>
              </a:tabLst>
            </a:pPr>
            <a:r>
              <a:rPr lang="sr-Latn-RS" kern="1200" dirty="0" smtClean="0">
                <a:solidFill>
                  <a:srgbClr val="000000"/>
                </a:solidFill>
                <a:effectLst/>
                <a:ea typeface="Calibri" panose="020F0502020204030204" pitchFamily="34" charset="0"/>
                <a:cs typeface="Times New Roman" panose="02020603050405020304" pitchFamily="18" charset="0"/>
              </a:rPr>
              <a:t>Koj</a:t>
            </a:r>
            <a:r>
              <a:rPr lang="en-US" kern="1200" dirty="0" smtClean="0">
                <a:solidFill>
                  <a:srgbClr val="000000"/>
                </a:solidFill>
                <a:effectLst/>
                <a:ea typeface="Calibri" panose="020F0502020204030204" pitchFamily="34" charset="0"/>
                <a:cs typeface="Times New Roman" panose="02020603050405020304" pitchFamily="18" charset="0"/>
              </a:rPr>
              <a:t>a </a:t>
            </a:r>
            <a:r>
              <a:rPr lang="en-US" kern="1200" dirty="0" err="1" smtClean="0">
                <a:solidFill>
                  <a:srgbClr val="000000"/>
                </a:solidFill>
                <a:effectLst/>
                <a:ea typeface="Calibri" panose="020F0502020204030204" pitchFamily="34" charset="0"/>
                <a:cs typeface="Times New Roman" panose="02020603050405020304" pitchFamily="18" charset="0"/>
              </a:rPr>
              <a:t>su</a:t>
            </a:r>
            <a:r>
              <a:rPr lang="en-US" kern="1200" dirty="0" smtClean="0">
                <a:solidFill>
                  <a:srgbClr val="000000"/>
                </a:solidFill>
                <a:effectLst/>
                <a:ea typeface="Calibri" panose="020F0502020204030204" pitchFamily="34" charset="0"/>
                <a:cs typeface="Times New Roman" panose="02020603050405020304" pitchFamily="18" charset="0"/>
              </a:rPr>
              <a:t> </a:t>
            </a:r>
            <a:r>
              <a:rPr lang="en-US" kern="1200" dirty="0" err="1" smtClean="0">
                <a:solidFill>
                  <a:srgbClr val="000000"/>
                </a:solidFill>
                <a:effectLst/>
                <a:ea typeface="Calibri" panose="020F0502020204030204" pitchFamily="34" charset="0"/>
                <a:cs typeface="Times New Roman" panose="02020603050405020304" pitchFamily="18" charset="0"/>
              </a:rPr>
              <a:t>glavna</a:t>
            </a:r>
            <a:r>
              <a:rPr lang="en-US" kern="1200" dirty="0" smtClean="0">
                <a:solidFill>
                  <a:srgbClr val="000000"/>
                </a:solidFill>
                <a:effectLst/>
                <a:ea typeface="Calibri" panose="020F0502020204030204" pitchFamily="34" charset="0"/>
                <a:cs typeface="Times New Roman" panose="02020603050405020304" pitchFamily="18" charset="0"/>
              </a:rPr>
              <a:t> </a:t>
            </a:r>
            <a:r>
              <a:rPr lang="en-US" kern="1200" dirty="0" err="1" smtClean="0">
                <a:solidFill>
                  <a:srgbClr val="000000"/>
                </a:solidFill>
                <a:effectLst/>
                <a:ea typeface="Calibri" panose="020F0502020204030204" pitchFamily="34" charset="0"/>
                <a:cs typeface="Times New Roman" panose="02020603050405020304" pitchFamily="18" charset="0"/>
              </a:rPr>
              <a:t>područja</a:t>
            </a:r>
            <a:r>
              <a:rPr lang="en-US" kern="1200" dirty="0" smtClean="0">
                <a:solidFill>
                  <a:srgbClr val="000000"/>
                </a:solidFill>
                <a:effectLst/>
                <a:ea typeface="Calibri" panose="020F0502020204030204" pitchFamily="34" charset="0"/>
                <a:cs typeface="Times New Roman" panose="02020603050405020304" pitchFamily="18" charset="0"/>
              </a:rPr>
              <a:t> </a:t>
            </a:r>
            <a:r>
              <a:rPr lang="en-US" kern="1200" dirty="0" err="1" smtClean="0">
                <a:solidFill>
                  <a:srgbClr val="000000"/>
                </a:solidFill>
                <a:effectLst/>
                <a:ea typeface="Calibri" panose="020F0502020204030204" pitchFamily="34" charset="0"/>
                <a:cs typeface="Times New Roman" panose="02020603050405020304" pitchFamily="18" charset="0"/>
              </a:rPr>
              <a:t>termoregulacije</a:t>
            </a:r>
            <a:r>
              <a:rPr lang="sr-Latn-RS" kern="1200" dirty="0" smtClean="0">
                <a:solidFill>
                  <a:srgbClr val="000000"/>
                </a:solidFill>
                <a:effectLst/>
                <a:ea typeface="Calibri" panose="020F0502020204030204" pitchFamily="34" charset="0"/>
                <a:cs typeface="Times New Roman" panose="02020603050405020304" pitchFamily="18" charset="0"/>
              </a:rPr>
              <a:t> pogođen</a:t>
            </a:r>
            <a:r>
              <a:rPr lang="en-US" kern="1200" dirty="0" smtClean="0">
                <a:solidFill>
                  <a:srgbClr val="000000"/>
                </a:solidFill>
                <a:effectLst/>
                <a:ea typeface="Calibri" panose="020F0502020204030204" pitchFamily="34" charset="0"/>
                <a:cs typeface="Times New Roman" panose="02020603050405020304" pitchFamily="18" charset="0"/>
              </a:rPr>
              <a:t>a </a:t>
            </a:r>
            <a:r>
              <a:rPr lang="sr-Latn-RS" kern="1200" dirty="0" smtClean="0">
                <a:solidFill>
                  <a:srgbClr val="000000"/>
                </a:solidFill>
                <a:effectLst/>
                <a:ea typeface="Calibri" panose="020F0502020204030204" pitchFamily="34" charset="0"/>
                <a:cs typeface="Times New Roman" panose="02020603050405020304" pitchFamily="18" charset="0"/>
              </a:rPr>
              <a:t>toplotom</a:t>
            </a:r>
            <a:r>
              <a:rPr lang="sr-Latn-RS" kern="1200" dirty="0">
                <a:solidFill>
                  <a:srgbClr val="000000"/>
                </a:solidFill>
                <a:effectLst/>
                <a:ea typeface="Calibri" panose="020F0502020204030204" pitchFamily="34" charset="0"/>
                <a:cs typeface="Times New Roman" panose="02020603050405020304" pitchFamily="18" charset="0"/>
              </a:rPr>
              <a:t>?</a:t>
            </a:r>
            <a:endParaRPr lang="en-US" kern="100" dirty="0">
              <a:effectLst/>
              <a:ea typeface="Calibri" panose="020F0502020204030204" pitchFamily="34" charset="0"/>
              <a:cs typeface="Times New Roman" panose="02020603050405020304" pitchFamily="18" charset="0"/>
            </a:endParaRPr>
          </a:p>
          <a:p>
            <a:pPr marL="342900" marR="0" lvl="0" indent="-342900" fontAlgn="base">
              <a:spcBef>
                <a:spcPts val="0"/>
              </a:spcBef>
              <a:spcAft>
                <a:spcPts val="500"/>
              </a:spcAft>
              <a:buFont typeface="Arial" panose="020B0604020202020204" pitchFamily="34" charset="0"/>
              <a:buChar char="•"/>
              <a:tabLst>
                <a:tab pos="457200" algn="l"/>
              </a:tabLst>
            </a:pPr>
            <a:endParaRPr lang="en-US" kern="1200" dirty="0">
              <a:solidFill>
                <a:srgbClr val="000000"/>
              </a:solidFill>
              <a:effectLst/>
              <a:ea typeface="Calibri" panose="020F0502020204030204" pitchFamily="34" charset="0"/>
              <a:cs typeface="Times New Roman" panose="02020603050405020304" pitchFamily="18" charset="0"/>
            </a:endParaRPr>
          </a:p>
          <a:p>
            <a:pPr marL="342900" marR="0" lvl="0" indent="-342900" fontAlgn="base">
              <a:spcBef>
                <a:spcPts val="0"/>
              </a:spcBef>
              <a:spcAft>
                <a:spcPts val="500"/>
              </a:spcAft>
              <a:buFont typeface="Arial" panose="020B0604020202020204" pitchFamily="34" charset="0"/>
              <a:buChar char="•"/>
              <a:tabLst>
                <a:tab pos="457200" algn="l"/>
              </a:tabLst>
            </a:pPr>
            <a:r>
              <a:rPr lang="sr-Latn-RS" kern="1200" dirty="0">
                <a:solidFill>
                  <a:srgbClr val="000000"/>
                </a:solidFill>
                <a:effectLst/>
                <a:ea typeface="Calibri" panose="020F0502020204030204" pitchFamily="34" charset="0"/>
                <a:cs typeface="Times New Roman" panose="02020603050405020304" pitchFamily="18" charset="0"/>
              </a:rPr>
              <a:t>Koji su specifični problemi kod starijih pacijenata?</a:t>
            </a:r>
            <a:endParaRPr lang="en-US" kern="1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003709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r>
              <a:rPr lang="hu-HU" dirty="0" err="1"/>
              <a:t>Preporučeno</a:t>
            </a:r>
            <a:r>
              <a:rPr lang="hu-HU" dirty="0"/>
              <a:t> </a:t>
            </a:r>
            <a:r>
              <a:rPr lang="hu-HU" dirty="0" err="1"/>
              <a:t>čitanje</a:t>
            </a:r>
            <a:endParaRPr lang="hu-HU" dirty="0">
              <a:solidFill>
                <a:schemeClr val="tx1"/>
              </a:solidFill>
            </a:endParaRPr>
          </a:p>
        </p:txBody>
      </p:sp>
      <p:sp>
        <p:nvSpPr>
          <p:cNvPr id="3" name="Tartalom helye 2"/>
          <p:cNvSpPr>
            <a:spLocks noGrp="1"/>
          </p:cNvSpPr>
          <p:nvPr>
            <p:ph idx="1"/>
          </p:nvPr>
        </p:nvSpPr>
        <p:spPr>
          <a:xfrm>
            <a:off x="379562" y="1078301"/>
            <a:ext cx="11577086" cy="5366267"/>
          </a:xfrm>
        </p:spPr>
        <p:txBody>
          <a:bodyPr rtlCol="0">
            <a:noAutofit/>
          </a:bodyPr>
          <a:lstStyle/>
          <a:p>
            <a:pPr marL="266700" marR="0" lvl="0" indent="-266700" algn="just" fontAlgn="base">
              <a:spcBef>
                <a:spcPts val="0"/>
              </a:spcBef>
              <a:spcAft>
                <a:spcPts val="2000"/>
              </a:spcAft>
              <a:buFont typeface="Arial" panose="020B0604020202020204" pitchFamily="34" charset="0"/>
              <a:buChar char="•"/>
              <a:tabLst>
                <a:tab pos="457200" algn="l"/>
              </a:tabLst>
            </a:pPr>
            <a:r>
              <a:rPr lang="sr-Latn-RS" sz="1600" kern="1200" dirty="0">
                <a:solidFill>
                  <a:srgbClr val="000000"/>
                </a:solidFill>
                <a:effectLst/>
                <a:ea typeface="Calibri" panose="020F0502020204030204" pitchFamily="34" charset="0"/>
                <a:cs typeface="Times New Roman" panose="02020603050405020304" pitchFamily="18" charset="0"/>
              </a:rPr>
              <a:t>Vestavai K, Frank O, Musband A, McClure A, Shute R, Edvards S, Curtis J, Rovett D. Lekovi mogu uticati na termoregulaciju i naglasiti rizik od dehidracije i bolesti povezanih sa toplotom tokom vrućeg vremena. J Clin Pharm Ther. 2015. avgust;40(4):363-7. doi: 10.1111/jcpt.12294. Epub 2015 13. jun. PMID: 26073686.</a:t>
            </a:r>
            <a:endParaRPr lang="en-US" sz="1600" kern="100" dirty="0">
              <a:effectLst/>
              <a:ea typeface="Calibri" panose="020F0502020204030204" pitchFamily="34" charset="0"/>
              <a:cs typeface="Times New Roman" panose="02020603050405020304" pitchFamily="18" charset="0"/>
            </a:endParaRPr>
          </a:p>
          <a:p>
            <a:pPr marL="266700" marR="0" lvl="0" indent="-266700" algn="just" fontAlgn="base">
              <a:spcBef>
                <a:spcPts val="0"/>
              </a:spcBef>
              <a:spcAft>
                <a:spcPts val="2000"/>
              </a:spcAft>
              <a:buFont typeface="Arial" panose="020B0604020202020204" pitchFamily="34" charset="0"/>
              <a:buChar char="•"/>
              <a:tabLst>
                <a:tab pos="457200" algn="l"/>
              </a:tabLst>
            </a:pPr>
            <a:r>
              <a:rPr lang="sr-Latn-RS" sz="1600" kern="1200" dirty="0">
                <a:solidFill>
                  <a:srgbClr val="000000"/>
                </a:solidFill>
                <a:effectLst/>
                <a:ea typeface="Calibri" panose="020F0502020204030204" pitchFamily="34" charset="0"/>
                <a:cs typeface="Times New Roman" panose="02020603050405020304" pitchFamily="18" charset="0"/>
              </a:rPr>
              <a:t>Laiton JB, Li V, Iuan J, Gilman JP, Horton DB, Setoguchi S (2020) Toplotni talasi, lekovi i hospitalizacija u vezi sa toplotom kod starijih Medicare korisnika sa hroničnim stanjima. PLoS ONE 15(12): e0243665. </a:t>
            </a:r>
            <a:r>
              <a:rPr lang="sr-Latn-RS" sz="1600" u="sng" kern="1200" dirty="0">
                <a:solidFill>
                  <a:srgbClr val="000000"/>
                </a:solidFill>
                <a:effectLst/>
                <a:ea typeface="Calibri" panose="020F0502020204030204" pitchFamily="34" charset="0"/>
                <a:cs typeface="Times New Roman" panose="02020603050405020304" pitchFamily="18" charset="0"/>
                <a:hlinkClick r:id="rId2"/>
              </a:rPr>
              <a:t>https://doi.org/10.1371/journal.pone.0243665</a:t>
            </a:r>
            <a:endParaRPr lang="en-US" sz="1600" kern="100" dirty="0">
              <a:effectLst/>
              <a:ea typeface="Calibri" panose="020F0502020204030204" pitchFamily="34" charset="0"/>
              <a:cs typeface="Times New Roman" panose="02020603050405020304" pitchFamily="18" charset="0"/>
            </a:endParaRPr>
          </a:p>
          <a:p>
            <a:pPr marL="266700" marR="0" lvl="0" indent="-266700" algn="just" fontAlgn="base">
              <a:spcBef>
                <a:spcPts val="0"/>
              </a:spcBef>
              <a:spcAft>
                <a:spcPts val="2000"/>
              </a:spcAft>
              <a:buFont typeface="Arial" panose="020B0604020202020204" pitchFamily="34" charset="0"/>
              <a:buChar char="•"/>
              <a:tabLst>
                <a:tab pos="457200" algn="l"/>
              </a:tabLst>
            </a:pPr>
            <a:r>
              <a:rPr lang="sr-Latn-RS" sz="1600" kern="1200" dirty="0">
                <a:solidFill>
                  <a:srgbClr val="000000"/>
                </a:solidFill>
                <a:effectLst/>
                <a:ea typeface="Calibri" panose="020F0502020204030204" pitchFamily="34" charset="0"/>
                <a:cs typeface="Times New Roman" panose="02020603050405020304" pitchFamily="18" charset="0"/>
              </a:rPr>
              <a:t>Leik D, Hoitz J, Becker C, Glitz KJ, Nestler K, Piekarski C. Health Risks and Interventions in Ekertional Heat Stress. Dtsch Arztebl Int. 2019. 5. avgust;116(31-32):537-544. doi: 10.3238/arztebl.2019.0537. PMID: 31554541; PMCID: PMC6783627.</a:t>
            </a:r>
            <a:endParaRPr lang="en-US" sz="1600" kern="100" dirty="0">
              <a:effectLst/>
              <a:ea typeface="Calibri" panose="020F0502020204030204" pitchFamily="34" charset="0"/>
              <a:cs typeface="Times New Roman" panose="02020603050405020304" pitchFamily="18" charset="0"/>
            </a:endParaRPr>
          </a:p>
          <a:p>
            <a:pPr marL="266700" marR="0" lvl="0" indent="-266700" algn="just" fontAlgn="base">
              <a:spcBef>
                <a:spcPts val="0"/>
              </a:spcBef>
              <a:spcAft>
                <a:spcPts val="2000"/>
              </a:spcAft>
              <a:buFont typeface="Arial" panose="020B0604020202020204" pitchFamily="34" charset="0"/>
              <a:buChar char="•"/>
              <a:tabLst>
                <a:tab pos="457200" algn="l"/>
              </a:tabLst>
            </a:pPr>
            <a:r>
              <a:rPr lang="sr-Latn-RS" sz="1600" kern="1200" dirty="0">
                <a:solidFill>
                  <a:srgbClr val="000000"/>
                </a:solidFill>
                <a:effectLst/>
                <a:ea typeface="Calibri" panose="020F0502020204030204" pitchFamily="34" charset="0"/>
                <a:cs typeface="Times New Roman" panose="02020603050405020304" pitchFamily="18" charset="0"/>
              </a:rPr>
              <a:t>Saveti javnog zdravlja o sprečavanju zdravstvenih efekata toplote. VHO/EURO:2011-2510-42266-5869. </a:t>
            </a:r>
            <a:r>
              <a:rPr lang="sr-Latn-RS" sz="1600" u="sng" kern="1200" dirty="0">
                <a:solidFill>
                  <a:srgbClr val="000000"/>
                </a:solidFill>
                <a:effectLst/>
                <a:ea typeface="Calibri" panose="020F0502020204030204" pitchFamily="34" charset="0"/>
                <a:cs typeface="Times New Roman" panose="02020603050405020304" pitchFamily="18" charset="0"/>
                <a:hlinkClick r:id="rId3"/>
              </a:rPr>
              <a:t>https://vvv.vho.int/publications/i/item/public-health-advice-on-preventing-health-effects-of-heat</a:t>
            </a:r>
            <a:endParaRPr lang="en-US" sz="1600" kern="100" dirty="0">
              <a:effectLst/>
              <a:ea typeface="Calibri" panose="020F0502020204030204" pitchFamily="34" charset="0"/>
              <a:cs typeface="Times New Roman" panose="02020603050405020304" pitchFamily="18" charset="0"/>
            </a:endParaRPr>
          </a:p>
          <a:p>
            <a:pPr marL="266700" marR="0" lvl="0" indent="-266700" algn="just" fontAlgn="base">
              <a:spcBef>
                <a:spcPts val="0"/>
              </a:spcBef>
              <a:spcAft>
                <a:spcPts val="2000"/>
              </a:spcAft>
              <a:buFont typeface="Arial" panose="020B0604020202020204" pitchFamily="34" charset="0"/>
              <a:buChar char="•"/>
              <a:tabLst>
                <a:tab pos="457200" algn="l"/>
              </a:tabLst>
            </a:pPr>
            <a:r>
              <a:rPr lang="sr-Latn-RS" sz="1600" kern="1200" dirty="0">
                <a:solidFill>
                  <a:srgbClr val="000000"/>
                </a:solidFill>
                <a:effectLst/>
                <a:ea typeface="Calibri" panose="020F0502020204030204" pitchFamily="34" charset="0"/>
                <a:cs typeface="Times New Roman" panose="02020603050405020304" pitchFamily="18" charset="0"/>
              </a:rPr>
              <a:t>Savioli G, Zanza C, Longhitano I, Nardone A, Varesi A, Ceresa IF, Manetti AC, Volonnino G, Maiese A, La Russa R. Bolesti uzrokovane toplotom u hitnoj i kritičnoj nezi: Preporuke za priznavanje i upravljanje sa medicinsko-pravnim razmatranjima. Biomedicine. 12. oktobar 2022.;10(10):2542. doi: 10.3390/biomedicines10102542. PMID: 36289804; PMCID: PMC9599879.</a:t>
            </a:r>
            <a:endParaRPr lang="en-US" sz="1600" kern="100" dirty="0">
              <a:effectLst/>
              <a:ea typeface="Calibri" panose="020F0502020204030204" pitchFamily="34" charset="0"/>
              <a:cs typeface="Times New Roman" panose="02020603050405020304" pitchFamily="18" charset="0"/>
            </a:endParaRPr>
          </a:p>
          <a:p>
            <a:pPr marL="266700" marR="0" lvl="0" indent="-266700" algn="just" fontAlgn="base">
              <a:spcBef>
                <a:spcPts val="0"/>
              </a:spcBef>
              <a:spcAft>
                <a:spcPts val="2000"/>
              </a:spcAft>
              <a:buFont typeface="Arial" panose="020B0604020202020204" pitchFamily="34" charset="0"/>
              <a:buChar char="•"/>
              <a:tabLst>
                <a:tab pos="457200" algn="l"/>
              </a:tabLst>
            </a:pPr>
            <a:r>
              <a:rPr lang="sr-Latn-RS" sz="1600" kern="1200" dirty="0">
                <a:solidFill>
                  <a:srgbClr val="000000"/>
                </a:solidFill>
                <a:effectLst/>
                <a:ea typeface="Calibri" panose="020F0502020204030204" pitchFamily="34" charset="0"/>
                <a:cs typeface="Times New Roman" panose="02020603050405020304" pitchFamily="18" charset="0"/>
              </a:rPr>
              <a:t>Šklebar T, Rudež KD, Rudež LK, Likić R. Globalno zagrevanje i prepisivanje: Pregled efekata i mera predostrožnosti lekova. Psichiatr Danub. 2022 Dec;34(Suppl 10):5-12. PMID: 36752238.</a:t>
            </a:r>
            <a:endParaRPr lang="en-US" sz="1600" kern="1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3669339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208227" y="498949"/>
            <a:ext cx="11896825" cy="5476696"/>
          </a:xfrm>
        </p:spPr>
        <p:txBody>
          <a:bodyPr rtlCol="0"/>
          <a:lstStyle/>
          <a:p>
            <a:pPr marL="0" indent="0" algn="ctr">
              <a:buNone/>
            </a:pPr>
            <a:r>
              <a:rPr lang="en-US" sz="3600" b="1" dirty="0" err="1"/>
              <a:t>Hvala</a:t>
            </a:r>
            <a:r>
              <a:rPr lang="en-US" sz="3600" b="1" dirty="0"/>
              <a:t> </a:t>
            </a:r>
            <a:r>
              <a:rPr lang="en-US" sz="3600" b="1" dirty="0" err="1"/>
              <a:t>na</a:t>
            </a:r>
            <a:r>
              <a:rPr lang="en-US" sz="3600" b="1" dirty="0"/>
              <a:t> </a:t>
            </a:r>
            <a:r>
              <a:rPr lang="en-US" sz="3600" b="1" dirty="0" err="1"/>
              <a:t>pažnji</a:t>
            </a:r>
            <a:r>
              <a:rPr lang="en-US" sz="3600" b="1" dirty="0"/>
              <a:t>!</a:t>
            </a:r>
          </a:p>
          <a:p>
            <a:pPr marL="0" indent="0" algn="ctr">
              <a:buNone/>
            </a:pPr>
            <a:r>
              <a:rPr lang="en-US" sz="2000" dirty="0" err="1" smtClean="0"/>
              <a:t>Ovu</a:t>
            </a:r>
            <a:r>
              <a:rPr lang="en-US" sz="2000" dirty="0" smtClean="0"/>
              <a:t> </a:t>
            </a:r>
            <a:r>
              <a:rPr lang="en-US" sz="2000" dirty="0" err="1"/>
              <a:t>prezentaciju</a:t>
            </a:r>
            <a:r>
              <a:rPr lang="en-US" sz="2000" dirty="0"/>
              <a:t> je </a:t>
            </a:r>
            <a:r>
              <a:rPr lang="en-US" sz="2000" dirty="0" err="1"/>
              <a:t>razvio</a:t>
            </a:r>
            <a:r>
              <a:rPr lang="en-US" sz="2000" dirty="0"/>
              <a:t> </a:t>
            </a:r>
            <a:r>
              <a:rPr lang="en-US" sz="2000" dirty="0" err="1"/>
              <a:t>projekat</a:t>
            </a:r>
            <a:r>
              <a:rPr lang="en-US" sz="2000" dirty="0"/>
              <a:t> CLIMATEMED, </a:t>
            </a:r>
            <a:r>
              <a:rPr lang="en-US" sz="2000" dirty="0" err="1"/>
              <a:t>podržan</a:t>
            </a:r>
            <a:r>
              <a:rPr lang="en-US" sz="2000" dirty="0"/>
              <a:t> od </a:t>
            </a:r>
            <a:r>
              <a:rPr lang="en-US" sz="2000" dirty="0" err="1"/>
              <a:t>strane</a:t>
            </a:r>
            <a:r>
              <a:rPr lang="en-US" sz="2000" dirty="0"/>
              <a:t> Erasmus+ </a:t>
            </a:r>
            <a:r>
              <a:rPr lang="en-US" sz="2000" dirty="0" err="1"/>
              <a:t>programa</a:t>
            </a:r>
            <a:r>
              <a:rPr lang="en-US" sz="2000" dirty="0"/>
              <a:t> EU. </a:t>
            </a:r>
          </a:p>
          <a:p>
            <a:pPr marL="0" indent="0" rtl="0">
              <a:buNone/>
            </a:pPr>
            <a:endParaRPr lang="sr" sz="2000" dirty="0"/>
          </a:p>
          <a:p>
            <a:pPr marL="0" indent="0" rtl="0">
              <a:buNone/>
            </a:pPr>
            <a:endParaRPr lang="en-US" dirty="0"/>
          </a:p>
          <a:p>
            <a:pPr marL="0" indent="0" rtl="0">
              <a:buNone/>
            </a:pPr>
            <a:endParaRPr lang="en-US" dirty="0"/>
          </a:p>
        </p:txBody>
      </p:sp>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5"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9" name="Téglalap 8"/>
          <p:cNvSpPr/>
          <p:nvPr/>
        </p:nvSpPr>
        <p:spPr>
          <a:xfrm>
            <a:off x="266732" y="5320037"/>
            <a:ext cx="1590887" cy="655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hu-HU" dirty="0">
              <a:solidFill>
                <a:schemeClr val="tx1">
                  <a:lumMod val="65000"/>
                  <a:lumOff val="35000"/>
                </a:schemeClr>
              </a:solidFill>
            </a:endParaRPr>
          </a:p>
        </p:txBody>
      </p:sp>
      <p:sp>
        <p:nvSpPr>
          <p:cNvPr id="10" name="Szövegdoboz 9"/>
          <p:cNvSpPr txBox="1"/>
          <p:nvPr/>
        </p:nvSpPr>
        <p:spPr>
          <a:xfrm>
            <a:off x="878978" y="5380125"/>
            <a:ext cx="1019792" cy="646331"/>
          </a:xfrm>
          <a:prstGeom prst="rect">
            <a:avLst/>
          </a:prstGeom>
          <a:noFill/>
        </p:spPr>
        <p:txBody>
          <a:bodyPr wrap="square" rtlCol="0">
            <a:spAutoFit/>
          </a:bodyPr>
          <a:lstStyle/>
          <a:p>
            <a:pPr rtl="0">
              <a:lnSpc>
                <a:spcPct val="120000"/>
              </a:lnSpc>
            </a:pPr>
            <a:r>
              <a:rPr lang="sr" sz="600" dirty="0">
                <a:solidFill>
                  <a:schemeClr val="tx1">
                    <a:lumMod val="65000"/>
                    <a:lumOff val="35000"/>
                  </a:schemeClr>
                </a:solidFill>
                <a:latin typeface="Times New Roman" panose="02020603050405020304" pitchFamily="18" charset="0"/>
                <a:cs typeface="Times New Roman" panose="02020603050405020304" pitchFamily="18" charset="0"/>
              </a:rPr>
              <a:t>Университатеа де Медицина, Фармацие, Стинте и </a:t>
            </a:r>
            <a:r>
              <a:rPr lang="sr" sz="600" dirty="0" smtClean="0">
                <a:solidFill>
                  <a:schemeClr val="tx1">
                    <a:lumMod val="65000"/>
                    <a:lumOff val="35000"/>
                  </a:schemeClr>
                </a:solidFill>
                <a:latin typeface="Times New Roman" panose="02020603050405020304" pitchFamily="18" charset="0"/>
                <a:cs typeface="Times New Roman" panose="02020603050405020304" pitchFamily="18" charset="0"/>
              </a:rPr>
              <a:t>Техологие </a:t>
            </a:r>
            <a:r>
              <a:rPr lang="sr" sz="600" dirty="0">
                <a:solidFill>
                  <a:schemeClr val="tx1">
                    <a:lumMod val="65000"/>
                    <a:lumOff val="35000"/>
                  </a:schemeClr>
                </a:solidFill>
                <a:latin typeface="Times New Roman" panose="02020603050405020304" pitchFamily="18" charset="0"/>
                <a:cs typeface="Times New Roman" panose="02020603050405020304" pitchFamily="18" charset="0"/>
              </a:rPr>
              <a:t>Георге Емил Паладе дин Тиргу Мурес</a:t>
            </a:r>
            <a:endParaRPr lang="hu-HU" sz="600" dirty="0">
              <a:latin typeface="Times New Roman" panose="02020603050405020304" pitchFamily="18" charset="0"/>
              <a:cs typeface="Times New Roman" panose="02020603050405020304" pitchFamily="18" charset="0"/>
            </a:endParaRPr>
          </a:p>
        </p:txBody>
      </p:sp>
      <p:sp>
        <p:nvSpPr>
          <p:cNvPr id="11" name="Téglalap 10"/>
          <p:cNvSpPr/>
          <p:nvPr/>
        </p:nvSpPr>
        <p:spPr>
          <a:xfrm>
            <a:off x="1930437" y="2781361"/>
            <a:ext cx="9010465"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Medicinski </a:t>
            </a:r>
            <a:r>
              <a:rPr lang="en-US" dirty="0" err="1">
                <a:solidFill>
                  <a:schemeClr val="tx1"/>
                </a:solidFill>
              </a:rPr>
              <a:t>fakultet</a:t>
            </a:r>
            <a:r>
              <a:rPr lang="en-US" dirty="0">
                <a:solidFill>
                  <a:schemeClr val="tx1"/>
                </a:solidFill>
              </a:rPr>
              <a:t> </a:t>
            </a:r>
            <a:r>
              <a:rPr lang="en-US" dirty="0" err="1">
                <a:solidFill>
                  <a:schemeClr val="tx1"/>
                </a:solidFill>
              </a:rPr>
              <a:t>Univerziteta</a:t>
            </a:r>
            <a:r>
              <a:rPr lang="en-US" dirty="0">
                <a:solidFill>
                  <a:schemeClr val="tx1"/>
                </a:solidFill>
              </a:rPr>
              <a:t> u </a:t>
            </a:r>
            <a:r>
              <a:rPr lang="en-US" dirty="0" err="1" smtClean="0">
                <a:solidFill>
                  <a:schemeClr val="tx1"/>
                </a:solidFill>
              </a:rPr>
              <a:t>Pečuju</a:t>
            </a:r>
            <a:r>
              <a:rPr lang="hu-HU" dirty="0" smtClean="0">
                <a:solidFill>
                  <a:schemeClr val="tx1"/>
                </a:solidFill>
              </a:rPr>
              <a:t>,</a:t>
            </a:r>
            <a:br>
              <a:rPr lang="hu-HU" dirty="0" smtClean="0">
                <a:solidFill>
                  <a:schemeClr val="tx1"/>
                </a:solidFill>
              </a:rPr>
            </a:br>
            <a:r>
              <a:rPr lang="hu-HU" dirty="0" err="1" smtClean="0">
                <a:solidFill>
                  <a:schemeClr val="tx1"/>
                </a:solidFill>
              </a:rPr>
              <a:t>Institut</a:t>
            </a:r>
            <a:r>
              <a:rPr lang="hu-HU" dirty="0" smtClean="0">
                <a:solidFill>
                  <a:schemeClr val="tx1"/>
                </a:solidFill>
              </a:rPr>
              <a:t> </a:t>
            </a:r>
            <a:r>
              <a:rPr lang="hu-HU" dirty="0" err="1">
                <a:solidFill>
                  <a:schemeClr val="tx1"/>
                </a:solidFill>
              </a:rPr>
              <a:t>za</a:t>
            </a:r>
            <a:r>
              <a:rPr lang="hu-HU" dirty="0">
                <a:solidFill>
                  <a:schemeClr val="tx1"/>
                </a:solidFill>
              </a:rPr>
              <a:t> </a:t>
            </a:r>
            <a:r>
              <a:rPr lang="hu-HU" dirty="0" err="1">
                <a:solidFill>
                  <a:schemeClr val="tx1"/>
                </a:solidFill>
              </a:rPr>
              <a:t>medicinsko</a:t>
            </a:r>
            <a:r>
              <a:rPr lang="hu-HU" dirty="0">
                <a:solidFill>
                  <a:schemeClr val="tx1"/>
                </a:solidFill>
              </a:rPr>
              <a:t> </a:t>
            </a:r>
            <a:r>
              <a:rPr lang="hu-HU" dirty="0" err="1">
                <a:solidFill>
                  <a:schemeClr val="tx1"/>
                </a:solidFill>
              </a:rPr>
              <a:t>javno</a:t>
            </a:r>
            <a:r>
              <a:rPr lang="hu-HU" dirty="0">
                <a:solidFill>
                  <a:schemeClr val="tx1"/>
                </a:solidFill>
              </a:rPr>
              <a:t> </a:t>
            </a:r>
            <a:r>
              <a:rPr lang="hu-HU" dirty="0" err="1" smtClean="0">
                <a:solidFill>
                  <a:schemeClr val="tx1"/>
                </a:solidFill>
              </a:rPr>
              <a:t>zdravstvo</a:t>
            </a:r>
            <a:r>
              <a:rPr lang="hu-HU" dirty="0" smtClean="0">
                <a:solidFill>
                  <a:schemeClr val="tx1"/>
                </a:solidFill>
              </a:rPr>
              <a:t> </a:t>
            </a:r>
            <a:r>
              <a:rPr lang="en-US" dirty="0" smtClean="0">
                <a:solidFill>
                  <a:schemeClr val="tx1"/>
                </a:solidFill>
              </a:rPr>
              <a:t>– </a:t>
            </a:r>
            <a:r>
              <a:rPr lang="en-US" dirty="0" err="1">
                <a:solidFill>
                  <a:schemeClr val="tx1"/>
                </a:solidFill>
              </a:rPr>
              <a:t>Pečuj</a:t>
            </a:r>
            <a:r>
              <a:rPr lang="en-US" dirty="0">
                <a:solidFill>
                  <a:schemeClr val="tx1"/>
                </a:solidFill>
              </a:rPr>
              <a:t>, </a:t>
            </a:r>
            <a:r>
              <a:rPr lang="en-US" dirty="0" err="1">
                <a:solidFill>
                  <a:schemeClr val="tx1"/>
                </a:solidFill>
              </a:rPr>
              <a:t>Mađarska</a:t>
            </a:r>
            <a:r>
              <a:rPr lang="en-US" dirty="0">
                <a:solidFill>
                  <a:schemeClr val="tx1"/>
                </a:solidFill>
              </a:rPr>
              <a:t> </a:t>
            </a:r>
          </a:p>
        </p:txBody>
      </p:sp>
      <p:sp>
        <p:nvSpPr>
          <p:cNvPr id="12" name="Téglalap 11"/>
          <p:cNvSpPr/>
          <p:nvPr/>
        </p:nvSpPr>
        <p:spPr>
          <a:xfrm>
            <a:off x="1930437" y="3448249"/>
            <a:ext cx="62732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a:solidFill>
                  <a:schemeClr val="tx1"/>
                </a:solidFill>
              </a:rPr>
              <a:t>Centar</a:t>
            </a:r>
            <a:r>
              <a:rPr lang="en-US" dirty="0">
                <a:solidFill>
                  <a:schemeClr val="tx1"/>
                </a:solidFill>
              </a:rPr>
              <a:t> </a:t>
            </a:r>
            <a:r>
              <a:rPr lang="en-US" dirty="0" err="1">
                <a:solidFill>
                  <a:schemeClr val="tx1"/>
                </a:solidFill>
              </a:rPr>
              <a:t>za</a:t>
            </a:r>
            <a:r>
              <a:rPr lang="en-US" dirty="0">
                <a:solidFill>
                  <a:schemeClr val="tx1"/>
                </a:solidFill>
              </a:rPr>
              <a:t> </a:t>
            </a:r>
            <a:r>
              <a:rPr lang="en-US" dirty="0" err="1">
                <a:solidFill>
                  <a:schemeClr val="tx1"/>
                </a:solidFill>
              </a:rPr>
              <a:t>zdravlje</a:t>
            </a:r>
            <a:r>
              <a:rPr lang="en-US" dirty="0">
                <a:solidFill>
                  <a:schemeClr val="tx1"/>
                </a:solidFill>
              </a:rPr>
              <a:t>, </a:t>
            </a:r>
            <a:r>
              <a:rPr lang="en-US" dirty="0" err="1">
                <a:solidFill>
                  <a:schemeClr val="tx1"/>
                </a:solidFill>
              </a:rPr>
              <a:t>vežbanje</a:t>
            </a:r>
            <a:r>
              <a:rPr lang="en-US" dirty="0">
                <a:solidFill>
                  <a:schemeClr val="tx1"/>
                </a:solidFill>
              </a:rPr>
              <a:t> </a:t>
            </a:r>
            <a:r>
              <a:rPr lang="en-US" dirty="0" err="1">
                <a:solidFill>
                  <a:schemeClr val="tx1"/>
                </a:solidFill>
              </a:rPr>
              <a:t>i</a:t>
            </a:r>
            <a:r>
              <a:rPr lang="en-US" dirty="0">
                <a:solidFill>
                  <a:schemeClr val="tx1"/>
                </a:solidFill>
              </a:rPr>
              <a:t> </a:t>
            </a:r>
            <a:r>
              <a:rPr lang="en-US" dirty="0" err="1">
                <a:solidFill>
                  <a:schemeClr val="tx1"/>
                </a:solidFill>
              </a:rPr>
              <a:t>sportske</a:t>
            </a:r>
            <a:r>
              <a:rPr lang="en-US" dirty="0">
                <a:solidFill>
                  <a:schemeClr val="tx1"/>
                </a:solidFill>
              </a:rPr>
              <a:t> </a:t>
            </a:r>
            <a:r>
              <a:rPr lang="en-US" dirty="0" err="1">
                <a:solidFill>
                  <a:schemeClr val="tx1"/>
                </a:solidFill>
              </a:rPr>
              <a:t>nauke</a:t>
            </a:r>
            <a:r>
              <a:rPr lang="en-US" dirty="0">
                <a:solidFill>
                  <a:schemeClr val="tx1"/>
                </a:solidFill>
              </a:rPr>
              <a:t> – Beograd, </a:t>
            </a:r>
            <a:r>
              <a:rPr lang="en-US" dirty="0" err="1">
                <a:solidFill>
                  <a:schemeClr val="tx1"/>
                </a:solidFill>
              </a:rPr>
              <a:t>Srbija</a:t>
            </a:r>
            <a:r>
              <a:rPr lang="en-US" dirty="0">
                <a:solidFill>
                  <a:schemeClr val="tx1"/>
                </a:solidFill>
              </a:rPr>
              <a:t> </a:t>
            </a:r>
            <a:endParaRPr lang="sr" dirty="0">
              <a:solidFill>
                <a:schemeClr val="tx1"/>
              </a:solidFill>
            </a:endParaRPr>
          </a:p>
        </p:txBody>
      </p:sp>
      <p:sp>
        <p:nvSpPr>
          <p:cNvPr id="13" name="Téglalap 12"/>
          <p:cNvSpPr/>
          <p:nvPr/>
        </p:nvSpPr>
        <p:spPr>
          <a:xfrm>
            <a:off x="1930438" y="4115137"/>
            <a:ext cx="8776548"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dirty="0">
                <a:solidFill>
                  <a:schemeClr val="tx1"/>
                </a:solidFill>
              </a:rPr>
              <a:t>Nacionalni centar za javno zdravlje i farmaceutsku regulativu</a:t>
            </a:r>
            <a:r>
              <a:rPr lang="en-US" dirty="0" smtClean="0">
                <a:solidFill>
                  <a:schemeClr val="tx1"/>
                </a:solidFill>
              </a:rPr>
              <a:t> </a:t>
            </a:r>
            <a:r>
              <a:rPr lang="en-US" dirty="0">
                <a:solidFill>
                  <a:schemeClr val="tx1"/>
                </a:solidFill>
              </a:rPr>
              <a:t>– </a:t>
            </a:r>
            <a:r>
              <a:rPr lang="en-US" dirty="0" err="1">
                <a:solidFill>
                  <a:schemeClr val="tx1"/>
                </a:solidFill>
              </a:rPr>
              <a:t>Budimpešta</a:t>
            </a:r>
            <a:r>
              <a:rPr lang="en-US" dirty="0">
                <a:solidFill>
                  <a:schemeClr val="tx1"/>
                </a:solidFill>
              </a:rPr>
              <a:t>, </a:t>
            </a:r>
            <a:r>
              <a:rPr lang="en-US" dirty="0" err="1">
                <a:solidFill>
                  <a:schemeClr val="tx1"/>
                </a:solidFill>
              </a:rPr>
              <a:t>Mađarska</a:t>
            </a:r>
            <a:r>
              <a:rPr lang="en-US" dirty="0">
                <a:solidFill>
                  <a:schemeClr val="tx1"/>
                </a:solidFill>
              </a:rPr>
              <a:t> </a:t>
            </a:r>
            <a:endParaRPr lang="sr" dirty="0">
              <a:solidFill>
                <a:schemeClr val="tx1"/>
              </a:solidFill>
            </a:endParaRPr>
          </a:p>
        </p:txBody>
      </p:sp>
      <p:sp>
        <p:nvSpPr>
          <p:cNvPr id="14" name="Téglalap 13"/>
          <p:cNvSpPr/>
          <p:nvPr/>
        </p:nvSpPr>
        <p:spPr>
          <a:xfrm>
            <a:off x="1898770" y="4756470"/>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Univerzitetski </a:t>
            </a:r>
            <a:r>
              <a:rPr lang="en-US" dirty="0" err="1">
                <a:solidFill>
                  <a:schemeClr val="tx1"/>
                </a:solidFill>
              </a:rPr>
              <a:t>koledž</a:t>
            </a:r>
            <a:r>
              <a:rPr lang="en-US" dirty="0">
                <a:solidFill>
                  <a:schemeClr val="tx1"/>
                </a:solidFill>
              </a:rPr>
              <a:t> </a:t>
            </a:r>
            <a:r>
              <a:rPr lang="en-US" dirty="0" err="1">
                <a:solidFill>
                  <a:schemeClr val="tx1"/>
                </a:solidFill>
              </a:rPr>
              <a:t>Kork</a:t>
            </a:r>
            <a:r>
              <a:rPr lang="en-US" dirty="0">
                <a:solidFill>
                  <a:schemeClr val="tx1"/>
                </a:solidFill>
              </a:rPr>
              <a:t> – Nacionalni </a:t>
            </a:r>
            <a:r>
              <a:rPr lang="en-US" dirty="0" err="1">
                <a:solidFill>
                  <a:schemeClr val="tx1"/>
                </a:solidFill>
              </a:rPr>
              <a:t>univerzitet</a:t>
            </a:r>
            <a:r>
              <a:rPr lang="en-US" dirty="0">
                <a:solidFill>
                  <a:schemeClr val="tx1"/>
                </a:solidFill>
              </a:rPr>
              <a:t> </a:t>
            </a:r>
            <a:r>
              <a:rPr lang="en-US" dirty="0" err="1">
                <a:solidFill>
                  <a:schemeClr val="tx1"/>
                </a:solidFill>
              </a:rPr>
              <a:t>Irske</a:t>
            </a:r>
            <a:r>
              <a:rPr lang="en-US" dirty="0">
                <a:solidFill>
                  <a:schemeClr val="tx1"/>
                </a:solidFill>
              </a:rPr>
              <a:t> – </a:t>
            </a:r>
            <a:r>
              <a:rPr lang="en-US" dirty="0" err="1">
                <a:solidFill>
                  <a:schemeClr val="tx1"/>
                </a:solidFill>
              </a:rPr>
              <a:t>Kork</a:t>
            </a:r>
            <a:r>
              <a:rPr lang="en-US" dirty="0">
                <a:solidFill>
                  <a:schemeClr val="tx1"/>
                </a:solidFill>
              </a:rPr>
              <a:t>, </a:t>
            </a:r>
            <a:r>
              <a:rPr lang="en-US" dirty="0" err="1">
                <a:solidFill>
                  <a:schemeClr val="tx1"/>
                </a:solidFill>
              </a:rPr>
              <a:t>Irska</a:t>
            </a:r>
            <a:r>
              <a:rPr lang="en-US" dirty="0">
                <a:solidFill>
                  <a:schemeClr val="tx1"/>
                </a:solidFill>
              </a:rPr>
              <a:t> </a:t>
            </a:r>
          </a:p>
        </p:txBody>
      </p:sp>
      <p:sp>
        <p:nvSpPr>
          <p:cNvPr id="15" name="Téglalap 14"/>
          <p:cNvSpPr/>
          <p:nvPr/>
        </p:nvSpPr>
        <p:spPr>
          <a:xfrm>
            <a:off x="1930437" y="5397804"/>
            <a:ext cx="6557955"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cs typeface="Times New Roman" panose="02020603050405020304" pitchFamily="18" charset="0"/>
              </a:rPr>
              <a:t>Univerzitet </a:t>
            </a:r>
            <a:r>
              <a:rPr lang="en-US" dirty="0" err="1">
                <a:solidFill>
                  <a:schemeClr val="tx1"/>
                </a:solidFill>
                <a:cs typeface="Times New Roman" panose="02020603050405020304" pitchFamily="18" charset="0"/>
              </a:rPr>
              <a:t>za</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medicinu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farmaciju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nauku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i</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tehnologiju</a:t>
            </a:r>
            <a:r>
              <a:rPr lang="en-US" dirty="0">
                <a:solidFill>
                  <a:schemeClr val="tx1"/>
                </a:solidFill>
                <a:cs typeface="Times New Roman" panose="02020603050405020304" pitchFamily="18" charset="0"/>
              </a:rPr>
              <a:t> Georg</a:t>
            </a:r>
          </a:p>
          <a:p>
            <a:r>
              <a:rPr lang="en-US" dirty="0">
                <a:solidFill>
                  <a:schemeClr val="tx1"/>
                </a:solidFill>
                <a:cs typeface="Times New Roman" panose="02020603050405020304" pitchFamily="18" charset="0"/>
              </a:rPr>
              <a:t>Emil Palade u </a:t>
            </a:r>
            <a:r>
              <a:rPr lang="en-US" dirty="0" err="1">
                <a:solidFill>
                  <a:schemeClr val="tx1"/>
                </a:solidFill>
                <a:cs typeface="Times New Roman" panose="02020603050405020304" pitchFamily="18" charset="0"/>
              </a:rPr>
              <a:t>Targu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Murešu</a:t>
            </a:r>
            <a:r>
              <a:rPr lang="en-US" dirty="0">
                <a:solidFill>
                  <a:schemeClr val="tx1"/>
                </a:solidFill>
                <a:cs typeface="Times New Roman" panose="02020603050405020304" pitchFamily="18" charset="0"/>
              </a:rPr>
              <a:t> – </a:t>
            </a:r>
            <a:r>
              <a:rPr lang="en-US" dirty="0" err="1">
                <a:solidFill>
                  <a:schemeClr val="tx1"/>
                </a:solidFill>
                <a:cs typeface="Times New Roman" panose="02020603050405020304" pitchFamily="18" charset="0"/>
              </a:rPr>
              <a:t>Targu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Mureš</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Rumunija</a:t>
            </a:r>
            <a:endParaRPr lang="en-US" dirty="0">
              <a:solidFill>
                <a:schemeClr val="tx1"/>
              </a:solidFill>
              <a:cs typeface="Times New Roman" panose="02020603050405020304" pitchFamily="18" charset="0"/>
            </a:endParaRPr>
          </a:p>
        </p:txBody>
      </p:sp>
      <p:pic>
        <p:nvPicPr>
          <p:cNvPr id="16" name="Kép 15"/>
          <p:cNvPicPr>
            <a:picLocks noChangeAspect="1"/>
          </p:cNvPicPr>
          <p:nvPr/>
        </p:nvPicPr>
        <p:blipFill>
          <a:blip r:embed="rId6"/>
          <a:stretch>
            <a:fillRect/>
          </a:stretch>
        </p:blipFill>
        <p:spPr>
          <a:xfrm>
            <a:off x="297191" y="5380125"/>
            <a:ext cx="1529969" cy="676474"/>
          </a:xfrm>
          <a:prstGeom prst="rect">
            <a:avLst/>
          </a:prstGeom>
        </p:spPr>
      </p:pic>
    </p:spTree>
    <p:extLst>
      <p:ext uri="{BB962C8B-B14F-4D97-AF65-F5344CB8AC3E}">
        <p14:creationId xmlns:p14="http://schemas.microsoft.com/office/powerpoint/2010/main" val="2551455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295174" y="225438"/>
            <a:ext cx="11896826" cy="549635"/>
          </a:xfrm>
        </p:spPr>
        <p:txBody>
          <a:bodyPr rtlCol="0">
            <a:normAutofit/>
          </a:bodyPr>
          <a:lstStyle/>
          <a:p>
            <a:pPr rtl="0"/>
            <a:r>
              <a:rPr lang="en-US" dirty="0">
                <a:solidFill>
                  <a:schemeClr val="tx1"/>
                </a:solidFill>
              </a:rPr>
              <a:t>Koji </a:t>
            </a:r>
            <a:r>
              <a:rPr lang="en-US" dirty="0" err="1">
                <a:solidFill>
                  <a:schemeClr val="tx1"/>
                </a:solidFill>
              </a:rPr>
              <a:t>su</a:t>
            </a:r>
            <a:r>
              <a:rPr lang="en-US" dirty="0">
                <a:solidFill>
                  <a:schemeClr val="tx1"/>
                </a:solidFill>
              </a:rPr>
              <a:t> </a:t>
            </a:r>
            <a:r>
              <a:rPr lang="en-US" dirty="0" err="1">
                <a:solidFill>
                  <a:schemeClr val="tx1"/>
                </a:solidFill>
              </a:rPr>
              <a:t>glavni</a:t>
            </a:r>
            <a:r>
              <a:rPr lang="en-US" dirty="0">
                <a:solidFill>
                  <a:schemeClr val="tx1"/>
                </a:solidFill>
              </a:rPr>
              <a:t> </a:t>
            </a:r>
            <a:r>
              <a:rPr lang="en-US" dirty="0" err="1">
                <a:solidFill>
                  <a:schemeClr val="tx1"/>
                </a:solidFill>
              </a:rPr>
              <a:t>uticaji</a:t>
            </a:r>
            <a:r>
              <a:rPr lang="en-US" dirty="0">
                <a:solidFill>
                  <a:schemeClr val="tx1"/>
                </a:solidFill>
              </a:rPr>
              <a:t> </a:t>
            </a:r>
            <a:r>
              <a:rPr lang="en-US" dirty="0" err="1">
                <a:solidFill>
                  <a:schemeClr val="tx1"/>
                </a:solidFill>
              </a:rPr>
              <a:t>lekova</a:t>
            </a:r>
            <a:r>
              <a:rPr lang="en-US" dirty="0">
                <a:solidFill>
                  <a:schemeClr val="tx1"/>
                </a:solidFill>
              </a:rPr>
              <a:t> </a:t>
            </a:r>
            <a:r>
              <a:rPr lang="en-US" dirty="0" err="1">
                <a:solidFill>
                  <a:schemeClr val="tx1"/>
                </a:solidFill>
              </a:rPr>
              <a:t>na</a:t>
            </a:r>
            <a:r>
              <a:rPr lang="en-US" dirty="0">
                <a:solidFill>
                  <a:schemeClr val="tx1"/>
                </a:solidFill>
              </a:rPr>
              <a:t> </a:t>
            </a:r>
            <a:r>
              <a:rPr lang="en-US" dirty="0" err="1">
                <a:solidFill>
                  <a:schemeClr val="tx1"/>
                </a:solidFill>
              </a:rPr>
              <a:t>mehanizam</a:t>
            </a:r>
            <a:r>
              <a:rPr lang="en-US" dirty="0">
                <a:solidFill>
                  <a:schemeClr val="tx1"/>
                </a:solidFill>
              </a:rPr>
              <a:t> </a:t>
            </a:r>
            <a:r>
              <a:rPr lang="en-US" dirty="0" err="1">
                <a:solidFill>
                  <a:schemeClr val="tx1"/>
                </a:solidFill>
              </a:rPr>
              <a:t>hlađenja</a:t>
            </a:r>
            <a:r>
              <a:rPr lang="en-US" dirty="0">
                <a:solidFill>
                  <a:schemeClr val="tx1"/>
                </a:solidFill>
              </a:rPr>
              <a:t> </a:t>
            </a:r>
            <a:r>
              <a:rPr lang="en-US" dirty="0" err="1">
                <a:solidFill>
                  <a:schemeClr val="tx1"/>
                </a:solidFill>
              </a:rPr>
              <a:t>tela</a:t>
            </a:r>
            <a:r>
              <a:rPr lang="en-US" dirty="0">
                <a:solidFill>
                  <a:schemeClr val="tx1"/>
                </a:solidFill>
              </a:rPr>
              <a:t>?</a:t>
            </a:r>
            <a:endParaRPr lang="sr" dirty="0">
              <a:solidFill>
                <a:schemeClr val="tx1"/>
              </a:solidFill>
            </a:endParaRPr>
          </a:p>
        </p:txBody>
      </p:sp>
      <p:sp>
        <p:nvSpPr>
          <p:cNvPr id="3" name="Tartalom helye 2"/>
          <p:cNvSpPr>
            <a:spLocks noGrp="1"/>
          </p:cNvSpPr>
          <p:nvPr>
            <p:ph idx="1"/>
          </p:nvPr>
        </p:nvSpPr>
        <p:spPr>
          <a:xfrm>
            <a:off x="510139" y="1561381"/>
            <a:ext cx="11533924" cy="4934415"/>
          </a:xfrm>
        </p:spPr>
        <p:txBody>
          <a:bodyPr rtlCol="0"/>
          <a:lstStyle/>
          <a:p>
            <a:pPr marL="342900" marR="0" lvl="0" indent="-342900" fontAlgn="base">
              <a:spcBef>
                <a:spcPts val="0"/>
              </a:spcBef>
              <a:spcAft>
                <a:spcPts val="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Lekovi mogu potencijalno da izazovu povećane zdravstvene probleme na više načina (Regionalna kancelarija SZO za Evropu, 2009); od strane:</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spcBef>
                <a:spcPts val="0"/>
              </a:spcBef>
              <a:spcAft>
                <a:spcPts val="0"/>
              </a:spcAft>
              <a:buFont typeface="Arial" panose="020B0604020202020204" pitchFamily="34" charset="0"/>
              <a:buChar char="•"/>
              <a:tabLst>
                <a:tab pos="457200" algn="l"/>
              </a:tabLst>
            </a:pP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spcBef>
                <a:spcPts val="0"/>
              </a:spcBef>
              <a:spcAft>
                <a:spcPts val="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menjajući centralnu termoregulaciju i samim tim</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tabLst>
                <a:tab pos="914400" algn="l"/>
              </a:tabLst>
            </a:pPr>
            <a:r>
              <a:rPr lang="sr-Latn-RS" sz="2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fiziološki i bihejvioralni odgovori;</a:t>
            </a:r>
            <a:endParaRPr lang="en-US" sz="2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tabLst>
                <a:tab pos="914400" algn="l"/>
              </a:tabLst>
            </a:pPr>
            <a:endParaRPr lang="en-US" sz="2200"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spcBef>
                <a:spcPts val="0"/>
              </a:spcBef>
              <a:spcAft>
                <a:spcPts val="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promena kognitivne budnosti, što dovodi do, na primer,</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742950" marR="0" lvl="1" indent="-285750">
              <a:spcBef>
                <a:spcPts val="0"/>
              </a:spcBef>
              <a:spcAft>
                <a:spcPts val="0"/>
              </a:spcAft>
              <a:buFont typeface="Arial" panose="020B0604020202020204" pitchFamily="34" charset="0"/>
              <a:buChar char="•"/>
              <a:tabLst>
                <a:tab pos="914400" algn="l"/>
              </a:tabLst>
            </a:pPr>
            <a:r>
              <a:rPr lang="sr-Latn-RS" sz="2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povećana pospanost i smanjeno ponašanje izbegavanja toplote</a:t>
            </a:r>
            <a:r>
              <a:rPr lang="sr-Latn-RS" sz="24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endParaRPr lang="en-US" sz="1200"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64170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p:cNvPicPr>
            <a:picLocks noChangeAspect="1"/>
          </p:cNvPicPr>
          <p:nvPr/>
        </p:nvPicPr>
        <p:blipFill rotWithShape="1">
          <a:blip r:embed="rId2"/>
          <a:srcRect l="1482"/>
          <a:stretch/>
        </p:blipFill>
        <p:spPr>
          <a:xfrm>
            <a:off x="5354308" y="52051"/>
            <a:ext cx="5703615" cy="6212478"/>
          </a:xfrm>
          <a:prstGeom prst="rect">
            <a:avLst/>
          </a:prstGeom>
        </p:spPr>
      </p:pic>
      <p:pic>
        <p:nvPicPr>
          <p:cNvPr id="5" name="Kép 4"/>
          <p:cNvPicPr>
            <a:picLocks noChangeAspect="1"/>
          </p:cNvPicPr>
          <p:nvPr/>
        </p:nvPicPr>
        <p:blipFill>
          <a:blip r:embed="rId3"/>
          <a:stretch>
            <a:fillRect/>
          </a:stretch>
        </p:blipFill>
        <p:spPr>
          <a:xfrm>
            <a:off x="93272" y="5907746"/>
            <a:ext cx="4418342" cy="356783"/>
          </a:xfrm>
          <a:prstGeom prst="rect">
            <a:avLst/>
          </a:prstGeom>
        </p:spPr>
      </p:pic>
      <p:grpSp>
        <p:nvGrpSpPr>
          <p:cNvPr id="6" name="Csoportba foglalás 5"/>
          <p:cNvGrpSpPr/>
          <p:nvPr/>
        </p:nvGrpSpPr>
        <p:grpSpPr>
          <a:xfrm>
            <a:off x="296316" y="1501307"/>
            <a:ext cx="4012253" cy="2509975"/>
            <a:chOff x="296316" y="1501307"/>
            <a:chExt cx="4012253" cy="2509975"/>
          </a:xfrm>
        </p:grpSpPr>
        <p:pic>
          <p:nvPicPr>
            <p:cNvPr id="7" name="Kép 6"/>
            <p:cNvPicPr>
              <a:picLocks noChangeAspect="1"/>
            </p:cNvPicPr>
            <p:nvPr/>
          </p:nvPicPr>
          <p:blipFill rotWithShape="1">
            <a:blip r:embed="rId2"/>
            <a:srcRect l="1693" t="1750" r="57299" b="74343"/>
            <a:stretch/>
          </p:blipFill>
          <p:spPr>
            <a:xfrm>
              <a:off x="296316" y="1501307"/>
              <a:ext cx="4012253" cy="2509975"/>
            </a:xfrm>
            <a:prstGeom prst="rect">
              <a:avLst/>
            </a:prstGeom>
          </p:spPr>
        </p:pic>
        <p:pic>
          <p:nvPicPr>
            <p:cNvPr id="8" name="Kép 7"/>
            <p:cNvPicPr>
              <a:picLocks noChangeAspect="1"/>
            </p:cNvPicPr>
            <p:nvPr/>
          </p:nvPicPr>
          <p:blipFill>
            <a:blip r:embed="rId4"/>
            <a:stretch>
              <a:fillRect/>
            </a:stretch>
          </p:blipFill>
          <p:spPr>
            <a:xfrm>
              <a:off x="855722" y="2130723"/>
              <a:ext cx="2922648" cy="1560397"/>
            </a:xfrm>
            <a:prstGeom prst="rect">
              <a:avLst/>
            </a:prstGeom>
          </p:spPr>
        </p:pic>
      </p:grpSp>
      <p:sp>
        <p:nvSpPr>
          <p:cNvPr id="9" name="Téglalap 8"/>
          <p:cNvSpPr/>
          <p:nvPr/>
        </p:nvSpPr>
        <p:spPr>
          <a:xfrm>
            <a:off x="816049" y="2130723"/>
            <a:ext cx="3001993" cy="1384995"/>
          </a:xfrm>
          <a:prstGeom prst="rect">
            <a:avLst/>
          </a:prstGeom>
        </p:spPr>
        <p:txBody>
          <a:bodyPr wrap="square">
            <a:spAutoFit/>
          </a:bodyPr>
          <a:lstStyle/>
          <a:p>
            <a:pPr algn="ctr"/>
            <a:r>
              <a:rPr lang="sv-SE" sz="2800" b="1" dirty="0"/>
              <a:t>Lekovi koji mogu imati interakciju sa toplotom</a:t>
            </a:r>
            <a:endParaRPr lang="de-DE" sz="2800" b="1" dirty="0"/>
          </a:p>
        </p:txBody>
      </p:sp>
    </p:spTree>
    <p:extLst>
      <p:ext uri="{BB962C8B-B14F-4D97-AF65-F5344CB8AC3E}">
        <p14:creationId xmlns:p14="http://schemas.microsoft.com/office/powerpoint/2010/main" val="2639824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en-US" dirty="0" err="1">
                <a:solidFill>
                  <a:schemeClr val="tx1"/>
                </a:solidFill>
              </a:rPr>
              <a:t>Izveštaji</a:t>
            </a:r>
            <a:r>
              <a:rPr lang="en-US" dirty="0">
                <a:solidFill>
                  <a:schemeClr val="tx1"/>
                </a:solidFill>
              </a:rPr>
              <a:t> o </a:t>
            </a:r>
            <a:r>
              <a:rPr lang="en-US" dirty="0" err="1">
                <a:solidFill>
                  <a:schemeClr val="tx1"/>
                </a:solidFill>
              </a:rPr>
              <a:t>slučajevima</a:t>
            </a:r>
            <a:endParaRPr lang="hu-HU" dirty="0">
              <a:solidFill>
                <a:schemeClr val="tx1"/>
              </a:solidFill>
            </a:endParaRPr>
          </a:p>
        </p:txBody>
      </p:sp>
      <p:sp>
        <p:nvSpPr>
          <p:cNvPr id="3" name="Tartalom helye 2"/>
          <p:cNvSpPr>
            <a:spLocks noGrp="1"/>
          </p:cNvSpPr>
          <p:nvPr>
            <p:ph idx="1"/>
          </p:nvPr>
        </p:nvSpPr>
        <p:spPr>
          <a:xfrm>
            <a:off x="526211" y="2001328"/>
            <a:ext cx="11563119" cy="4409852"/>
          </a:xfrm>
        </p:spPr>
        <p:txBody>
          <a:bodyPr rtlCol="0">
            <a:normAutofit/>
          </a:bodyPr>
          <a:lstStyle/>
          <a:p>
            <a:pPr marL="342900" marR="0" lvl="0" indent="-342900" fontAlgn="base">
              <a:spcBef>
                <a:spcPts val="0"/>
              </a:spcBef>
              <a:spcAft>
                <a:spcPts val="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„1999. godine, </a:t>
            </a:r>
            <a:r>
              <a:rPr lang="sr-Latn-RS" u="sng"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hlinkClick r:id="rId2"/>
              </a:rPr>
              <a:t>intenzivni toplotni talas</a:t>
            </a: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zahvatio je srednji zapad i istočni deo Sjedinjenih Država. </a:t>
            </a: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spcBef>
                <a:spcPts val="0"/>
              </a:spcBef>
              <a:spcAft>
                <a:spcPts val="0"/>
              </a:spcAft>
              <a:buFont typeface="Arial" panose="020B0604020202020204" pitchFamily="34" charset="0"/>
              <a:buChar char="•"/>
              <a:tabLst>
                <a:tab pos="457200" algn="l"/>
              </a:tabLst>
            </a:pP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spcBef>
                <a:spcPts val="0"/>
              </a:spcBef>
              <a:spcAft>
                <a:spcPts val="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24-godišnji muškarac pronađen je mrtav u svom stanu u Dejtonu, u državi Ohajo. Imao je istoriju mentalnih bolesti i depresije i uzimao je benztropin, koji može smanjiti znojenje. </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spcBef>
                <a:spcPts val="0"/>
              </a:spcBef>
              <a:spcAft>
                <a:spcPts val="0"/>
              </a:spcAft>
              <a:buFont typeface="Arial" panose="020B0604020202020204" pitchFamily="34" charset="0"/>
              <a:buChar char="•"/>
              <a:tabLst>
                <a:tab pos="457200" algn="l"/>
              </a:tabLst>
            </a:pPr>
            <a:endParaRPr lang="en-U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fontAlgn="base">
              <a:spcBef>
                <a:spcPts val="0"/>
              </a:spcBef>
              <a:spcAft>
                <a:spcPts val="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U Sinsinatiju, 34-godišnja žena koja je imala šizofreniju umrla je od toplotnog udara u svojoj grupnoj kući; njena osnovna temperatura je bila preko 106 stepeni Farenhajta. Prepisali su joj furosemid, diuretik”. </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5" name="Téglalap 4"/>
          <p:cNvSpPr/>
          <p:nvPr/>
        </p:nvSpPr>
        <p:spPr>
          <a:xfrm>
            <a:off x="398584" y="5509846"/>
            <a:ext cx="11558953" cy="276999"/>
          </a:xfrm>
          <a:prstGeom prst="rect">
            <a:avLst/>
          </a:prstGeom>
        </p:spPr>
        <p:txBody>
          <a:bodyPr wrap="square" rtlCol="0">
            <a:spAutoFit/>
          </a:bodyPr>
          <a:lstStyle/>
          <a:p>
            <a:pPr rtl="0"/>
            <a:r>
              <a:rPr lang="de-DE" sz="1200" i="1" dirty="0"/>
              <a:t>Izvor: https://insideclimatenews.org/news/the-heat-stroke-risk-doctors-protocol-research/20082019/klimatske-promene-pretpostavke-drug-interakcija</a:t>
            </a:r>
            <a:endParaRPr lang="sr" sz="1200" i="1" dirty="0"/>
          </a:p>
        </p:txBody>
      </p:sp>
    </p:spTree>
    <p:extLst>
      <p:ext uri="{BB962C8B-B14F-4D97-AF65-F5344CB8AC3E}">
        <p14:creationId xmlns:p14="http://schemas.microsoft.com/office/powerpoint/2010/main" val="2104494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pPr rtl="0"/>
            <a:r>
              <a:rPr lang="en-US" dirty="0" err="1">
                <a:solidFill>
                  <a:schemeClr val="tx1"/>
                </a:solidFill>
              </a:rPr>
              <a:t>Zašto</a:t>
            </a:r>
            <a:r>
              <a:rPr lang="en-US" dirty="0">
                <a:solidFill>
                  <a:schemeClr val="tx1"/>
                </a:solidFill>
              </a:rPr>
              <a:t> </a:t>
            </a:r>
            <a:r>
              <a:rPr lang="en-US" dirty="0" err="1">
                <a:solidFill>
                  <a:schemeClr val="tx1"/>
                </a:solidFill>
              </a:rPr>
              <a:t>su</a:t>
            </a:r>
            <a:r>
              <a:rPr lang="en-US" dirty="0">
                <a:solidFill>
                  <a:schemeClr val="tx1"/>
                </a:solidFill>
              </a:rPr>
              <a:t> </a:t>
            </a:r>
            <a:r>
              <a:rPr lang="en-US" dirty="0" err="1">
                <a:solidFill>
                  <a:schemeClr val="tx1"/>
                </a:solidFill>
              </a:rPr>
              <a:t>psihijatrijski</a:t>
            </a:r>
            <a:r>
              <a:rPr lang="en-US" dirty="0">
                <a:solidFill>
                  <a:schemeClr val="tx1"/>
                </a:solidFill>
              </a:rPr>
              <a:t> </a:t>
            </a:r>
            <a:r>
              <a:rPr lang="en-US" dirty="0" err="1">
                <a:solidFill>
                  <a:schemeClr val="tx1"/>
                </a:solidFill>
              </a:rPr>
              <a:t>pacijenti</a:t>
            </a:r>
            <a:r>
              <a:rPr lang="en-US" dirty="0">
                <a:solidFill>
                  <a:schemeClr val="tx1"/>
                </a:solidFill>
              </a:rPr>
              <a:t> pod </a:t>
            </a:r>
            <a:r>
              <a:rPr lang="en-US" dirty="0" err="1">
                <a:solidFill>
                  <a:schemeClr val="tx1"/>
                </a:solidFill>
              </a:rPr>
              <a:t>velikim</a:t>
            </a:r>
            <a:r>
              <a:rPr lang="en-US" dirty="0">
                <a:solidFill>
                  <a:schemeClr val="tx1"/>
                </a:solidFill>
              </a:rPr>
              <a:t> </a:t>
            </a:r>
            <a:r>
              <a:rPr lang="en-US" dirty="0" err="1" smtClean="0">
                <a:solidFill>
                  <a:schemeClr val="tx1"/>
                </a:solidFill>
              </a:rPr>
              <a:t>rizikom</a:t>
            </a:r>
            <a:r>
              <a:rPr lang="en-US" dirty="0" smtClean="0">
                <a:solidFill>
                  <a:schemeClr val="tx1"/>
                </a:solidFill>
              </a:rPr>
              <a:t>?</a:t>
            </a:r>
            <a:endParaRPr lang="sr" dirty="0">
              <a:solidFill>
                <a:schemeClr val="tx1"/>
              </a:solidFill>
            </a:endParaRPr>
          </a:p>
        </p:txBody>
      </p:sp>
      <p:sp>
        <p:nvSpPr>
          <p:cNvPr id="3" name="Tartalom helye 2"/>
          <p:cNvSpPr>
            <a:spLocks noGrp="1"/>
          </p:cNvSpPr>
          <p:nvPr>
            <p:ph idx="1"/>
          </p:nvPr>
        </p:nvSpPr>
        <p:spPr>
          <a:xfrm>
            <a:off x="508958" y="1777042"/>
            <a:ext cx="11267148" cy="4528630"/>
          </a:xfrm>
        </p:spPr>
        <p:txBody>
          <a:bodyPr rtlCol="0">
            <a:normAutofit/>
          </a:bodyPr>
          <a:lstStyle/>
          <a:p>
            <a:pPr marL="342900" marR="0" lvl="0" indent="-342900" fontAlgn="base">
              <a:spcBef>
                <a:spcPts val="0"/>
              </a:spcBef>
              <a:spcAft>
                <a:spcPts val="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Većina psihotropnih lekova ima značajan uticaj na regulaciju telesne temperature kao rezultat brojnih efekata na hipotalamus.</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R="0" indent="0" fontAlgn="base">
              <a:spcBef>
                <a:spcPts val="0"/>
              </a:spcBef>
              <a:spcAft>
                <a:spcPts val="0"/>
              </a:spcAft>
              <a:buNone/>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spcBef>
                <a:spcPts val="0"/>
              </a:spcBef>
              <a:spcAft>
                <a:spcPts val="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Psihijatrijski pacijenti su u velikom riziku (tri do četiri puta veća incidencija smrtnih slučajeva uzrokovanih toplotom) od razvoja bolesti uzrokovane toplotom, toplotnog udara.</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marR="0" fontAlgn="base">
              <a:spcBef>
                <a:spcPts val="0"/>
              </a:spcBef>
              <a:spcAft>
                <a:spcPts val="0"/>
              </a:spcAft>
            </a:pP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a:p>
            <a:pPr marL="342900" marR="0" lvl="0" indent="-342900" fontAlgn="base">
              <a:spcBef>
                <a:spcPts val="0"/>
              </a:spcBef>
              <a:spcAft>
                <a:spcPts val="0"/>
              </a:spcAft>
              <a:buFont typeface="Arial" panose="020B0604020202020204" pitchFamily="34" charset="0"/>
              <a:buChar char="•"/>
              <a:tabLst>
                <a:tab pos="457200" algn="l"/>
              </a:tabLst>
            </a:pPr>
            <a:r>
              <a:rPr lang="sr-Latn-RS"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Dve grupe psihijatrijskih lekova, antipsihotici i antidepresivi imaju značajan uticaj na regulaciju telesne temperature.</a:t>
            </a:r>
            <a:endParaRPr lang="en-US" kern="1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4" name="Téglalap 3"/>
          <p:cNvSpPr/>
          <p:nvPr/>
        </p:nvSpPr>
        <p:spPr>
          <a:xfrm>
            <a:off x="293076" y="5659341"/>
            <a:ext cx="10046677" cy="461665"/>
          </a:xfrm>
          <a:prstGeom prst="rect">
            <a:avLst/>
          </a:prstGeom>
        </p:spPr>
        <p:txBody>
          <a:bodyPr wrap="square" rtlCol="0">
            <a:spAutoFit/>
          </a:bodyPr>
          <a:lstStyle/>
          <a:p>
            <a:pPr rtl="0"/>
            <a:r>
              <a:rPr lang="en-US" sz="1200" i="1" dirty="0" err="1"/>
              <a:t>Šklebara</a:t>
            </a:r>
            <a:r>
              <a:rPr lang="en-US" sz="1200" i="1" dirty="0"/>
              <a:t> T, et al.: </a:t>
            </a:r>
            <a:r>
              <a:rPr lang="en-US" sz="1200" i="1" dirty="0" err="1"/>
              <a:t>Globalno</a:t>
            </a:r>
            <a:r>
              <a:rPr lang="en-US" sz="1200" i="1" dirty="0"/>
              <a:t> </a:t>
            </a:r>
            <a:r>
              <a:rPr lang="en-US" sz="1200" i="1" dirty="0" err="1"/>
              <a:t>zagrevanje</a:t>
            </a:r>
            <a:r>
              <a:rPr lang="en-US" sz="1200" i="1" dirty="0"/>
              <a:t> </a:t>
            </a:r>
            <a:r>
              <a:rPr lang="en-US" sz="1200" i="1" dirty="0" err="1"/>
              <a:t>i</a:t>
            </a:r>
            <a:r>
              <a:rPr lang="en-US" sz="1200" i="1" dirty="0"/>
              <a:t> </a:t>
            </a:r>
            <a:r>
              <a:rPr lang="en-US" sz="1200" i="1" dirty="0" err="1"/>
              <a:t>prepisivanje</a:t>
            </a:r>
            <a:r>
              <a:rPr lang="en-US" sz="1200" i="1" dirty="0"/>
              <a:t>: </a:t>
            </a:r>
            <a:r>
              <a:rPr lang="en-US" sz="1200" i="1" dirty="0" err="1"/>
              <a:t>Pregled</a:t>
            </a:r>
            <a:r>
              <a:rPr lang="en-US" sz="1200" i="1" dirty="0"/>
              <a:t> </a:t>
            </a:r>
            <a:r>
              <a:rPr lang="en-US" sz="1200" i="1" dirty="0" err="1"/>
              <a:t>efekata</a:t>
            </a:r>
            <a:r>
              <a:rPr lang="en-US" sz="1200" i="1" dirty="0"/>
              <a:t> </a:t>
            </a:r>
            <a:r>
              <a:rPr lang="en-US" sz="1200" i="1" dirty="0" err="1"/>
              <a:t>i</a:t>
            </a:r>
            <a:r>
              <a:rPr lang="en-US" sz="1200" i="1" dirty="0"/>
              <a:t> </a:t>
            </a:r>
            <a:r>
              <a:rPr lang="en-US" sz="1200" i="1" dirty="0" err="1"/>
              <a:t>mera</a:t>
            </a:r>
            <a:r>
              <a:rPr lang="en-US" sz="1200" i="1" dirty="0"/>
              <a:t> </a:t>
            </a:r>
            <a:r>
              <a:rPr lang="en-US" sz="1200" i="1" dirty="0" err="1"/>
              <a:t>predostrožnosti</a:t>
            </a:r>
            <a:r>
              <a:rPr lang="en-US" sz="1200" i="1" dirty="0"/>
              <a:t> </a:t>
            </a:r>
            <a:r>
              <a:rPr lang="en-US" sz="1200" i="1" dirty="0" err="1"/>
              <a:t>lekova</a:t>
            </a:r>
            <a:r>
              <a:rPr lang="en-US" sz="1200" i="1" dirty="0"/>
              <a:t>. </a:t>
            </a:r>
            <a:r>
              <a:rPr lang="en-US" sz="1200" i="1" dirty="0" err="1"/>
              <a:t>Psihijat</a:t>
            </a:r>
            <a:r>
              <a:rPr lang="en-US" sz="1200" i="1" dirty="0"/>
              <a:t> </a:t>
            </a:r>
            <a:r>
              <a:rPr lang="en-US" sz="1200" i="1" dirty="0" err="1"/>
              <a:t>Danub</a:t>
            </a:r>
            <a:r>
              <a:rPr lang="en-US" sz="1200" i="1" dirty="0"/>
              <a:t>. 2022 Dec;34(Suppl 10):5-12. PMID: 36752238</a:t>
            </a:r>
            <a:endParaRPr lang="sr" sz="1200" i="1" dirty="0"/>
          </a:p>
        </p:txBody>
      </p:sp>
    </p:spTree>
    <p:extLst>
      <p:ext uri="{BB962C8B-B14F-4D97-AF65-F5344CB8AC3E}">
        <p14:creationId xmlns:p14="http://schemas.microsoft.com/office/powerpoint/2010/main" val="2179244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áblázat 3"/>
          <p:cNvGraphicFramePr>
            <a:graphicFrameLocks noGrp="1"/>
          </p:cNvGraphicFramePr>
          <p:nvPr>
            <p:extLst>
              <p:ext uri="{D42A27DB-BD31-4B8C-83A1-F6EECF244321}">
                <p14:modId xmlns:p14="http://schemas.microsoft.com/office/powerpoint/2010/main" val="546601142"/>
              </p:ext>
            </p:extLst>
          </p:nvPr>
        </p:nvGraphicFramePr>
        <p:xfrm>
          <a:off x="452672" y="0"/>
          <a:ext cx="11579382" cy="4550691"/>
        </p:xfrm>
        <a:graphic>
          <a:graphicData uri="http://schemas.openxmlformats.org/drawingml/2006/table">
            <a:tbl>
              <a:tblPr firstRow="1" bandRow="1">
                <a:tableStyleId>{5C22544A-7EE6-4342-B048-85BDC9FD1C3A}</a:tableStyleId>
              </a:tblPr>
              <a:tblGrid>
                <a:gridCol w="5789691">
                  <a:extLst>
                    <a:ext uri="{9D8B030D-6E8A-4147-A177-3AD203B41FA5}">
                      <a16:colId xmlns:a16="http://schemas.microsoft.com/office/drawing/2014/main" val="659505282"/>
                    </a:ext>
                  </a:extLst>
                </a:gridCol>
                <a:gridCol w="5789691">
                  <a:extLst>
                    <a:ext uri="{9D8B030D-6E8A-4147-A177-3AD203B41FA5}">
                      <a16:colId xmlns:a16="http://schemas.microsoft.com/office/drawing/2014/main" val="1066642405"/>
                    </a:ext>
                  </a:extLst>
                </a:gridCol>
              </a:tblGrid>
              <a:tr h="399315">
                <a:tc>
                  <a:txBody>
                    <a:bodyPr/>
                    <a:lstStyle/>
                    <a:p>
                      <a:pPr rtl="0"/>
                      <a:r>
                        <a:rPr lang="en-US" sz="1800" b="1" i="0" u="none" strike="noStrike" kern="1200" dirty="0" err="1">
                          <a:solidFill>
                            <a:schemeClr val="lt1"/>
                          </a:solidFill>
                          <a:latin typeface="+mn-lt"/>
                          <a:ea typeface="+mn-ea"/>
                          <a:cs typeface="+mn-cs"/>
                        </a:rPr>
                        <a:t>Lekovi</a:t>
                      </a:r>
                      <a:endParaRPr lang="hu-HU" sz="1800" b="1" i="0" u="none" strike="noStrike" kern="1200" baseline="0" dirty="0">
                        <a:solidFill>
                          <a:schemeClr val="lt1"/>
                        </a:solidFill>
                        <a:latin typeface="+mn-lt"/>
                        <a:ea typeface="+mn-ea"/>
                        <a:cs typeface="+mn-cs"/>
                      </a:endParaRPr>
                    </a:p>
                  </a:txBody>
                  <a:tcPr/>
                </a:tc>
                <a:tc>
                  <a:txBody>
                    <a:bodyPr/>
                    <a:lstStyle/>
                    <a:p>
                      <a:pPr rtl="0"/>
                      <a:r>
                        <a:rPr lang="en-US" sz="1800" b="1" i="0" u="none" strike="noStrike" kern="1200" dirty="0" err="1">
                          <a:solidFill>
                            <a:schemeClr val="lt1"/>
                          </a:solidFill>
                          <a:latin typeface="+mn-lt"/>
                          <a:ea typeface="+mn-ea"/>
                          <a:cs typeface="+mn-cs"/>
                        </a:rPr>
                        <a:t>Mehanizam</a:t>
                      </a:r>
                      <a:endParaRPr lang="hu-HU" sz="1800" dirty="0">
                        <a:latin typeface="+mn-lt"/>
                      </a:endParaRPr>
                    </a:p>
                  </a:txBody>
                  <a:tcPr/>
                </a:tc>
                <a:extLst>
                  <a:ext uri="{0D108BD9-81ED-4DB2-BD59-A6C34878D82A}">
                    <a16:rowId xmlns:a16="http://schemas.microsoft.com/office/drawing/2014/main" val="1563092562"/>
                  </a:ext>
                </a:extLst>
              </a:tr>
              <a:tr h="1182297">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Antiholinergici</a:t>
                      </a:r>
                      <a:endParaRPr lang="en-US" sz="1800" kern="100" dirty="0">
                        <a:effectLst/>
                        <a:latin typeface="+mn-lt"/>
                        <a:ea typeface="Calibri" panose="020F0502020204030204" pitchFamily="34" charset="0"/>
                        <a:cs typeface="Times New Roman" panose="02020603050405020304" pitchFamily="18" charset="0"/>
                      </a:endParaRPr>
                    </a:p>
                  </a:txBody>
                  <a:tcPr anchor="ctr"/>
                </a:tc>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Može uticati na centralnu termoregulaciju, smanjiti kognitivnu budnost i sprečiti ili</a:t>
                      </a:r>
                      <a:endParaRPr lang="en-US" sz="1800" kern="100" dirty="0">
                        <a:effectLst/>
                        <a:latin typeface="+mn-l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smanjiti znojenje (mnogi lekovi u nastavku imaju antiholinergičke efekte)</a:t>
                      </a:r>
                      <a:endParaRPr lang="en-US" sz="1800" kern="100" dirty="0">
                        <a:effectLst/>
                        <a:latin typeface="+mn-lt"/>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115468102"/>
                  </a:ext>
                </a:extLst>
              </a:tr>
              <a:tr h="698800">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Antihistaminici</a:t>
                      </a:r>
                      <a:endParaRPr lang="en-US" sz="1800" kern="100" dirty="0">
                        <a:effectLst/>
                        <a:latin typeface="+mn-lt"/>
                        <a:ea typeface="Calibri" panose="020F0502020204030204" pitchFamily="34" charset="0"/>
                        <a:cs typeface="Times New Roman" panose="02020603050405020304" pitchFamily="18" charset="0"/>
                      </a:endParaRPr>
                    </a:p>
                  </a:txBody>
                  <a:tcPr anchor="ctr"/>
                </a:tc>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Može inhibirati mehanizam znojenja i smanjiti sistolni krvni pritisak</a:t>
                      </a:r>
                      <a:endParaRPr lang="en-US" sz="1800" kern="100" dirty="0">
                        <a:effectLst/>
                        <a:latin typeface="+mn-lt"/>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2705827802"/>
                  </a:ext>
                </a:extLst>
              </a:tr>
              <a:tr h="998286">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Sredstva protiv </a:t>
                      </a:r>
                      <a:r>
                        <a:rPr lang="sr-Latn-RS" sz="1800" kern="100" dirty="0" smtClean="0">
                          <a:solidFill>
                            <a:srgbClr val="000000"/>
                          </a:solidFill>
                          <a:effectLst/>
                          <a:latin typeface="+mn-lt"/>
                          <a:ea typeface="Calibri" panose="020F0502020204030204" pitchFamily="34" charset="0"/>
                          <a:cs typeface="Times New Roman" panose="02020603050405020304" pitchFamily="18" charset="0"/>
                        </a:rPr>
                        <a:t>Parkinson</a:t>
                      </a:r>
                      <a:r>
                        <a:rPr lang="en-US" sz="1800" kern="100" dirty="0" err="1" smtClean="0">
                          <a:solidFill>
                            <a:srgbClr val="000000"/>
                          </a:solidFill>
                          <a:effectLst/>
                          <a:latin typeface="+mn-lt"/>
                          <a:ea typeface="Calibri" panose="020F0502020204030204" pitchFamily="34" charset="0"/>
                          <a:cs typeface="Times New Roman" panose="02020603050405020304" pitchFamily="18" charset="0"/>
                        </a:rPr>
                        <a:t>ove</a:t>
                      </a:r>
                      <a:r>
                        <a:rPr lang="en-US" sz="1800" kern="100" baseline="0" dirty="0" smtClean="0">
                          <a:solidFill>
                            <a:srgbClr val="000000"/>
                          </a:solidFill>
                          <a:effectLst/>
                          <a:latin typeface="+mn-lt"/>
                          <a:ea typeface="Calibri" panose="020F0502020204030204" pitchFamily="34" charset="0"/>
                          <a:cs typeface="Times New Roman" panose="02020603050405020304" pitchFamily="18" charset="0"/>
                        </a:rPr>
                        <a:t> </a:t>
                      </a:r>
                      <a:r>
                        <a:rPr lang="en-US" sz="1800" kern="100" baseline="0" dirty="0" err="1" smtClean="0">
                          <a:solidFill>
                            <a:srgbClr val="000000"/>
                          </a:solidFill>
                          <a:effectLst/>
                          <a:latin typeface="+mn-lt"/>
                          <a:ea typeface="Calibri" panose="020F0502020204030204" pitchFamily="34" charset="0"/>
                          <a:cs typeface="Times New Roman" panose="02020603050405020304" pitchFamily="18" charset="0"/>
                        </a:rPr>
                        <a:t>bolesti</a:t>
                      </a:r>
                      <a:endParaRPr lang="en-US" sz="1800" kern="100" dirty="0">
                        <a:effectLst/>
                        <a:latin typeface="+mn-lt"/>
                        <a:ea typeface="Calibri" panose="020F0502020204030204" pitchFamily="34" charset="0"/>
                        <a:cs typeface="Times New Roman" panose="02020603050405020304" pitchFamily="18" charset="0"/>
                      </a:endParaRPr>
                    </a:p>
                  </a:txBody>
                  <a:tcPr anchor="ctr"/>
                </a:tc>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Može inhibirati mehanizam znojenja, smanjiti sistolni krvni pritisak i izazvati</a:t>
                      </a:r>
                      <a:endParaRPr lang="en-US" sz="1800" kern="100" dirty="0">
                        <a:effectLst/>
                        <a:latin typeface="+mn-l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vrtoglavic</a:t>
                      </a:r>
                      <a:r>
                        <a:rPr lang="en-US" sz="1800" kern="100" dirty="0">
                          <a:solidFill>
                            <a:srgbClr val="000000"/>
                          </a:solidFill>
                          <a:effectLst/>
                          <a:latin typeface="+mn-lt"/>
                          <a:ea typeface="Calibri" panose="020F0502020204030204" pitchFamily="34" charset="0"/>
                          <a:cs typeface="Times New Roman" panose="02020603050405020304" pitchFamily="18" charset="0"/>
                        </a:rPr>
                        <a:t>u</a:t>
                      </a:r>
                      <a:r>
                        <a:rPr lang="sr-Latn-RS" sz="1800" kern="100" dirty="0">
                          <a:solidFill>
                            <a:srgbClr val="000000"/>
                          </a:solidFill>
                          <a:effectLst/>
                          <a:latin typeface="+mn-lt"/>
                          <a:ea typeface="Calibri" panose="020F0502020204030204" pitchFamily="34" charset="0"/>
                          <a:cs typeface="Times New Roman" panose="02020603050405020304" pitchFamily="18" charset="0"/>
                        </a:rPr>
                        <a:t> i konfuzij</a:t>
                      </a:r>
                      <a:r>
                        <a:rPr lang="en-US" sz="1800" kern="100" dirty="0">
                          <a:solidFill>
                            <a:srgbClr val="000000"/>
                          </a:solidFill>
                          <a:effectLst/>
                          <a:latin typeface="+mn-lt"/>
                          <a:ea typeface="Calibri" panose="020F0502020204030204" pitchFamily="34" charset="0"/>
                          <a:cs typeface="Times New Roman" panose="02020603050405020304" pitchFamily="18" charset="0"/>
                        </a:rPr>
                        <a:t>u</a:t>
                      </a:r>
                      <a:endParaRPr lang="en-US" sz="1800" kern="100" dirty="0">
                        <a:effectLst/>
                        <a:latin typeface="+mn-lt"/>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4278197553"/>
                  </a:ext>
                </a:extLst>
              </a:tr>
              <a:tr h="989953">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Antipsihotici</a:t>
                      </a:r>
                      <a:endParaRPr lang="en-US" sz="1800" kern="100" dirty="0">
                        <a:effectLst/>
                        <a:latin typeface="+mn-lt"/>
                        <a:ea typeface="Calibri" panose="020F0502020204030204" pitchFamily="34" charset="0"/>
                        <a:cs typeface="Times New Roman" panose="02020603050405020304" pitchFamily="18" charset="0"/>
                      </a:endParaRPr>
                    </a:p>
                  </a:txBody>
                  <a:tcPr anchor="ctr"/>
                </a:tc>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Može inhibirati mehanizam znojenja i smanjiti sistolni krvni pritisak, centraln</a:t>
                      </a:r>
                      <a:r>
                        <a:rPr lang="en-US" sz="1800" kern="100" dirty="0">
                          <a:solidFill>
                            <a:srgbClr val="000000"/>
                          </a:solidFill>
                          <a:effectLst/>
                          <a:latin typeface="+mn-lt"/>
                          <a:ea typeface="Calibri" panose="020F0502020204030204" pitchFamily="34" charset="0"/>
                          <a:cs typeface="Times New Roman" panose="02020603050405020304" pitchFamily="18" charset="0"/>
                        </a:rPr>
                        <a:t>u </a:t>
                      </a:r>
                      <a:r>
                        <a:rPr lang="sr-Latn-RS" sz="1800" kern="100" dirty="0">
                          <a:solidFill>
                            <a:srgbClr val="000000"/>
                          </a:solidFill>
                          <a:effectLst/>
                          <a:latin typeface="+mn-lt"/>
                          <a:ea typeface="Calibri" panose="020F0502020204030204" pitchFamily="34" charset="0"/>
                          <a:cs typeface="Times New Roman" panose="02020603050405020304" pitchFamily="18" charset="0"/>
                        </a:rPr>
                        <a:t>termoregulacij</a:t>
                      </a:r>
                      <a:r>
                        <a:rPr lang="en-US" sz="1800" kern="100" dirty="0">
                          <a:solidFill>
                            <a:srgbClr val="000000"/>
                          </a:solidFill>
                          <a:effectLst/>
                          <a:latin typeface="+mn-lt"/>
                          <a:ea typeface="Calibri" panose="020F0502020204030204" pitchFamily="34" charset="0"/>
                          <a:cs typeface="Times New Roman" panose="02020603050405020304" pitchFamily="18" charset="0"/>
                        </a:rPr>
                        <a:t>u</a:t>
                      </a:r>
                      <a:r>
                        <a:rPr lang="sr-Latn-RS" sz="1800" kern="100" dirty="0">
                          <a:solidFill>
                            <a:srgbClr val="000000"/>
                          </a:solidFill>
                          <a:effectLst/>
                          <a:latin typeface="+mn-lt"/>
                          <a:ea typeface="Calibri" panose="020F0502020204030204" pitchFamily="34" charset="0"/>
                          <a:cs typeface="Times New Roman" panose="02020603050405020304" pitchFamily="18" charset="0"/>
                        </a:rPr>
                        <a:t>, kognitivn</a:t>
                      </a:r>
                      <a:r>
                        <a:rPr lang="en-US" sz="1800" kern="100" dirty="0">
                          <a:solidFill>
                            <a:srgbClr val="000000"/>
                          </a:solidFill>
                          <a:effectLst/>
                          <a:latin typeface="+mn-lt"/>
                          <a:ea typeface="Calibri" panose="020F0502020204030204" pitchFamily="34" charset="0"/>
                          <a:cs typeface="Times New Roman" panose="02020603050405020304" pitchFamily="18" charset="0"/>
                        </a:rPr>
                        <a:t>u</a:t>
                      </a:r>
                      <a:r>
                        <a:rPr lang="sr-Latn-RS" sz="1800" kern="100" dirty="0">
                          <a:solidFill>
                            <a:srgbClr val="000000"/>
                          </a:solidFill>
                          <a:effectLst/>
                          <a:latin typeface="+mn-lt"/>
                          <a:ea typeface="Calibri" panose="020F0502020204030204" pitchFamily="34" charset="0"/>
                          <a:cs typeface="Times New Roman" panose="02020603050405020304" pitchFamily="18" charset="0"/>
                        </a:rPr>
                        <a:t> budnost i vazodilatacij</a:t>
                      </a:r>
                      <a:r>
                        <a:rPr lang="en-US" sz="1800" kern="100" dirty="0">
                          <a:solidFill>
                            <a:srgbClr val="000000"/>
                          </a:solidFill>
                          <a:effectLst/>
                          <a:latin typeface="+mn-lt"/>
                          <a:ea typeface="Calibri" panose="020F0502020204030204" pitchFamily="34" charset="0"/>
                          <a:cs typeface="Times New Roman" panose="02020603050405020304" pitchFamily="18" charset="0"/>
                        </a:rPr>
                        <a:t>u</a:t>
                      </a:r>
                      <a:endParaRPr lang="en-US" sz="1800" kern="100" dirty="0">
                        <a:effectLst/>
                        <a:latin typeface="+mn-lt"/>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1725951268"/>
                  </a:ext>
                </a:extLst>
              </a:tr>
            </a:tbl>
          </a:graphicData>
        </a:graphic>
      </p:graphicFrame>
      <p:graphicFrame>
        <p:nvGraphicFramePr>
          <p:cNvPr id="5" name="Táblázat 4"/>
          <p:cNvGraphicFramePr>
            <a:graphicFrameLocks noGrp="1"/>
          </p:cNvGraphicFramePr>
          <p:nvPr>
            <p:extLst>
              <p:ext uri="{D42A27DB-BD31-4B8C-83A1-F6EECF244321}">
                <p14:modId xmlns:p14="http://schemas.microsoft.com/office/powerpoint/2010/main" val="2620362305"/>
              </p:ext>
            </p:extLst>
          </p:nvPr>
        </p:nvGraphicFramePr>
        <p:xfrm>
          <a:off x="452672" y="4546120"/>
          <a:ext cx="11579382" cy="1510964"/>
        </p:xfrm>
        <a:graphic>
          <a:graphicData uri="http://schemas.openxmlformats.org/drawingml/2006/table">
            <a:tbl>
              <a:tblPr firstRow="1" bandRow="1">
                <a:tableStyleId>{5C22544A-7EE6-4342-B048-85BDC9FD1C3A}</a:tableStyleId>
              </a:tblPr>
              <a:tblGrid>
                <a:gridCol w="5789691">
                  <a:extLst>
                    <a:ext uri="{9D8B030D-6E8A-4147-A177-3AD203B41FA5}">
                      <a16:colId xmlns:a16="http://schemas.microsoft.com/office/drawing/2014/main" val="224579570"/>
                    </a:ext>
                  </a:extLst>
                </a:gridCol>
                <a:gridCol w="5789691">
                  <a:extLst>
                    <a:ext uri="{9D8B030D-6E8A-4147-A177-3AD203B41FA5}">
                      <a16:colId xmlns:a16="http://schemas.microsoft.com/office/drawing/2014/main" val="4194266192"/>
                    </a:ext>
                  </a:extLst>
                </a:gridCol>
              </a:tblGrid>
              <a:tr h="473120">
                <a:tc>
                  <a:txBody>
                    <a:bodyPr/>
                    <a:lstStyle/>
                    <a:p>
                      <a:pPr marL="0" marR="0">
                        <a:lnSpc>
                          <a:spcPct val="115000"/>
                        </a:lnSpc>
                        <a:spcBef>
                          <a:spcPts val="0"/>
                        </a:spcBef>
                        <a:spcAft>
                          <a:spcPts val="0"/>
                        </a:spcAft>
                      </a:pPr>
                      <a:r>
                        <a:rPr lang="sr-Latn-RS" sz="1800" b="0" kern="100" dirty="0">
                          <a:solidFill>
                            <a:srgbClr val="000000"/>
                          </a:solidFill>
                          <a:effectLst/>
                          <a:latin typeface="+mn-lt"/>
                          <a:ea typeface="Calibri" panose="020F0502020204030204" pitchFamily="34" charset="0"/>
                          <a:cs typeface="Times New Roman" panose="02020603050405020304" pitchFamily="18" charset="0"/>
                        </a:rPr>
                        <a:t>Antiepileptici</a:t>
                      </a:r>
                      <a:endParaRPr lang="en-US" sz="1800" b="0" kern="100" dirty="0">
                        <a:effectLst/>
                        <a:latin typeface="+mn-lt"/>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0"/>
                        </a:spcAft>
                      </a:pPr>
                      <a:r>
                        <a:rPr lang="sr-Latn-RS" sz="1800" b="0" kern="100" dirty="0">
                          <a:solidFill>
                            <a:srgbClr val="000000"/>
                          </a:solidFill>
                          <a:effectLst/>
                          <a:latin typeface="+mn-lt"/>
                          <a:ea typeface="Calibri" panose="020F0502020204030204" pitchFamily="34" charset="0"/>
                          <a:cs typeface="Times New Roman" panose="02020603050405020304" pitchFamily="18" charset="0"/>
                        </a:rPr>
                        <a:t>Može smanjiti kognitivnu budnost i povećati vrtoglavicu</a:t>
                      </a:r>
                      <a:endParaRPr lang="en-US" sz="1800" b="0" kern="100" dirty="0">
                        <a:effectLst/>
                        <a:latin typeface="+mn-lt"/>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348945704"/>
                  </a:ext>
                </a:extLst>
              </a:tr>
              <a:tr h="401523">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Druge klase lekova kao što su antiemetici,</a:t>
                      </a:r>
                      <a:endParaRPr lang="en-US" sz="1800" kern="100" dirty="0">
                        <a:effectLst/>
                        <a:latin typeface="+mn-l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lekovi protiv vrtoglavice, gastrointestinalni lekovi,</a:t>
                      </a:r>
                      <a:endParaRPr lang="en-US" sz="1800" kern="100" dirty="0">
                        <a:effectLst/>
                        <a:latin typeface="+mn-l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lekovi za urinarnu inkontinenciju</a:t>
                      </a:r>
                      <a:endParaRPr lang="en-US" sz="1800" kern="100" dirty="0">
                        <a:effectLst/>
                        <a:latin typeface="+mn-lt"/>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Takođe imaju antiholinergičke efekte</a:t>
                      </a:r>
                      <a:endParaRPr lang="en-US" sz="1800" kern="100" dirty="0">
                        <a:effectLst/>
                        <a:latin typeface="+mn-lt"/>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1014438977"/>
                  </a:ext>
                </a:extLst>
              </a:tr>
            </a:tbl>
          </a:graphicData>
        </a:graphic>
      </p:graphicFrame>
      <p:sp>
        <p:nvSpPr>
          <p:cNvPr id="6" name="Szövegdoboz 5"/>
          <p:cNvSpPr txBox="1"/>
          <p:nvPr/>
        </p:nvSpPr>
        <p:spPr>
          <a:xfrm>
            <a:off x="485871" y="5973870"/>
            <a:ext cx="11253457" cy="461665"/>
          </a:xfrm>
          <a:prstGeom prst="rect">
            <a:avLst/>
          </a:prstGeom>
          <a:noFill/>
        </p:spPr>
        <p:txBody>
          <a:bodyPr wrap="square" rtlCol="0">
            <a:spAutoFit/>
          </a:bodyPr>
          <a:lstStyle/>
          <a:p>
            <a:pPr rtl="0"/>
            <a:r>
              <a:rPr lang="en-US" sz="1200" i="1" dirty="0" err="1"/>
              <a:t>Izvori</a:t>
            </a:r>
            <a:r>
              <a:rPr lang="en-US" sz="1200" i="1" dirty="0"/>
              <a:t>: </a:t>
            </a:r>
            <a:r>
              <a:rPr lang="en-US" sz="1200" i="1" dirty="0" err="1"/>
              <a:t>prilagođeno</a:t>
            </a:r>
            <a:r>
              <a:rPr lang="en-US" sz="1200" i="1" dirty="0"/>
              <a:t> </a:t>
            </a:r>
            <a:r>
              <a:rPr lang="en-US" sz="1200" i="1" dirty="0" err="1"/>
              <a:t>iz</a:t>
            </a:r>
            <a:r>
              <a:rPr lang="en-US" sz="1200" i="1" dirty="0"/>
              <a:t> Health Canada (2011b) </a:t>
            </a:r>
            <a:r>
              <a:rPr lang="en-US" sz="1200" i="1" dirty="0" err="1"/>
              <a:t>i</a:t>
            </a:r>
            <a:r>
              <a:rPr lang="en-US" sz="1200" i="1" dirty="0"/>
              <a:t> </a:t>
            </a:r>
            <a:r>
              <a:rPr lang="en-US" sz="1200" i="1" dirty="0" err="1"/>
              <a:t>nadovezujući</a:t>
            </a:r>
            <a:r>
              <a:rPr lang="en-US" sz="1200" i="1" dirty="0"/>
              <a:t> se </a:t>
            </a:r>
            <a:r>
              <a:rPr lang="en-US" sz="1200" i="1" dirty="0" err="1"/>
              <a:t>na</a:t>
            </a:r>
            <a:r>
              <a:rPr lang="en-US" sz="1200" i="1" dirty="0"/>
              <a:t> rad </a:t>
            </a:r>
            <a:r>
              <a:rPr lang="en-US" sz="1200" i="1" dirty="0" err="1"/>
              <a:t>Bouchema</a:t>
            </a:r>
            <a:r>
              <a:rPr lang="en-US" sz="1200" i="1" dirty="0"/>
              <a:t> (2007), </a:t>
            </a:r>
            <a:r>
              <a:rPr lang="en-US" sz="1200" i="1" dirty="0" err="1"/>
              <a:t>Nacionalnog</a:t>
            </a:r>
            <a:r>
              <a:rPr lang="en-US" sz="1200" i="1" dirty="0"/>
              <a:t> centra za </a:t>
            </a:r>
            <a:r>
              <a:rPr lang="en-US" sz="1200" i="1" dirty="0" err="1"/>
              <a:t>prevenciju</a:t>
            </a:r>
            <a:r>
              <a:rPr lang="en-US" sz="1200" i="1" dirty="0"/>
              <a:t> </a:t>
            </a:r>
            <a:r>
              <a:rPr lang="en-US" sz="1200" i="1" dirty="0" err="1"/>
              <a:t>i</a:t>
            </a:r>
            <a:r>
              <a:rPr lang="en-US" sz="1200" i="1" dirty="0"/>
              <a:t> </a:t>
            </a:r>
            <a:r>
              <a:rPr lang="en-US" sz="1200" i="1" dirty="0" err="1"/>
              <a:t>kontrolu</a:t>
            </a:r>
            <a:r>
              <a:rPr lang="en-US" sz="1200" i="1" dirty="0"/>
              <a:t> </a:t>
            </a:r>
            <a:r>
              <a:rPr lang="en-US" sz="1200" i="1" dirty="0" err="1"/>
              <a:t>bolesti</a:t>
            </a:r>
            <a:r>
              <a:rPr lang="en-US" sz="1200" i="1" dirty="0"/>
              <a:t> (2011) </a:t>
            </a:r>
            <a:r>
              <a:rPr lang="en-US" sz="1200" i="1" dirty="0" err="1"/>
              <a:t>i</a:t>
            </a:r>
            <a:r>
              <a:rPr lang="en-US" sz="1200" i="1" dirty="0"/>
              <a:t> Hayat, O'Connor &amp; </a:t>
            </a:r>
            <a:r>
              <a:rPr lang="en-US" sz="1200" i="1" dirty="0" err="1"/>
              <a:t>Kosatski</a:t>
            </a:r>
            <a:r>
              <a:rPr lang="en-US" sz="1200" i="1" dirty="0"/>
              <a:t> (2010), </a:t>
            </a:r>
            <a:r>
              <a:rPr lang="en-US" sz="1200" i="1" dirty="0" err="1"/>
              <a:t>Nacionalni</a:t>
            </a:r>
            <a:r>
              <a:rPr lang="en-US" sz="1200" i="1" dirty="0"/>
              <a:t> </a:t>
            </a:r>
            <a:r>
              <a:rPr lang="en-US" sz="1200" i="1" dirty="0" err="1"/>
              <a:t>saradnički</a:t>
            </a:r>
            <a:r>
              <a:rPr lang="en-US" sz="1200" i="1" dirty="0"/>
              <a:t> </a:t>
            </a:r>
            <a:r>
              <a:rPr lang="en-US" sz="1200" i="1" dirty="0" err="1"/>
              <a:t>centar</a:t>
            </a:r>
            <a:r>
              <a:rPr lang="en-US" sz="1200" i="1" dirty="0"/>
              <a:t> za </a:t>
            </a:r>
            <a:r>
              <a:rPr lang="en-US" sz="1200" i="1" dirty="0" err="1"/>
              <a:t>zdravlje</a:t>
            </a:r>
            <a:r>
              <a:rPr lang="en-US" sz="1200" i="1" dirty="0"/>
              <a:t> </a:t>
            </a:r>
            <a:r>
              <a:rPr lang="en-US" sz="1200" i="1" dirty="0" err="1"/>
              <a:t>životne</a:t>
            </a:r>
            <a:r>
              <a:rPr lang="en-US" sz="1200" i="1" dirty="0"/>
              <a:t> </a:t>
            </a:r>
            <a:r>
              <a:rPr lang="en-US" sz="1200" i="1" dirty="0" err="1"/>
              <a:t>sredine</a:t>
            </a:r>
            <a:r>
              <a:rPr lang="en-US" sz="1200" i="1" dirty="0"/>
              <a:t> (2011).</a:t>
            </a:r>
            <a:endParaRPr lang="hu-HU" sz="1200" dirty="0"/>
          </a:p>
        </p:txBody>
      </p:sp>
    </p:spTree>
    <p:extLst>
      <p:ext uri="{BB962C8B-B14F-4D97-AF65-F5344CB8AC3E}">
        <p14:creationId xmlns:p14="http://schemas.microsoft.com/office/powerpoint/2010/main" val="2806799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áblázat 1"/>
          <p:cNvGraphicFramePr>
            <a:graphicFrameLocks noGrp="1"/>
          </p:cNvGraphicFramePr>
          <p:nvPr>
            <p:extLst>
              <p:ext uri="{D42A27DB-BD31-4B8C-83A1-F6EECF244321}">
                <p14:modId xmlns:p14="http://schemas.microsoft.com/office/powerpoint/2010/main" val="1808661921"/>
              </p:ext>
            </p:extLst>
          </p:nvPr>
        </p:nvGraphicFramePr>
        <p:xfrm>
          <a:off x="688062" y="271605"/>
          <a:ext cx="10936588" cy="6173893"/>
        </p:xfrm>
        <a:graphic>
          <a:graphicData uri="http://schemas.openxmlformats.org/drawingml/2006/table">
            <a:tbl>
              <a:tblPr firstRow="1" bandRow="1">
                <a:tableStyleId>{5C22544A-7EE6-4342-B048-85BDC9FD1C3A}</a:tableStyleId>
              </a:tblPr>
              <a:tblGrid>
                <a:gridCol w="5468294">
                  <a:extLst>
                    <a:ext uri="{9D8B030D-6E8A-4147-A177-3AD203B41FA5}">
                      <a16:colId xmlns:a16="http://schemas.microsoft.com/office/drawing/2014/main" val="2279531192"/>
                    </a:ext>
                  </a:extLst>
                </a:gridCol>
                <a:gridCol w="5468294">
                  <a:extLst>
                    <a:ext uri="{9D8B030D-6E8A-4147-A177-3AD203B41FA5}">
                      <a16:colId xmlns:a16="http://schemas.microsoft.com/office/drawing/2014/main" val="2227873254"/>
                    </a:ext>
                  </a:extLst>
                </a:gridCol>
              </a:tblGrid>
              <a:tr h="401523">
                <a:tc>
                  <a:txBody>
                    <a:bodyPr/>
                    <a:lstStyle/>
                    <a:p>
                      <a:pPr rtl="0"/>
                      <a:r>
                        <a:rPr lang="en-US" dirty="0" err="1">
                          <a:latin typeface="+mn-lt"/>
                        </a:rPr>
                        <a:t>Lekovi</a:t>
                      </a:r>
                      <a:endParaRPr lang="hu-HU" dirty="0">
                        <a:latin typeface="+mn-lt"/>
                      </a:endParaRPr>
                    </a:p>
                  </a:txBody>
                  <a:tcPr/>
                </a:tc>
                <a:tc>
                  <a:txBody>
                    <a:bodyPr/>
                    <a:lstStyle/>
                    <a:p>
                      <a:pPr rtl="0"/>
                      <a:r>
                        <a:rPr lang="en-US" dirty="0" err="1">
                          <a:latin typeface="+mn-lt"/>
                        </a:rPr>
                        <a:t>Mehanizam</a:t>
                      </a:r>
                      <a:endParaRPr lang="hu-HU" dirty="0">
                        <a:latin typeface="+mn-lt"/>
                      </a:endParaRPr>
                    </a:p>
                  </a:txBody>
                  <a:tcPr/>
                </a:tc>
                <a:extLst>
                  <a:ext uri="{0D108BD9-81ED-4DB2-BD59-A6C34878D82A}">
                    <a16:rowId xmlns:a16="http://schemas.microsoft.com/office/drawing/2014/main" val="4135221153"/>
                  </a:ext>
                </a:extLst>
              </a:tr>
              <a:tr h="990058">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Antidepresivi</a:t>
                      </a:r>
                      <a:endParaRPr lang="en-US" sz="1200" kern="100" dirty="0">
                        <a:effectLst/>
                        <a:latin typeface="+mn-lt"/>
                        <a:ea typeface="Calibri" panose="020F0502020204030204" pitchFamily="34" charset="0"/>
                        <a:cs typeface="Times New Roman" panose="02020603050405020304" pitchFamily="18" charset="0"/>
                      </a:endParaRPr>
                    </a:p>
                  </a:txBody>
                  <a:tcPr anchor="ctr"/>
                </a:tc>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Smanj</a:t>
                      </a:r>
                      <a:r>
                        <a:rPr lang="en-US" sz="1800" kern="100" dirty="0" err="1">
                          <a:solidFill>
                            <a:srgbClr val="000000"/>
                          </a:solidFill>
                          <a:effectLst/>
                          <a:latin typeface="+mn-lt"/>
                          <a:ea typeface="Calibri" panose="020F0502020204030204" pitchFamily="34" charset="0"/>
                          <a:cs typeface="Times New Roman" panose="02020603050405020304" pitchFamily="18" charset="0"/>
                        </a:rPr>
                        <a:t>uju</a:t>
                      </a:r>
                      <a:r>
                        <a:rPr lang="en-US" sz="1800" kern="100" dirty="0">
                          <a:solidFill>
                            <a:srgbClr val="000000"/>
                          </a:solidFill>
                          <a:effectLst/>
                          <a:latin typeface="+mn-lt"/>
                          <a:ea typeface="Calibri" panose="020F0502020204030204" pitchFamily="34" charset="0"/>
                          <a:cs typeface="Times New Roman" panose="02020603050405020304" pitchFamily="18" charset="0"/>
                        </a:rPr>
                        <a:t> </a:t>
                      </a:r>
                      <a:r>
                        <a:rPr lang="sr-Latn-RS" sz="1800" kern="100" dirty="0">
                          <a:solidFill>
                            <a:srgbClr val="000000"/>
                          </a:solidFill>
                          <a:effectLst/>
                          <a:latin typeface="+mn-lt"/>
                          <a:ea typeface="Calibri" panose="020F0502020204030204" pitchFamily="34" charset="0"/>
                          <a:cs typeface="Times New Roman" panose="02020603050405020304" pitchFamily="18" charset="0"/>
                        </a:rPr>
                        <a:t>znojenje, neki mogu smanjiti centralno indukovanu termoregulaciju i kognitivnu budnost</a:t>
                      </a:r>
                      <a:endParaRPr lang="en-US" sz="1200" kern="100" dirty="0">
                        <a:effectLst/>
                        <a:latin typeface="+mn-lt"/>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155081557"/>
                  </a:ext>
                </a:extLst>
              </a:tr>
              <a:tr h="1287075">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Anksiolitici i relaksanti mišića</a:t>
                      </a:r>
                      <a:endParaRPr lang="en-US" sz="1200" kern="100" dirty="0">
                        <a:effectLst/>
                        <a:latin typeface="+mn-lt"/>
                        <a:ea typeface="Calibri" panose="020F0502020204030204" pitchFamily="34" charset="0"/>
                        <a:cs typeface="Times New Roman" panose="02020603050405020304" pitchFamily="18" charset="0"/>
                      </a:endParaRPr>
                    </a:p>
                  </a:txBody>
                  <a:tcPr anchor="ctr"/>
                </a:tc>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Smanj</a:t>
                      </a:r>
                      <a:r>
                        <a:rPr lang="en-US" sz="1800" kern="100" dirty="0" err="1">
                          <a:solidFill>
                            <a:srgbClr val="000000"/>
                          </a:solidFill>
                          <a:effectLst/>
                          <a:latin typeface="+mn-lt"/>
                          <a:ea typeface="Calibri" panose="020F0502020204030204" pitchFamily="34" charset="0"/>
                          <a:cs typeface="Times New Roman" panose="02020603050405020304" pitchFamily="18" charset="0"/>
                        </a:rPr>
                        <a:t>uju</a:t>
                      </a:r>
                      <a:r>
                        <a:rPr lang="sr-Latn-RS" sz="1800" kern="100" dirty="0">
                          <a:solidFill>
                            <a:srgbClr val="000000"/>
                          </a:solidFill>
                          <a:effectLst/>
                          <a:latin typeface="+mn-lt"/>
                          <a:ea typeface="Calibri" panose="020F0502020204030204" pitchFamily="34" charset="0"/>
                          <a:cs typeface="Times New Roman" panose="02020603050405020304" pitchFamily="18" charset="0"/>
                        </a:rPr>
                        <a:t> znojenje i povećajte vrtoglavicu, smanjite minutni volumen srca i samim tim</a:t>
                      </a:r>
                      <a:endParaRPr lang="en-US" sz="1200" kern="100" dirty="0">
                        <a:effectLst/>
                        <a:latin typeface="+mn-l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smanjuju hlađenje vazodilatacijom i pogoršavaju respiratorne simptome</a:t>
                      </a:r>
                      <a:endParaRPr lang="en-US" sz="1200" kern="100" dirty="0">
                        <a:effectLst/>
                        <a:latin typeface="+mn-lt"/>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2613518061"/>
                  </a:ext>
                </a:extLst>
              </a:tr>
              <a:tr h="990058">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Antiadrenergici i beta-blokatori</a:t>
                      </a:r>
                      <a:endParaRPr lang="en-US" sz="1200" kern="100" dirty="0">
                        <a:effectLst/>
                        <a:latin typeface="+mn-lt"/>
                        <a:ea typeface="Calibri" panose="020F0502020204030204" pitchFamily="34" charset="0"/>
                        <a:cs typeface="Times New Roman" panose="02020603050405020304" pitchFamily="18" charset="0"/>
                      </a:endParaRPr>
                    </a:p>
                  </a:txBody>
                  <a:tcPr anchor="ctr"/>
                </a:tc>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Mo</a:t>
                      </a:r>
                      <a:r>
                        <a:rPr lang="en-US" sz="1800" kern="100" dirty="0" err="1">
                          <a:solidFill>
                            <a:srgbClr val="000000"/>
                          </a:solidFill>
                          <a:effectLst/>
                          <a:latin typeface="+mn-lt"/>
                          <a:ea typeface="Calibri" panose="020F0502020204030204" pitchFamily="34" charset="0"/>
                          <a:cs typeface="Times New Roman" panose="02020603050405020304" pitchFamily="18" charset="0"/>
                        </a:rPr>
                        <a:t>gu</a:t>
                      </a:r>
                      <a:r>
                        <a:rPr lang="sr-Latn-RS" sz="1800" kern="100" dirty="0">
                          <a:solidFill>
                            <a:srgbClr val="000000"/>
                          </a:solidFill>
                          <a:effectLst/>
                          <a:latin typeface="+mn-lt"/>
                          <a:ea typeface="Calibri" panose="020F0502020204030204" pitchFamily="34" charset="0"/>
                          <a:cs typeface="Times New Roman" panose="02020603050405020304" pitchFamily="18" charset="0"/>
                        </a:rPr>
                        <a:t> sprečiti širenje krvnih sudova u koži, smanjujući kapacitet za</a:t>
                      </a:r>
                      <a:endParaRPr lang="en-US" sz="1200" kern="100" dirty="0">
                        <a:effectLst/>
                        <a:latin typeface="+mn-l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odvod toplot</a:t>
                      </a:r>
                      <a:r>
                        <a:rPr lang="en-US" sz="1800" kern="100" dirty="0">
                          <a:solidFill>
                            <a:srgbClr val="000000"/>
                          </a:solidFill>
                          <a:effectLst/>
                          <a:latin typeface="+mn-lt"/>
                          <a:ea typeface="Calibri" panose="020F0502020204030204" pitchFamily="34" charset="0"/>
                          <a:cs typeface="Times New Roman" panose="02020603050405020304" pitchFamily="18" charset="0"/>
                        </a:rPr>
                        <a:t>e</a:t>
                      </a:r>
                      <a:r>
                        <a:rPr lang="sr-Latn-RS" sz="1800" kern="100" dirty="0">
                          <a:solidFill>
                            <a:srgbClr val="000000"/>
                          </a:solidFill>
                          <a:effectLst/>
                          <a:latin typeface="+mn-lt"/>
                          <a:ea typeface="Calibri" panose="020F0502020204030204" pitchFamily="34" charset="0"/>
                          <a:cs typeface="Times New Roman" panose="02020603050405020304" pitchFamily="18" charset="0"/>
                        </a:rPr>
                        <a:t> konvekcijom</a:t>
                      </a:r>
                      <a:endParaRPr lang="en-US" sz="1200" kern="100" dirty="0">
                        <a:effectLst/>
                        <a:latin typeface="+mn-lt"/>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4067592841"/>
                  </a:ext>
                </a:extLst>
              </a:tr>
              <a:tr h="990058">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Simpatomimetici</a:t>
                      </a:r>
                      <a:endParaRPr lang="en-US" sz="1200" kern="100" dirty="0">
                        <a:effectLst/>
                        <a:latin typeface="+mn-lt"/>
                        <a:ea typeface="Calibri" panose="020F0502020204030204" pitchFamily="34" charset="0"/>
                        <a:cs typeface="Times New Roman" panose="02020603050405020304" pitchFamily="18" charset="0"/>
                      </a:endParaRPr>
                    </a:p>
                  </a:txBody>
                  <a:tcPr anchor="ctr"/>
                </a:tc>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Vazodilatatori, uključujući nitrate i blokatore kalcijumovih kanala, mogu se pogoršati</a:t>
                      </a:r>
                      <a:endParaRPr lang="en-US" sz="1200" kern="100" dirty="0">
                        <a:effectLst/>
                        <a:latin typeface="+mn-l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hipotenzija kod osetljivih pacijenata</a:t>
                      </a:r>
                      <a:endParaRPr lang="en-US" sz="1200" kern="100" dirty="0">
                        <a:effectLst/>
                        <a:latin typeface="+mn-lt"/>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1357607846"/>
                  </a:ext>
                </a:extLst>
              </a:tr>
              <a:tr h="401523">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Antihipertenzivi i diuretici</a:t>
                      </a:r>
                      <a:endParaRPr lang="en-US" sz="1200" kern="100" dirty="0">
                        <a:effectLst/>
                        <a:latin typeface="+mn-lt"/>
                        <a:ea typeface="Calibri" panose="020F0502020204030204" pitchFamily="34" charset="0"/>
                        <a:cs typeface="Times New Roman" panose="02020603050405020304" pitchFamily="18" charset="0"/>
                      </a:endParaRPr>
                    </a:p>
                  </a:txBody>
                  <a:tcPr anchor="ctr"/>
                </a:tc>
                <a:tc>
                  <a:txBody>
                    <a:bodyPr/>
                    <a:lstStyle/>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Može dovesti do dehidracije i smanjenja krvnog pritiska; hiponatremija je uobičajena</a:t>
                      </a:r>
                      <a:endParaRPr lang="en-US" sz="1200" kern="100" dirty="0">
                        <a:effectLst/>
                        <a:latin typeface="+mn-lt"/>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sr-Latn-RS" sz="1800" kern="100" dirty="0">
                          <a:solidFill>
                            <a:srgbClr val="000000"/>
                          </a:solidFill>
                          <a:effectLst/>
                          <a:latin typeface="+mn-lt"/>
                          <a:ea typeface="Calibri" panose="020F0502020204030204" pitchFamily="34" charset="0"/>
                          <a:cs typeface="Times New Roman" panose="02020603050405020304" pitchFamily="18" charset="0"/>
                        </a:rPr>
                        <a:t>neželjeni efekat i može se pogoršati prekomernim unosom tečnosti</a:t>
                      </a:r>
                      <a:endParaRPr lang="en-US" sz="1200" kern="100" dirty="0">
                        <a:effectLst/>
                        <a:latin typeface="+mn-lt"/>
                        <a:ea typeface="Calibri" panose="020F0502020204030204" pitchFamily="34" charset="0"/>
                        <a:cs typeface="Times New Roman" panose="02020603050405020304" pitchFamily="18" charset="0"/>
                      </a:endParaRPr>
                    </a:p>
                  </a:txBody>
                  <a:tcPr anchor="ctr"/>
                </a:tc>
                <a:extLst>
                  <a:ext uri="{0D108BD9-81ED-4DB2-BD59-A6C34878D82A}">
                    <a16:rowId xmlns:a16="http://schemas.microsoft.com/office/drawing/2014/main" val="1782051335"/>
                  </a:ext>
                </a:extLst>
              </a:tr>
            </a:tbl>
          </a:graphicData>
        </a:graphic>
      </p:graphicFrame>
      <p:sp>
        <p:nvSpPr>
          <p:cNvPr id="3" name="Szövegdoboz 2"/>
          <p:cNvSpPr txBox="1"/>
          <p:nvPr/>
        </p:nvSpPr>
        <p:spPr>
          <a:xfrm>
            <a:off x="567350" y="6344406"/>
            <a:ext cx="11253457" cy="461665"/>
          </a:xfrm>
          <a:prstGeom prst="rect">
            <a:avLst/>
          </a:prstGeom>
          <a:noFill/>
        </p:spPr>
        <p:txBody>
          <a:bodyPr wrap="square" rtlCol="0">
            <a:spAutoFit/>
          </a:bodyPr>
          <a:lstStyle/>
          <a:p>
            <a:pPr rtl="0"/>
            <a:r>
              <a:rPr lang="en-US" sz="1200" i="1" dirty="0" err="1"/>
              <a:t>Izvori</a:t>
            </a:r>
            <a:r>
              <a:rPr lang="en-US" sz="1200" i="1" dirty="0"/>
              <a:t>: </a:t>
            </a:r>
            <a:r>
              <a:rPr lang="en-US" sz="1200" i="1" dirty="0" err="1"/>
              <a:t>prilagođeno</a:t>
            </a:r>
            <a:r>
              <a:rPr lang="en-US" sz="1200" i="1" dirty="0"/>
              <a:t> </a:t>
            </a:r>
            <a:r>
              <a:rPr lang="en-US" sz="1200" i="1" dirty="0" err="1"/>
              <a:t>iz</a:t>
            </a:r>
            <a:r>
              <a:rPr lang="en-US" sz="1200" i="1" dirty="0"/>
              <a:t> Health Canada (2011b) </a:t>
            </a:r>
            <a:r>
              <a:rPr lang="en-US" sz="1200" i="1" dirty="0" err="1"/>
              <a:t>i</a:t>
            </a:r>
            <a:r>
              <a:rPr lang="en-US" sz="1200" i="1" dirty="0"/>
              <a:t> </a:t>
            </a:r>
            <a:r>
              <a:rPr lang="en-US" sz="1200" i="1" dirty="0" err="1"/>
              <a:t>nadovezujući</a:t>
            </a:r>
            <a:r>
              <a:rPr lang="en-US" sz="1200" i="1" dirty="0"/>
              <a:t> se </a:t>
            </a:r>
            <a:r>
              <a:rPr lang="en-US" sz="1200" i="1" dirty="0" err="1"/>
              <a:t>na</a:t>
            </a:r>
            <a:r>
              <a:rPr lang="en-US" sz="1200" i="1" dirty="0"/>
              <a:t> rad </a:t>
            </a:r>
            <a:r>
              <a:rPr lang="en-US" sz="1200" i="1" dirty="0" err="1"/>
              <a:t>Bouchama</a:t>
            </a:r>
            <a:r>
              <a:rPr lang="en-US" sz="1200" i="1" dirty="0"/>
              <a:t> (2007), </a:t>
            </a:r>
            <a:r>
              <a:rPr lang="en-US" sz="1200" i="1" dirty="0" err="1"/>
              <a:t>Nacionalnog</a:t>
            </a:r>
            <a:r>
              <a:rPr lang="en-US" sz="1200" i="1" dirty="0"/>
              <a:t> centra za </a:t>
            </a:r>
            <a:r>
              <a:rPr lang="en-US" sz="1200" i="1" dirty="0" err="1"/>
              <a:t>prevenciju</a:t>
            </a:r>
            <a:r>
              <a:rPr lang="en-US" sz="1200" i="1" dirty="0"/>
              <a:t> </a:t>
            </a:r>
            <a:r>
              <a:rPr lang="en-US" sz="1200" i="1" dirty="0" err="1"/>
              <a:t>i</a:t>
            </a:r>
            <a:r>
              <a:rPr lang="en-US" sz="1200" i="1" dirty="0"/>
              <a:t> </a:t>
            </a:r>
            <a:r>
              <a:rPr lang="en-US" sz="1200" i="1" dirty="0" err="1"/>
              <a:t>kontrolu</a:t>
            </a:r>
            <a:r>
              <a:rPr lang="en-US" sz="1200" i="1" dirty="0"/>
              <a:t> </a:t>
            </a:r>
            <a:r>
              <a:rPr lang="en-US" sz="1200" i="1" dirty="0" err="1"/>
              <a:t>bolesti</a:t>
            </a:r>
            <a:r>
              <a:rPr lang="en-US" sz="1200" i="1" dirty="0"/>
              <a:t> (2011) </a:t>
            </a:r>
            <a:r>
              <a:rPr lang="en-US" sz="1200" i="1" dirty="0" err="1"/>
              <a:t>i</a:t>
            </a:r>
            <a:r>
              <a:rPr lang="en-US" sz="1200" i="1" dirty="0"/>
              <a:t> Hayat, O'Connor &amp; </a:t>
            </a:r>
            <a:r>
              <a:rPr lang="en-US" sz="1200" i="1" dirty="0" err="1"/>
              <a:t>Kosatski</a:t>
            </a:r>
            <a:r>
              <a:rPr lang="en-US" sz="1200" i="1" dirty="0"/>
              <a:t> (2010), </a:t>
            </a:r>
            <a:r>
              <a:rPr lang="en-US" sz="1200" i="1" dirty="0" err="1"/>
              <a:t>Nacionalni</a:t>
            </a:r>
            <a:r>
              <a:rPr lang="en-US" sz="1200" i="1" dirty="0"/>
              <a:t> </a:t>
            </a:r>
            <a:r>
              <a:rPr lang="en-US" sz="1200" i="1" dirty="0" err="1"/>
              <a:t>saradnički</a:t>
            </a:r>
            <a:r>
              <a:rPr lang="en-US" sz="1200" i="1" dirty="0"/>
              <a:t> </a:t>
            </a:r>
            <a:r>
              <a:rPr lang="en-US" sz="1200" i="1" dirty="0" err="1"/>
              <a:t>centar</a:t>
            </a:r>
            <a:r>
              <a:rPr lang="en-US" sz="1200" i="1" dirty="0"/>
              <a:t> za </a:t>
            </a:r>
            <a:r>
              <a:rPr lang="en-US" sz="1200" i="1" dirty="0" err="1"/>
              <a:t>zdravlje</a:t>
            </a:r>
            <a:r>
              <a:rPr lang="en-US" sz="1200" i="1" dirty="0"/>
              <a:t> </a:t>
            </a:r>
            <a:r>
              <a:rPr lang="en-US" sz="1200" i="1" dirty="0" err="1"/>
              <a:t>životne</a:t>
            </a:r>
            <a:r>
              <a:rPr lang="en-US" sz="1200" i="1" dirty="0"/>
              <a:t> </a:t>
            </a:r>
            <a:r>
              <a:rPr lang="en-US" sz="1200" i="1" dirty="0" err="1"/>
              <a:t>sredine</a:t>
            </a:r>
            <a:r>
              <a:rPr lang="en-US" sz="1200" i="1" dirty="0"/>
              <a:t> (2011).</a:t>
            </a:r>
            <a:endParaRPr lang="hu-HU" sz="1200" dirty="0"/>
          </a:p>
        </p:txBody>
      </p:sp>
    </p:spTree>
    <p:extLst>
      <p:ext uri="{BB962C8B-B14F-4D97-AF65-F5344CB8AC3E}">
        <p14:creationId xmlns:p14="http://schemas.microsoft.com/office/powerpoint/2010/main" val="3943384647"/>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6">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4B9FAD6B-E0C0-4EA9-99C6-C48B058979DD}">
  <we:reference id="wa200005566" version="3.0.0.2" store="en-US" storeType="OMEX"/>
  <we:alternateReferences>
    <we:reference id="wa200005566" version="3.0.0.2" store="wa200005566"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64DA64D-C5C5-4A7B-886A-5D12B8232F23}">
  <ds:schemaRefs>
    <ds:schemaRef ds:uri="http://schemas.microsoft.com/office/2006/metadata/properties"/>
    <ds:schemaRef ds:uri="http://purl.org/dc/elements/1.1/"/>
    <ds:schemaRef ds:uri="http://schemas.openxmlformats.org/package/2006/metadata/core-properties"/>
    <ds:schemaRef ds:uri="7041af30-ae09-480b-a38a-622eca9a1506"/>
    <ds:schemaRef ds:uri="http://www.w3.org/XML/1998/namespace"/>
    <ds:schemaRef ds:uri="http://schemas.microsoft.com/office/2006/documentManagement/types"/>
    <ds:schemaRef ds:uri="http://purl.org/dc/terms/"/>
    <ds:schemaRef ds:uri="http://schemas.microsoft.com/office/infopath/2007/PartnerControls"/>
    <ds:schemaRef ds:uri="603c054e-d324-4a4b-bfdc-a44c27811fd1"/>
    <ds:schemaRef ds:uri="http://purl.org/dc/dcmitype/"/>
  </ds:schemaRefs>
</ds:datastoreItem>
</file>

<file path=customXml/itemProps2.xml><?xml version="1.0" encoding="utf-8"?>
<ds:datastoreItem xmlns:ds="http://schemas.openxmlformats.org/officeDocument/2006/customXml" ds:itemID="{03BFFB5D-A68F-4D5A-BB90-739F6E0EB9B4}">
  <ds:schemaRefs>
    <ds:schemaRef ds:uri="http://schemas.microsoft.com/sharepoint/v3/contenttype/forms"/>
  </ds:schemaRefs>
</ds:datastoreItem>
</file>

<file path=customXml/itemProps3.xml><?xml version="1.0" encoding="utf-8"?>
<ds:datastoreItem xmlns:ds="http://schemas.openxmlformats.org/officeDocument/2006/customXml" ds:itemID="{79934691-2534-4FC5-99EB-D482EAD429F9}"/>
</file>

<file path=docProps/app.xml><?xml version="1.0" encoding="utf-8"?>
<Properties xmlns="http://schemas.openxmlformats.org/officeDocument/2006/extended-properties" xmlns:vt="http://schemas.openxmlformats.org/officeDocument/2006/docPropsVTypes">
  <Template>Office-téma</Template>
  <TotalTime>541</TotalTime>
  <Words>2626</Words>
  <Application>Microsoft Office PowerPoint</Application>
  <PresentationFormat>Szélesvásznú</PresentationFormat>
  <Paragraphs>222</Paragraphs>
  <Slides>34</Slides>
  <Notes>0</Notes>
  <HiddenSlides>0</HiddenSlides>
  <MMClips>0</MMClips>
  <ScaleCrop>false</ScaleCrop>
  <HeadingPairs>
    <vt:vector size="6" baseType="variant">
      <vt:variant>
        <vt:lpstr>Használt betűtípusok</vt:lpstr>
      </vt:variant>
      <vt:variant>
        <vt:i4>4</vt:i4>
      </vt:variant>
      <vt:variant>
        <vt:lpstr>Téma</vt:lpstr>
      </vt:variant>
      <vt:variant>
        <vt:i4>1</vt:i4>
      </vt:variant>
      <vt:variant>
        <vt:lpstr>Diacímek</vt:lpstr>
      </vt:variant>
      <vt:variant>
        <vt:i4>34</vt:i4>
      </vt:variant>
    </vt:vector>
  </HeadingPairs>
  <TitlesOfParts>
    <vt:vector size="39" baseType="lpstr">
      <vt:lpstr>Arial</vt:lpstr>
      <vt:lpstr>Calibri</vt:lpstr>
      <vt:lpstr>Garamond</vt:lpstr>
      <vt:lpstr>Times New Roman</vt:lpstr>
      <vt:lpstr>Office-téma</vt:lpstr>
      <vt:lpstr>Developing new curriculum outlines and learning materials on climate change's health impacts for medical schools 2021-2-HU01-KA220-HED-000050972</vt:lpstr>
      <vt:lpstr>Farmakološki aspekti, lekovi</vt:lpstr>
      <vt:lpstr>Ishodi učenja</vt:lpstr>
      <vt:lpstr>Koji su glavni uticaji lekova na mehanizam hlađenja tela?</vt:lpstr>
      <vt:lpstr>PowerPoint-bemutató</vt:lpstr>
      <vt:lpstr>Izveštaji o slučajevima</vt:lpstr>
      <vt:lpstr>Zašto su psihijatrijski pacijenti pod velikim rizikom?</vt:lpstr>
      <vt:lpstr>PowerPoint-bemutató</vt:lpstr>
      <vt:lpstr>PowerPoint-bemutató</vt:lpstr>
      <vt:lpstr>Termosenzitivnost lekova</vt:lpstr>
      <vt:lpstr>PowerPoint-bemutató</vt:lpstr>
      <vt:lpstr>Farmakoni za koje se zna da su fotosezitivni i osetljivi na toplotu</vt:lpstr>
      <vt:lpstr>Uticaj lekova na sisteme termoregulacije</vt:lpstr>
      <vt:lpstr>Efekat amfetamina</vt:lpstr>
      <vt:lpstr>Vaskularni faktori</vt:lpstr>
      <vt:lpstr>Drugi agensi koji uzrokuju smanjenje periferne cirkulacije</vt:lpstr>
      <vt:lpstr>Supstance koje inhibiraju sudatin</vt:lpstr>
      <vt:lpstr>Ostali dodatni uticaji</vt:lpstr>
      <vt:lpstr>Supstance koje inhibiraju sudatin</vt:lpstr>
      <vt:lpstr>Povećanje proizvodnje toplote</vt:lpstr>
      <vt:lpstr>Balans tečnosti i jona</vt:lpstr>
      <vt:lpstr>Farmakokinetika</vt:lpstr>
      <vt:lpstr>PowerPoint-bemutató</vt:lpstr>
      <vt:lpstr>Posebni problemi kod starijih pacijenata</vt:lpstr>
      <vt:lpstr>Nekoliko zanimljivih saznanja</vt:lpstr>
      <vt:lpstr>Neki zanimljivi nalazi</vt:lpstr>
      <vt:lpstr>Preporuke za zdravstvene radnike za smanjenje rizika od dehidratacije i bolesti uzrokovanih toplote</vt:lpstr>
      <vt:lpstr>Preporuke za zdravstvene radnike za smanjenje rizika od dehidratacije i bolesti uzrokovanih toplote</vt:lpstr>
      <vt:lpstr>PowerPoint-bemutató</vt:lpstr>
      <vt:lpstr>Ključne poruke</vt:lpstr>
      <vt:lpstr>Ključne poruke</vt:lpstr>
      <vt:lpstr>Testirajte svoje znanje</vt:lpstr>
      <vt:lpstr>Preporučeno čitanje</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Pharmacological aspects, medication</dc:title>
  <dc:creator>Márovics Gergely Péter</dc:creator>
  <cp:lastModifiedBy>User</cp:lastModifiedBy>
  <cp:revision>39</cp:revision>
  <dcterms:created xsi:type="dcterms:W3CDTF">2023-07-11T12:17:15Z</dcterms:created>
  <dcterms:modified xsi:type="dcterms:W3CDTF">2025-04-22T13:16:01Z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ies>
</file>