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sldIdLst>
    <p:sldId id="327" r:id="rId5"/>
    <p:sldId id="262" r:id="rId6"/>
    <p:sldId id="324" r:id="rId7"/>
    <p:sldId id="312" r:id="rId8"/>
    <p:sldId id="313" r:id="rId9"/>
    <p:sldId id="263" r:id="rId10"/>
    <p:sldId id="270" r:id="rId11"/>
    <p:sldId id="272" r:id="rId12"/>
    <p:sldId id="274" r:id="rId13"/>
    <p:sldId id="315" r:id="rId14"/>
    <p:sldId id="301" r:id="rId15"/>
    <p:sldId id="303" r:id="rId16"/>
    <p:sldId id="302" r:id="rId17"/>
    <p:sldId id="304" r:id="rId18"/>
    <p:sldId id="305" r:id="rId19"/>
    <p:sldId id="288" r:id="rId20"/>
    <p:sldId id="287" r:id="rId21"/>
    <p:sldId id="317" r:id="rId22"/>
    <p:sldId id="290" r:id="rId23"/>
    <p:sldId id="292" r:id="rId24"/>
    <p:sldId id="319" r:id="rId25"/>
    <p:sldId id="296" r:id="rId26"/>
    <p:sldId id="297" r:id="rId27"/>
    <p:sldId id="299" r:id="rId28"/>
    <p:sldId id="320" r:id="rId29"/>
    <p:sldId id="325" r:id="rId30"/>
    <p:sldId id="326" r:id="rId31"/>
    <p:sldId id="328" r:id="rId32"/>
  </p:sldIdLst>
  <p:sldSz cx="12192000" cy="6858000"/>
  <p:notesSz cx="6858000" cy="9144000"/>
  <p:defaultTextStyle>
    <a:defPPr rtl="0">
      <a:defRPr lang="sr-Cyrl-C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EC2455-9EE4-194D-A5D7-7F8C26050337}" v="17" dt="2023-07-11T09:09:34.5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4" autoAdjust="0"/>
    <p:restoredTop sz="95820"/>
  </p:normalViewPr>
  <p:slideViewPr>
    <p:cSldViewPr snapToGrid="0" showGuides="1">
      <p:cViewPr varScale="1">
        <p:scale>
          <a:sx n="99" d="100"/>
          <a:sy n="99" d="100"/>
        </p:scale>
        <p:origin x="96" y="360"/>
      </p:cViewPr>
      <p:guideLst>
        <p:guide orient="horz" pos="2160"/>
        <p:guide pos="3840"/>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57"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56"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árovics Gergely Péter" userId="346673cb-4fe2-4bc9-9989-67cfee16853a" providerId="ADAL" clId="{09DDAE80-7796-0047-B907-764420D2DFD1}"/>
    <pc:docChg chg="modSld">
      <pc:chgData name="Márovics Gergely Péter" userId="346673cb-4fe2-4bc9-9989-67cfee16853a" providerId="ADAL" clId="{09DDAE80-7796-0047-B907-764420D2DFD1}" dt="2023-07-11T12:07:12.783" v="0" actId="207"/>
      <pc:docMkLst>
        <pc:docMk/>
      </pc:docMkLst>
      <pc:sldChg chg="modSp mod">
        <pc:chgData name="Márovics Gergely Péter" userId="346673cb-4fe2-4bc9-9989-67cfee16853a" providerId="ADAL" clId="{09DDAE80-7796-0047-B907-764420D2DFD1}" dt="2023-07-11T12:07:12.783" v="0" actId="207"/>
        <pc:sldMkLst>
          <pc:docMk/>
          <pc:sldMk cId="3466470035" sldId="323"/>
        </pc:sldMkLst>
        <pc:spChg chg="mod">
          <ac:chgData name="Márovics Gergely Péter" userId="346673cb-4fe2-4bc9-9989-67cfee16853a" providerId="ADAL" clId="{09DDAE80-7796-0047-B907-764420D2DFD1}" dt="2023-07-11T12:07:12.783" v="0" actId="207"/>
          <ac:spMkLst>
            <pc:docMk/>
            <pc:sldMk cId="3466470035" sldId="323"/>
            <ac:spMk id="11"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2"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3"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4" creationId="{00000000-0000-0000-0000-000000000000}"/>
          </ac:spMkLst>
        </pc:spChg>
        <pc:spChg chg="mod">
          <ac:chgData name="Márovics Gergely Péter" userId="346673cb-4fe2-4bc9-9989-67cfee16853a" providerId="ADAL" clId="{09DDAE80-7796-0047-B907-764420D2DFD1}" dt="2023-07-11T12:07:12.783" v="0" actId="207"/>
          <ac:spMkLst>
            <pc:docMk/>
            <pc:sldMk cId="3466470035" sldId="323"/>
            <ac:spMk id="1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átum hely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CD0992E6-8701-7B4A-BDC6-25AA0C13EFD2}" type="datetimeFigureOut">
              <a:rPr lang="en-US" smtClean="0"/>
              <a:t>4/22/2025</a:t>
            </a:fld>
            <a:endParaRPr lang="en-US"/>
          </a:p>
        </p:txBody>
      </p:sp>
      <p:sp>
        <p:nvSpPr>
          <p:cNvPr id="4" name="Diakép hely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Jegyzetek hely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endParaRPr lang="en-US"/>
          </a:p>
        </p:txBody>
      </p:sp>
      <p:sp>
        <p:nvSpPr>
          <p:cNvPr id="6" name="Élőláb hely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Dia számának hely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E325D81-BF1A-634B-94DC-99E70353CD4B}" type="slidenum">
              <a:rPr lang="en-US" smtClean="0"/>
              <a:t>‹#›</a:t>
            </a:fld>
            <a:endParaRPr lang="en-US"/>
          </a:p>
        </p:txBody>
      </p:sp>
    </p:spTree>
    <p:extLst>
      <p:ext uri="{BB962C8B-B14F-4D97-AF65-F5344CB8AC3E}">
        <p14:creationId xmlns:p14="http://schemas.microsoft.com/office/powerpoint/2010/main" val="715858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2" name="Google Shape;102;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02911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endParaRPr lang="de-DE" dirty="0"/>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5</a:t>
            </a:fld>
            <a:endParaRPr lang="hu-HU"/>
          </a:p>
        </p:txBody>
      </p:sp>
    </p:spTree>
    <p:extLst>
      <p:ext uri="{BB962C8B-B14F-4D97-AF65-F5344CB8AC3E}">
        <p14:creationId xmlns:p14="http://schemas.microsoft.com/office/powerpoint/2010/main" val="2773762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a:t>https://www.who.int/publications/i/item/9789241508001</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10</a:t>
            </a:fld>
            <a:endParaRPr lang="hu-HU"/>
          </a:p>
        </p:txBody>
      </p:sp>
    </p:spTree>
    <p:extLst>
      <p:ext uri="{BB962C8B-B14F-4D97-AF65-F5344CB8AC3E}">
        <p14:creationId xmlns:p14="http://schemas.microsoft.com/office/powerpoint/2010/main" val="11875254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sz="1200" b="0" i="0" kern="1200">
                <a:solidFill>
                  <a:schemeClr val="tx1"/>
                </a:solidFill>
                <a:effectLst/>
                <a:latin typeface="+mn-lt"/>
                <a:ea typeface="+mn-ea"/>
                <a:cs typeface="+mn-cs"/>
              </a:rPr>
              <a:t>doi.org/10.1186/s12940-017-0328-z</a:t>
            </a:r>
            <a:endParaRPr lang="de-DE" dirty="0"/>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11</a:t>
            </a:fld>
            <a:endParaRPr lang="hu-HU"/>
          </a:p>
        </p:txBody>
      </p:sp>
    </p:spTree>
    <p:extLst>
      <p:ext uri="{BB962C8B-B14F-4D97-AF65-F5344CB8AC3E}">
        <p14:creationId xmlns:p14="http://schemas.microsoft.com/office/powerpoint/2010/main" val="1891204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a:t>https://unfccc.int/topics/adaptation-and-resilience/the-big-picture/introduction</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17</a:t>
            </a:fld>
            <a:endParaRPr lang="hu-HU"/>
          </a:p>
        </p:txBody>
      </p:sp>
    </p:spTree>
    <p:extLst>
      <p:ext uri="{BB962C8B-B14F-4D97-AF65-F5344CB8AC3E}">
        <p14:creationId xmlns:p14="http://schemas.microsoft.com/office/powerpoint/2010/main" val="32259601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a:t>https://www.who.int/publications/i/item/9789241565073</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20</a:t>
            </a:fld>
            <a:endParaRPr lang="hu-HU"/>
          </a:p>
        </p:txBody>
      </p:sp>
    </p:spTree>
    <p:extLst>
      <p:ext uri="{BB962C8B-B14F-4D97-AF65-F5344CB8AC3E}">
        <p14:creationId xmlns:p14="http://schemas.microsoft.com/office/powerpoint/2010/main" val="22877315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rtlCol="0"/>
          <a:lstStyle/>
          <a:p>
            <a:pPr rtl="0"/>
            <a:r>
              <a:rPr lang="sr"/>
              <a:t>https://www.who.int/publications/i/item/9789241565073</a:t>
            </a:r>
          </a:p>
        </p:txBody>
      </p:sp>
      <p:sp>
        <p:nvSpPr>
          <p:cNvPr id="4" name="Dia számának helye 3"/>
          <p:cNvSpPr>
            <a:spLocks noGrp="1"/>
          </p:cNvSpPr>
          <p:nvPr>
            <p:ph type="sldNum" sz="quarter" idx="10"/>
          </p:nvPr>
        </p:nvSpPr>
        <p:spPr/>
        <p:txBody>
          <a:bodyPr rtlCol="0"/>
          <a:lstStyle/>
          <a:p>
            <a:pPr rtl="0"/>
            <a:fld id="{C474DCDC-A190-48C1-ADE3-0C6CA7E8B3F0}" type="slidenum">
              <a:rPr lang="hu-HU" smtClean="0"/>
              <a:t>21</a:t>
            </a:fld>
            <a:endParaRPr lang="hu-HU"/>
          </a:p>
        </p:txBody>
      </p:sp>
    </p:spTree>
    <p:extLst>
      <p:ext uri="{BB962C8B-B14F-4D97-AF65-F5344CB8AC3E}">
        <p14:creationId xmlns:p14="http://schemas.microsoft.com/office/powerpoint/2010/main" val="25868897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4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6547780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p4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8" name="Google Shape;388;p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76664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3.png"/><Relationship Id="rId5" Type="http://schemas.openxmlformats.org/officeDocument/2006/relationships/hyperlink" Target="https://creativecommons.org/licenses/by/4.0/" TargetMode="External"/><Relationship Id="rId4" Type="http://schemas.openxmlformats.org/officeDocument/2006/relationships/hyperlink" Target="http://www.climatemed.eu/"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rtlCol="0" anchor="b"/>
          <a:lstStyle>
            <a:lvl1pPr algn="l">
              <a:defRPr sz="6000">
                <a:solidFill>
                  <a:schemeClr val="tx1"/>
                </a:solidFill>
              </a:defRPr>
            </a:lvl1pPr>
          </a:lstStyle>
          <a:p>
            <a:pPr rtl="0"/>
            <a:r>
              <a:rPr lang="sr" noProof="0"/>
              <a:t>Title</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a:t>CLIMATEMED – Knowledge about climate change’s health impacts starts here</a:t>
            </a:r>
          </a:p>
        </p:txBody>
      </p:sp>
      <p:grpSp>
        <p:nvGrpSpPr>
          <p:cNvPr id="15" name="Csoportba foglalás 14"/>
          <p:cNvGrpSpPr/>
          <p:nvPr userDrawn="1"/>
        </p:nvGrpSpPr>
        <p:grpSpPr>
          <a:xfrm>
            <a:off x="0" y="-22639"/>
            <a:ext cx="10178041" cy="471288"/>
            <a:chOff x="0" y="-22639"/>
            <a:chExt cx="10178041" cy="471288"/>
          </a:xfrm>
        </p:grpSpPr>
        <p:sp>
          <p:nvSpPr>
            <p:cNvPr id="16" name="Téglalap 15"/>
            <p:cNvSpPr/>
            <p:nvPr userDrawn="1"/>
          </p:nvSpPr>
          <p:spPr>
            <a:xfrm>
              <a:off x="0" y="-22639"/>
              <a:ext cx="10178041" cy="461665"/>
            </a:xfrm>
            <a:prstGeom prst="rect">
              <a:avLst/>
            </a:prstGeom>
          </p:spPr>
          <p:txBody>
            <a:bodyPr wrap="square" rtlCol="0">
              <a:spAutoFit/>
            </a:bodyPr>
            <a:lstStyle/>
            <a:p>
              <a:pPr rtl="0"/>
              <a:r>
                <a:rPr lang="sr" sz="1200">
                  <a:solidFill>
                    <a:srgbClr val="333333"/>
                  </a:solidFill>
                  <a:latin typeface="+mn-lt"/>
                </a:rPr>
                <a:t>This learning material © 2023-2024 by CLIMATEMED project (</a:t>
              </a:r>
              <a:r>
                <a:rPr lang="sr" sz="1200">
                  <a:solidFill>
                    <a:srgbClr val="333333"/>
                  </a:solidFill>
                  <a:latin typeface="+mn-lt"/>
                  <a:hlinkClick r:id="rId4"/>
                </a:rPr>
                <a:t>www.climatemed.eu</a:t>
              </a:r>
              <a:r>
                <a:rPr lang="sr" sz="1200">
                  <a:solidFill>
                    <a:srgbClr val="333333"/>
                  </a:solidFill>
                  <a:latin typeface="+mn-lt"/>
                </a:rPr>
                <a:t>) is licensed under CC BY 4.0.</a:t>
              </a:r>
              <a:endParaRPr lang="hu-HU" sz="1200" dirty="0">
                <a:solidFill>
                  <a:srgbClr val="333333"/>
                </a:solidFill>
                <a:latin typeface="+mn-lt"/>
              </a:endParaRPr>
            </a:p>
            <a:p>
              <a:pPr rtl="0"/>
              <a:r>
                <a:rPr lang="sr" sz="1200">
                  <a:solidFill>
                    <a:srgbClr val="333333"/>
                  </a:solidFill>
                  <a:latin typeface="+mn-lt"/>
                </a:rPr>
                <a:t>To view a copy of this license, visit </a:t>
              </a:r>
              <a:r>
                <a:rPr lang="sr" sz="1200">
                  <a:solidFill>
                    <a:srgbClr val="333333"/>
                  </a:solidFill>
                  <a:latin typeface="+mn-lt"/>
                  <a:hlinkClick r:id="rId5"/>
                </a:rPr>
                <a:t>https://creativecommons.org/licenses/by/4.0/</a:t>
              </a:r>
              <a:r>
                <a:rPr lang="sr" sz="1200">
                  <a:solidFill>
                    <a:srgbClr val="333333"/>
                  </a:solidFill>
                  <a:latin typeface="+mn-lt"/>
                </a:rPr>
                <a:t> </a:t>
              </a:r>
              <a:endParaRPr lang="de-DE" sz="1200" dirty="0">
                <a:latin typeface="+mn-lt"/>
              </a:endParaRPr>
            </a:p>
          </p:txBody>
        </p:sp>
        <p:pic>
          <p:nvPicPr>
            <p:cNvPr id="17" name="Kép 16"/>
            <p:cNvPicPr>
              <a:picLocks noChangeAspect="1"/>
            </p:cNvPicPr>
            <p:nvPr userDrawn="1"/>
          </p:nvPicPr>
          <p:blipFill>
            <a:blip r:embed="rId6"/>
            <a:stretch>
              <a:fillRect/>
            </a:stretch>
          </p:blipFill>
          <p:spPr>
            <a:xfrm>
              <a:off x="5183787" y="217912"/>
              <a:ext cx="461473" cy="230737"/>
            </a:xfrm>
            <a:prstGeom prst="rect">
              <a:avLst/>
            </a:prstGeom>
          </p:spPr>
        </p:pic>
      </p:grpSp>
    </p:spTree>
    <p:extLst>
      <p:ext uri="{BB962C8B-B14F-4D97-AF65-F5344CB8AC3E}">
        <p14:creationId xmlns:p14="http://schemas.microsoft.com/office/powerpoint/2010/main" val="20909636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Függőleges szöveg helye 2"/>
          <p:cNvSpPr>
            <a:spLocks noGrp="1"/>
          </p:cNvSpPr>
          <p:nvPr>
            <p:ph type="body" orient="vert" idx="1"/>
          </p:nvPr>
        </p:nvSpPr>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4492806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8724900" y="365125"/>
            <a:ext cx="2628900" cy="5811838"/>
          </a:xfrm>
        </p:spPr>
        <p:txBody>
          <a:bodyPr vert="eaVert" rtlCol="0"/>
          <a:lstStyle/>
          <a:p>
            <a:pPr rtl="0"/>
            <a:r>
              <a:rPr lang="sr"/>
              <a:t>Mintacím szerkesztése</a:t>
            </a:r>
          </a:p>
        </p:txBody>
      </p:sp>
      <p:sp>
        <p:nvSpPr>
          <p:cNvPr id="3" name="Függőleges szöveg helye 2"/>
          <p:cNvSpPr>
            <a:spLocks noGrp="1"/>
          </p:cNvSpPr>
          <p:nvPr>
            <p:ph type="body" orient="vert" idx="1"/>
          </p:nvPr>
        </p:nvSpPr>
        <p:spPr>
          <a:xfrm>
            <a:off x="838200" y="365125"/>
            <a:ext cx="7734300" cy="5811838"/>
          </a:xfrm>
        </p:spPr>
        <p:txBody>
          <a:bodyPr vert="eaVert"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433602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Címdia">
    <p:spTree>
      <p:nvGrpSpPr>
        <p:cNvPr id="1" name=""/>
        <p:cNvGrpSpPr/>
        <p:nvPr/>
      </p:nvGrpSpPr>
      <p:grpSpPr>
        <a:xfrm>
          <a:off x="0" y="0"/>
          <a:ext cx="0" cy="0"/>
          <a:chOff x="0" y="0"/>
          <a:chExt cx="0" cy="0"/>
        </a:xfrm>
      </p:grpSpPr>
      <p:sp>
        <p:nvSpPr>
          <p:cNvPr id="2" name="Cím 1"/>
          <p:cNvSpPr>
            <a:spLocks noGrp="1"/>
          </p:cNvSpPr>
          <p:nvPr>
            <p:ph type="ctrTitle" hasCustomPrompt="1"/>
          </p:nvPr>
        </p:nvSpPr>
        <p:spPr>
          <a:xfrm>
            <a:off x="1524000" y="1122363"/>
            <a:ext cx="9144000" cy="2387600"/>
          </a:xfrm>
        </p:spPr>
        <p:txBody>
          <a:bodyPr anchor="b"/>
          <a:lstStyle>
            <a:lvl1pPr algn="l">
              <a:defRPr sz="6000">
                <a:solidFill>
                  <a:schemeClr val="bg1">
                    <a:lumMod val="50000"/>
                  </a:schemeClr>
                </a:solidFill>
              </a:defRPr>
            </a:lvl1pPr>
          </a:lstStyle>
          <a:p>
            <a:r>
              <a:rPr lang="hu-HU" dirty="0" err="1"/>
              <a:t>Title</a:t>
            </a:r>
            <a:endParaRPr lang="hu-HU" dirty="0"/>
          </a:p>
        </p:txBody>
      </p:sp>
      <p:sp>
        <p:nvSpPr>
          <p:cNvPr id="3" name="Alcím 2"/>
          <p:cNvSpPr>
            <a:spLocks noGrp="1"/>
          </p:cNvSpPr>
          <p:nvPr>
            <p:ph type="subTitle" idx="1" hasCustomPrompt="1"/>
          </p:nvPr>
        </p:nvSpPr>
        <p:spPr>
          <a:xfrm>
            <a:off x="1524000" y="3602038"/>
            <a:ext cx="9144000" cy="1655762"/>
          </a:xfrm>
        </p:spPr>
        <p:txBody>
          <a:bodyPr/>
          <a:lstStyle>
            <a:lvl1pPr marL="0" indent="0" algn="l">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dirty="0"/>
              <a:t>Text</a:t>
            </a:r>
          </a:p>
        </p:txBody>
      </p:sp>
      <p:pic>
        <p:nvPicPr>
          <p:cNvPr id="8" name="Kép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pic>
        <p:nvPicPr>
          <p:cNvPr id="9" name="Kép 8"/>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0" name="Kép 9"/>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1" name="Kép 10"/>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2" name="Téglalap 11"/>
          <p:cNvSpPr/>
          <p:nvPr userDrawn="1"/>
        </p:nvSpPr>
        <p:spPr>
          <a:xfrm>
            <a:off x="427725" y="6661803"/>
            <a:ext cx="1872629" cy="215444"/>
          </a:xfrm>
          <a:prstGeom prst="rect">
            <a:avLst/>
          </a:prstGeom>
        </p:spPr>
        <p:txBody>
          <a:bodyPr wrap="none">
            <a:spAutoFit/>
          </a:bodyPr>
          <a:lstStyle/>
          <a:p>
            <a:r>
              <a:rPr lang="hu-HU" sz="800" b="1" dirty="0">
                <a:solidFill>
                  <a:schemeClr val="bg1">
                    <a:lumMod val="95000"/>
                  </a:schemeClr>
                </a:solidFill>
              </a:rPr>
              <a:t>ref. 2021-2HU01-KA220-HED-000050972</a:t>
            </a:r>
          </a:p>
        </p:txBody>
      </p:sp>
      <p:pic>
        <p:nvPicPr>
          <p:cNvPr id="13" name="Kép 12"/>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4"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hu-HU" dirty="0"/>
              <a:t>CLIMATEMED – </a:t>
            </a:r>
            <a:r>
              <a:rPr lang="hu-HU" dirty="0" err="1"/>
              <a:t>Knowledge</a:t>
            </a:r>
            <a:r>
              <a:rPr lang="hu-HU" dirty="0"/>
              <a:t> </a:t>
            </a:r>
            <a:r>
              <a:rPr lang="hu-HU" dirty="0" err="1"/>
              <a:t>about</a:t>
            </a:r>
            <a:r>
              <a:rPr lang="hu-HU" dirty="0"/>
              <a:t> </a:t>
            </a:r>
            <a:r>
              <a:rPr lang="hu-HU" dirty="0" err="1"/>
              <a:t>climate</a:t>
            </a:r>
            <a:r>
              <a:rPr lang="hu-HU" dirty="0"/>
              <a:t> </a:t>
            </a:r>
            <a:r>
              <a:rPr lang="hu-HU" dirty="0" err="1"/>
              <a:t>change’s</a:t>
            </a:r>
            <a:r>
              <a:rPr lang="hu-HU" dirty="0"/>
              <a:t> </a:t>
            </a:r>
            <a:r>
              <a:rPr lang="hu-HU" dirty="0" err="1"/>
              <a:t>health</a:t>
            </a:r>
            <a:r>
              <a:rPr lang="hu-HU" dirty="0"/>
              <a:t> </a:t>
            </a:r>
            <a:r>
              <a:rPr lang="hu-HU" dirty="0" err="1"/>
              <a:t>impacts</a:t>
            </a:r>
            <a:r>
              <a:rPr lang="hu-HU" dirty="0"/>
              <a:t> </a:t>
            </a:r>
            <a:r>
              <a:rPr lang="hu-HU" dirty="0" err="1"/>
              <a:t>starts</a:t>
            </a:r>
            <a:r>
              <a:rPr lang="hu-HU" dirty="0"/>
              <a:t> here</a:t>
            </a:r>
          </a:p>
        </p:txBody>
      </p:sp>
    </p:spTree>
    <p:extLst>
      <p:ext uri="{BB962C8B-B14F-4D97-AF65-F5344CB8AC3E}">
        <p14:creationId xmlns:p14="http://schemas.microsoft.com/office/powerpoint/2010/main" val="1636172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pic>
        <p:nvPicPr>
          <p:cNvPr id="9" name="Kép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486400"/>
            <a:ext cx="12192000" cy="1371600"/>
          </a:xfrm>
          <a:prstGeom prst="rect">
            <a:avLst/>
          </a:prstGeom>
        </p:spPr>
      </p:pic>
      <p:sp>
        <p:nvSpPr>
          <p:cNvPr id="2" name="Cím 1"/>
          <p:cNvSpPr>
            <a:spLocks noGrp="1"/>
          </p:cNvSpPr>
          <p:nvPr>
            <p:ph type="title" hasCustomPrompt="1"/>
          </p:nvPr>
        </p:nvSpPr>
        <p:spPr>
          <a:xfrm>
            <a:off x="192505" y="153009"/>
            <a:ext cx="11896826" cy="549635"/>
          </a:xfrm>
        </p:spPr>
        <p:txBody>
          <a:bodyPr rtlCol="0"/>
          <a:lstStyle>
            <a:lvl1pPr>
              <a:defRPr sz="3200" b="1">
                <a:solidFill>
                  <a:schemeClr val="tx1"/>
                </a:solidFill>
              </a:defRPr>
            </a:lvl1pPr>
          </a:lstStyle>
          <a:p>
            <a:pPr rtl="0"/>
            <a:r>
              <a:rPr lang="sr" dirty="0"/>
              <a:t>Titel</a:t>
            </a:r>
          </a:p>
        </p:txBody>
      </p:sp>
      <p:sp>
        <p:nvSpPr>
          <p:cNvPr id="3" name="Tartalom helye 2"/>
          <p:cNvSpPr>
            <a:spLocks noGrp="1"/>
          </p:cNvSpPr>
          <p:nvPr>
            <p:ph idx="1" hasCustomPrompt="1"/>
          </p:nvPr>
        </p:nvSpPr>
        <p:spPr>
          <a:xfrm>
            <a:off x="192505" y="934775"/>
            <a:ext cx="11896825" cy="5370897"/>
          </a:xfrm>
        </p:spPr>
        <p:txBody>
          <a:bodyPr rtlCol="0"/>
          <a:lstStyle>
            <a:lvl1pPr>
              <a:lnSpc>
                <a:spcPct val="110000"/>
              </a:lnSpc>
              <a:spcAft>
                <a:spcPts val="1000"/>
              </a:spcAft>
              <a:defRPr sz="2200" baseline="0">
                <a:solidFill>
                  <a:schemeClr val="tx1"/>
                </a:solidFill>
              </a:defRPr>
            </a:lvl1pPr>
            <a:lvl2pPr>
              <a:lnSpc>
                <a:spcPct val="110000"/>
              </a:lnSpc>
              <a:spcAft>
                <a:spcPts val="1000"/>
              </a:spcAft>
              <a:defRPr sz="2000">
                <a:solidFill>
                  <a:schemeClr val="tx1"/>
                </a:solidFill>
              </a:defRPr>
            </a:lvl2pPr>
            <a:lvl3pPr>
              <a:defRPr>
                <a:solidFill>
                  <a:schemeClr val="tx1"/>
                </a:solidFill>
              </a:defRPr>
            </a:lvl3pPr>
            <a:lvl4pPr>
              <a:defRPr>
                <a:solidFill>
                  <a:schemeClr val="tx1"/>
                </a:solidFill>
              </a:defRPr>
            </a:lvl4pPr>
            <a:lvl5pPr marL="2057400" marR="0"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solidFill>
                  <a:schemeClr val="tx1"/>
                </a:solidFill>
              </a:defRPr>
            </a:lvl5pPr>
          </a:lstStyle>
          <a:p>
            <a:pPr lvl="0" rtl="0"/>
            <a:r>
              <a:rPr lang="sr" noProof="0" dirty="0"/>
              <a:t>Main text (First level)</a:t>
            </a:r>
          </a:p>
          <a:p>
            <a:pPr lvl="1" rtl="0"/>
            <a:r>
              <a:rPr lang="sr" noProof="0" dirty="0"/>
              <a:t>Second level</a:t>
            </a:r>
          </a:p>
          <a:p>
            <a:pPr lvl="2" rtl="0"/>
            <a:r>
              <a:rPr lang="sr" noProof="0" dirty="0"/>
              <a:t>Third level</a:t>
            </a:r>
          </a:p>
          <a:p>
            <a:pPr lvl="3" rtl="0"/>
            <a:r>
              <a:rPr lang="sr" noProof="0" dirty="0"/>
              <a:t>Fourth level</a:t>
            </a:r>
          </a:p>
          <a:p>
            <a:pPr marL="2057400" marR="0" lvl="4"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sr" noProof="0" dirty="0"/>
              <a:t>Fifth level</a:t>
            </a:r>
          </a:p>
          <a:p>
            <a:pPr lvl="4" rtl="0"/>
            <a:endParaRPr lang="hu-HU" dirty="0"/>
          </a:p>
        </p:txBody>
      </p:sp>
      <p:sp>
        <p:nvSpPr>
          <p:cNvPr id="7" name="Cím 1"/>
          <p:cNvSpPr txBox="1">
            <a:spLocks/>
          </p:cNvSpPr>
          <p:nvPr userDrawn="1"/>
        </p:nvSpPr>
        <p:spPr>
          <a:xfrm>
            <a:off x="86627" y="244060"/>
            <a:ext cx="11267173" cy="8339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rtl="0"/>
            <a:endParaRPr lang="hu-HU" dirty="0"/>
          </a:p>
        </p:txBody>
      </p:sp>
      <p:pic>
        <p:nvPicPr>
          <p:cNvPr id="10" name="Kép 9"/>
          <p:cNvPicPr>
            <a:picLocks noChangeAspect="1"/>
          </p:cNvPicPr>
          <p:nvPr userDrawn="1"/>
        </p:nvPicPr>
        <p:blipFill rotWithShape="1">
          <a:blip r:embed="rId3" cstate="print">
            <a:extLst>
              <a:ext uri="{28A0092B-C50C-407E-A947-70E740481C1C}">
                <a14:useLocalDpi xmlns:a14="http://schemas.microsoft.com/office/drawing/2010/main" val="0"/>
              </a:ext>
            </a:extLst>
          </a:blip>
          <a:srcRect l="62791" t="86822"/>
          <a:stretch/>
        </p:blipFill>
        <p:spPr>
          <a:xfrm>
            <a:off x="10805963" y="6326042"/>
            <a:ext cx="1386037" cy="490888"/>
          </a:xfrm>
          <a:prstGeom prst="rect">
            <a:avLst/>
          </a:prstGeom>
        </p:spPr>
      </p:pic>
      <p:pic>
        <p:nvPicPr>
          <p:cNvPr id="11" name="Kép 10"/>
          <p:cNvPicPr>
            <a:picLocks noChangeAspect="1"/>
          </p:cNvPicPr>
          <p:nvPr userDrawn="1"/>
        </p:nvPicPr>
        <p:blipFill rotWithShape="1">
          <a:blip r:embed="rId3">
            <a:extLst>
              <a:ext uri="{28A0092B-C50C-407E-A947-70E740481C1C}">
                <a14:useLocalDpi xmlns:a14="http://schemas.microsoft.com/office/drawing/2010/main" val="0"/>
              </a:ext>
            </a:extLst>
          </a:blip>
          <a:srcRect l="2135" t="93596" r="70114" b="1314"/>
          <a:stretch/>
        </p:blipFill>
        <p:spPr>
          <a:xfrm>
            <a:off x="10703718" y="6661802"/>
            <a:ext cx="1437374" cy="263661"/>
          </a:xfrm>
          <a:prstGeom prst="rect">
            <a:avLst/>
          </a:prstGeom>
        </p:spPr>
      </p:pic>
      <p:pic>
        <p:nvPicPr>
          <p:cNvPr id="12" name="Kép 11"/>
          <p:cNvPicPr>
            <a:picLocks noChangeAspect="1"/>
          </p:cNvPicPr>
          <p:nvPr userDrawn="1"/>
        </p:nvPicPr>
        <p:blipFill rotWithShape="1">
          <a:blip r:embed="rId3" cstate="print">
            <a:extLst>
              <a:ext uri="{28A0092B-C50C-407E-A947-70E740481C1C}">
                <a14:useLocalDpi xmlns:a14="http://schemas.microsoft.com/office/drawing/2010/main" val="0"/>
              </a:ext>
            </a:extLst>
          </a:blip>
          <a:srcRect l="12274" t="75194" r="49224" b="17829"/>
          <a:stretch/>
        </p:blipFill>
        <p:spPr>
          <a:xfrm>
            <a:off x="-99034" y="6410421"/>
            <a:ext cx="1434164" cy="259883"/>
          </a:xfrm>
          <a:prstGeom prst="rect">
            <a:avLst/>
          </a:prstGeom>
        </p:spPr>
      </p:pic>
      <p:sp>
        <p:nvSpPr>
          <p:cNvPr id="14" name="Téglalap 13"/>
          <p:cNvSpPr/>
          <p:nvPr userDrawn="1"/>
        </p:nvSpPr>
        <p:spPr>
          <a:xfrm>
            <a:off x="427725" y="6661803"/>
            <a:ext cx="1872629" cy="215444"/>
          </a:xfrm>
          <a:prstGeom prst="rect">
            <a:avLst/>
          </a:prstGeom>
        </p:spPr>
        <p:txBody>
          <a:bodyPr wrap="none" rtlCol="0">
            <a:spAutoFit/>
          </a:bodyPr>
          <a:lstStyle/>
          <a:p>
            <a:pPr rtl="0"/>
            <a:r>
              <a:rPr lang="sr" sz="800" b="1">
                <a:solidFill>
                  <a:schemeClr val="bg1">
                    <a:lumMod val="95000"/>
                  </a:schemeClr>
                </a:solidFill>
              </a:rPr>
              <a:t>ref. 2021-2HU01-KA220-HED-000050972</a:t>
            </a:r>
          </a:p>
        </p:txBody>
      </p:sp>
      <p:pic>
        <p:nvPicPr>
          <p:cNvPr id="15" name="Kép 14"/>
          <p:cNvPicPr>
            <a:picLocks noChangeAspect="1"/>
          </p:cNvPicPr>
          <p:nvPr userDrawn="1"/>
        </p:nvPicPr>
        <p:blipFill rotWithShape="1">
          <a:blip r:embed="rId3" cstate="print">
            <a:extLst>
              <a:ext uri="{28A0092B-C50C-407E-A947-70E740481C1C}">
                <a14:useLocalDpi xmlns:a14="http://schemas.microsoft.com/office/drawing/2010/main" val="0"/>
              </a:ext>
            </a:extLst>
          </a:blip>
          <a:srcRect l="50345" t="74225" r="8139" b="13436"/>
          <a:stretch/>
        </p:blipFill>
        <p:spPr>
          <a:xfrm>
            <a:off x="1263941" y="6369512"/>
            <a:ext cx="1546460" cy="459605"/>
          </a:xfrm>
          <a:prstGeom prst="rect">
            <a:avLst/>
          </a:prstGeom>
        </p:spPr>
      </p:pic>
      <p:sp>
        <p:nvSpPr>
          <p:cNvPr id="16" name="Élőláb helye 4"/>
          <p:cNvSpPr txBox="1">
            <a:spLocks/>
          </p:cNvSpPr>
          <p:nvPr userDrawn="1"/>
        </p:nvSpPr>
        <p:spPr>
          <a:xfrm>
            <a:off x="3211628" y="6516749"/>
            <a:ext cx="5858578" cy="276883"/>
          </a:xfrm>
          <a:prstGeom prst="rect">
            <a:avLst/>
          </a:prstGeom>
        </p:spPr>
        <p:txBody>
          <a:bodyPr vert="horz" lIns="91440" tIns="45720" rIns="91440" bIns="45720" rtlCol="0" anchor="ctr"/>
          <a:lstStyle>
            <a:defPPr>
              <a:defRPr lang="hu-HU"/>
            </a:defPPr>
            <a:lvl1pPr marL="0" algn="ct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rtl="0"/>
            <a:r>
              <a:rPr lang="sr" noProof="0"/>
              <a:t>CLIMATEMED – Knowledge about climate change’s health impacts starts here</a:t>
            </a:r>
          </a:p>
        </p:txBody>
      </p:sp>
    </p:spTree>
    <p:extLst>
      <p:ext uri="{BB962C8B-B14F-4D97-AF65-F5344CB8AC3E}">
        <p14:creationId xmlns:p14="http://schemas.microsoft.com/office/powerpoint/2010/main" val="2595549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831850" y="1709738"/>
            <a:ext cx="10515600" cy="2852737"/>
          </a:xfrm>
        </p:spPr>
        <p:txBody>
          <a:bodyPr rtlCol="0" anchor="b"/>
          <a:lstStyle>
            <a:lvl1pPr>
              <a:defRPr sz="6000"/>
            </a:lvl1pPr>
          </a:lstStyle>
          <a:p>
            <a:pPr rtl="0"/>
            <a:r>
              <a:rPr lang="sr"/>
              <a:t>Mintacím szerkesztése</a:t>
            </a:r>
          </a:p>
        </p:txBody>
      </p:sp>
      <p:sp>
        <p:nvSpPr>
          <p:cNvPr id="3" name="Szöveg helye 2"/>
          <p:cNvSpPr>
            <a:spLocks noGrp="1"/>
          </p:cNvSpPr>
          <p:nvPr>
            <p:ph type="body" idx="1"/>
          </p:nvPr>
        </p:nvSpPr>
        <p:spPr>
          <a:xfrm>
            <a:off x="831850" y="4589463"/>
            <a:ext cx="10515600" cy="1500187"/>
          </a:xfrm>
        </p:spPr>
        <p:txBody>
          <a:bodyPr rtlCol="0"/>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sr"/>
              <a:t>Mintaszöveg szerkesztése</a:t>
            </a:r>
          </a:p>
        </p:txBody>
      </p:sp>
      <p:sp>
        <p:nvSpPr>
          <p:cNvPr id="4" name="Dátum helye 3"/>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5" name="Élőláb helye 4"/>
          <p:cNvSpPr>
            <a:spLocks noGrp="1"/>
          </p:cNvSpPr>
          <p:nvPr>
            <p:ph type="ftr" sz="quarter" idx="11"/>
          </p:nvPr>
        </p:nvSpPr>
        <p:spPr/>
        <p:txBody>
          <a:bodyPr rtlCol="0"/>
          <a:lstStyle/>
          <a:p>
            <a:pPr rtl="0"/>
            <a:endParaRPr lang="hu-HU"/>
          </a:p>
        </p:txBody>
      </p:sp>
      <p:sp>
        <p:nvSpPr>
          <p:cNvPr id="6" name="Dia számának helye 5"/>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712369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Tartalom helye 2"/>
          <p:cNvSpPr>
            <a:spLocks noGrp="1"/>
          </p:cNvSpPr>
          <p:nvPr>
            <p:ph sz="half" idx="1"/>
          </p:nvPr>
        </p:nvSpPr>
        <p:spPr>
          <a:xfrm>
            <a:off x="838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Tartalom helye 3"/>
          <p:cNvSpPr>
            <a:spLocks noGrp="1"/>
          </p:cNvSpPr>
          <p:nvPr>
            <p:ph sz="half" idx="2"/>
          </p:nvPr>
        </p:nvSpPr>
        <p:spPr>
          <a:xfrm>
            <a:off x="6172200" y="1825625"/>
            <a:ext cx="5181600" cy="435133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5732851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839788" y="365125"/>
            <a:ext cx="10515600" cy="1325563"/>
          </a:xfrm>
        </p:spPr>
        <p:txBody>
          <a:bodyPr rtlCol="0"/>
          <a:lstStyle/>
          <a:p>
            <a:pPr rtl="0"/>
            <a:r>
              <a:rPr lang="sr"/>
              <a:t>Mintacím szerkesztése</a:t>
            </a:r>
          </a:p>
        </p:txBody>
      </p:sp>
      <p:sp>
        <p:nvSpPr>
          <p:cNvPr id="3" name="Szöveg helye 2"/>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4" name="Tartalom helye 3"/>
          <p:cNvSpPr>
            <a:spLocks noGrp="1"/>
          </p:cNvSpPr>
          <p:nvPr>
            <p:ph sz="half" idx="2"/>
          </p:nvPr>
        </p:nvSpPr>
        <p:spPr>
          <a:xfrm>
            <a:off x="839788" y="2505075"/>
            <a:ext cx="5157787"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5" name="Szöveg helye 4"/>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sr"/>
              <a:t>Mintaszöveg szerkesztése</a:t>
            </a:r>
          </a:p>
        </p:txBody>
      </p:sp>
      <p:sp>
        <p:nvSpPr>
          <p:cNvPr id="6" name="Tartalom helye 5"/>
          <p:cNvSpPr>
            <a:spLocks noGrp="1"/>
          </p:cNvSpPr>
          <p:nvPr>
            <p:ph sz="quarter" idx="4"/>
          </p:nvPr>
        </p:nvSpPr>
        <p:spPr>
          <a:xfrm>
            <a:off x="6172200" y="2505075"/>
            <a:ext cx="5183188" cy="3684588"/>
          </a:xfrm>
        </p:spPr>
        <p:txBody>
          <a:bodyPr rtlCol="0"/>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7" name="Dátum helye 6"/>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8" name="Élőláb helye 7"/>
          <p:cNvSpPr>
            <a:spLocks noGrp="1"/>
          </p:cNvSpPr>
          <p:nvPr>
            <p:ph type="ftr" sz="quarter" idx="11"/>
          </p:nvPr>
        </p:nvSpPr>
        <p:spPr/>
        <p:txBody>
          <a:bodyPr rtlCol="0"/>
          <a:lstStyle/>
          <a:p>
            <a:pPr rtl="0"/>
            <a:endParaRPr lang="hu-HU"/>
          </a:p>
        </p:txBody>
      </p:sp>
      <p:sp>
        <p:nvSpPr>
          <p:cNvPr id="9" name="Dia számának helye 8"/>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3147792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lstStyle/>
          <a:p>
            <a:pPr rtl="0"/>
            <a:r>
              <a:rPr lang="sr"/>
              <a:t>Mintacím szerkesztése</a:t>
            </a:r>
          </a:p>
        </p:txBody>
      </p:sp>
      <p:sp>
        <p:nvSpPr>
          <p:cNvPr id="3" name="Dátum helye 2"/>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4" name="Élőláb helye 3"/>
          <p:cNvSpPr>
            <a:spLocks noGrp="1"/>
          </p:cNvSpPr>
          <p:nvPr>
            <p:ph type="ftr" sz="quarter" idx="11"/>
          </p:nvPr>
        </p:nvSpPr>
        <p:spPr/>
        <p:txBody>
          <a:bodyPr rtlCol="0"/>
          <a:lstStyle/>
          <a:p>
            <a:pPr rtl="0"/>
            <a:endParaRPr lang="hu-HU"/>
          </a:p>
        </p:txBody>
      </p:sp>
      <p:sp>
        <p:nvSpPr>
          <p:cNvPr id="5" name="Dia számának helye 4"/>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9702930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3" name="Élőláb helye 2"/>
          <p:cNvSpPr>
            <a:spLocks noGrp="1"/>
          </p:cNvSpPr>
          <p:nvPr>
            <p:ph type="ftr" sz="quarter" idx="11"/>
          </p:nvPr>
        </p:nvSpPr>
        <p:spPr/>
        <p:txBody>
          <a:bodyPr rtlCol="0"/>
          <a:lstStyle/>
          <a:p>
            <a:pPr rtl="0"/>
            <a:endParaRPr lang="hu-HU"/>
          </a:p>
        </p:txBody>
      </p:sp>
      <p:sp>
        <p:nvSpPr>
          <p:cNvPr id="4" name="Dia számának helye 3"/>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681220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Tartalom helye 2"/>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2031027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839788" y="457200"/>
            <a:ext cx="3932237" cy="1600200"/>
          </a:xfrm>
        </p:spPr>
        <p:txBody>
          <a:bodyPr rtlCol="0" anchor="b"/>
          <a:lstStyle>
            <a:lvl1pPr>
              <a:defRPr sz="3200"/>
            </a:lvl1pPr>
          </a:lstStyle>
          <a:p>
            <a:pPr rtl="0"/>
            <a:r>
              <a:rPr lang="sr"/>
              <a:t>Mintacím szerkesztése</a:t>
            </a:r>
          </a:p>
        </p:txBody>
      </p:sp>
      <p:sp>
        <p:nvSpPr>
          <p:cNvPr id="3" name="Kép helye 2"/>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sr"/>
              <a:t>Kép beszúrásához kattintson az ikonra</a:t>
            </a:r>
          </a:p>
        </p:txBody>
      </p:sp>
      <p:sp>
        <p:nvSpPr>
          <p:cNvPr id="4" name="Szöveg helye 3"/>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sr"/>
              <a:t>Mintaszöveg szerkesztése</a:t>
            </a:r>
          </a:p>
        </p:txBody>
      </p:sp>
      <p:sp>
        <p:nvSpPr>
          <p:cNvPr id="5" name="Dátum helye 4"/>
          <p:cNvSpPr>
            <a:spLocks noGrp="1"/>
          </p:cNvSpPr>
          <p:nvPr>
            <p:ph type="dt" sz="half" idx="10"/>
          </p:nvPr>
        </p:nvSpPr>
        <p:spPr/>
        <p:txBody>
          <a:bodyPr rtlCol="0"/>
          <a:lstStyle/>
          <a:p>
            <a:pPr rtl="0"/>
            <a:fld id="{9D080D7D-CCD9-4F98-BC7D-474E94E1E9D2}" type="datetimeFigureOut">
              <a:rPr lang="hu-HU" smtClean="0"/>
              <a:t>2025. 04. 22.</a:t>
            </a:fld>
            <a:endParaRPr lang="hu-HU"/>
          </a:p>
        </p:txBody>
      </p:sp>
      <p:sp>
        <p:nvSpPr>
          <p:cNvPr id="6" name="Élőláb helye 5"/>
          <p:cNvSpPr>
            <a:spLocks noGrp="1"/>
          </p:cNvSpPr>
          <p:nvPr>
            <p:ph type="ftr" sz="quarter" idx="11"/>
          </p:nvPr>
        </p:nvSpPr>
        <p:spPr/>
        <p:txBody>
          <a:bodyPr rtlCol="0"/>
          <a:lstStyle/>
          <a:p>
            <a:pPr rtl="0"/>
            <a:endParaRPr lang="hu-HU"/>
          </a:p>
        </p:txBody>
      </p:sp>
      <p:sp>
        <p:nvSpPr>
          <p:cNvPr id="7" name="Dia számának helye 6"/>
          <p:cNvSpPr>
            <a:spLocks noGrp="1"/>
          </p:cNvSpPr>
          <p:nvPr>
            <p:ph type="sldNum" sz="quarter" idx="12"/>
          </p:nvPr>
        </p:nvSpPr>
        <p:spPr/>
        <p:txBody>
          <a:bodyPr rtlCol="0"/>
          <a:lstStyle/>
          <a:p>
            <a:pPr rtl="0"/>
            <a:fld id="{4DD9E900-51A2-4D5F-AAEE-5ACD46B21A4D}" type="slidenum">
              <a:rPr lang="hu-HU" smtClean="0"/>
              <a:t>‹#›</a:t>
            </a:fld>
            <a:endParaRPr lang="hu-HU"/>
          </a:p>
        </p:txBody>
      </p:sp>
    </p:spTree>
    <p:extLst>
      <p:ext uri="{BB962C8B-B14F-4D97-AF65-F5344CB8AC3E}">
        <p14:creationId xmlns:p14="http://schemas.microsoft.com/office/powerpoint/2010/main" val="1899317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Cím hely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sr"/>
              <a:t>Mintacím szerkesztése</a:t>
            </a:r>
          </a:p>
        </p:txBody>
      </p:sp>
      <p:sp>
        <p:nvSpPr>
          <p:cNvPr id="3" name="Szöveg hely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sr"/>
              <a:t>Mintaszöveg szerkesztése</a:t>
            </a:r>
          </a:p>
          <a:p>
            <a:pPr lvl="1" rtl="0"/>
            <a:r>
              <a:rPr lang="sr"/>
              <a:t>Második szint</a:t>
            </a:r>
          </a:p>
          <a:p>
            <a:pPr lvl="2" rtl="0"/>
            <a:r>
              <a:rPr lang="sr"/>
              <a:t>Harmadik szint</a:t>
            </a:r>
          </a:p>
          <a:p>
            <a:pPr lvl="3" rtl="0"/>
            <a:r>
              <a:rPr lang="sr"/>
              <a:t>Negyedik szint</a:t>
            </a:r>
          </a:p>
          <a:p>
            <a:pPr lvl="4" rtl="0"/>
            <a:r>
              <a:rPr lang="sr"/>
              <a:t>Ötödik szint</a:t>
            </a:r>
          </a:p>
        </p:txBody>
      </p:sp>
      <p:sp>
        <p:nvSpPr>
          <p:cNvPr id="4" name="Dátum hely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9D080D7D-CCD9-4F98-BC7D-474E94E1E9D2}" type="datetimeFigureOut">
              <a:rPr lang="hu-HU" smtClean="0"/>
              <a:t>2025. 04. 22.</a:t>
            </a:fld>
            <a:endParaRPr lang="hu-HU"/>
          </a:p>
        </p:txBody>
      </p:sp>
      <p:sp>
        <p:nvSpPr>
          <p:cNvPr id="5" name="Élőláb hely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hu-HU"/>
          </a:p>
        </p:txBody>
      </p:sp>
      <p:sp>
        <p:nvSpPr>
          <p:cNvPr id="6" name="Dia számának hely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4DD9E900-51A2-4D5F-AAEE-5ACD46B21A4D}" type="slidenum">
              <a:rPr lang="hu-HU" smtClean="0"/>
              <a:t>‹#›</a:t>
            </a:fld>
            <a:endParaRPr lang="hu-HU"/>
          </a:p>
        </p:txBody>
      </p:sp>
    </p:spTree>
    <p:extLst>
      <p:ext uri="{BB962C8B-B14F-4D97-AF65-F5344CB8AC3E}">
        <p14:creationId xmlns:p14="http://schemas.microsoft.com/office/powerpoint/2010/main" val="977452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2.xml"/><Relationship Id="rId4" Type="http://schemas.openxmlformats.org/officeDocument/2006/relationships/image" Target="../media/image6.jp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who.int/publications/i/item/9789240012226" TargetMode="External"/><Relationship Id="rId7" Type="http://schemas.openxmlformats.org/officeDocument/2006/relationships/hyperlink" Target="https://unfccc.int/topics/adaptation-and-resilience/the-big-picture/introduction"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www.who.int/publications/i/item/9789241508001" TargetMode="External"/><Relationship Id="rId5" Type="http://schemas.openxmlformats.org/officeDocument/2006/relationships/hyperlink" Target="https://www.who.int/publications/i/item/9789241565073" TargetMode="External"/><Relationship Id="rId4" Type="http://schemas.openxmlformats.org/officeDocument/2006/relationships/hyperlink" Target="https://doi.org/10.1186/s12940-017-0328-z"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310219" y="1041400"/>
            <a:ext cx="9583138" cy="2698801"/>
          </a:xfrm>
        </p:spPr>
        <p:txBody>
          <a:bodyPr>
            <a:normAutofit/>
          </a:bodyPr>
          <a:lstStyle/>
          <a:p>
            <a:pPr algn="ctr">
              <a:lnSpc>
                <a:spcPct val="107000"/>
              </a:lnSpc>
              <a:spcAft>
                <a:spcPts val="800"/>
              </a:spcAft>
            </a:pPr>
            <a:r>
              <a:rPr lang="en-US" sz="20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Developing new curriculum outlines and learning materials on climate change's health impacts for medical schools</a:t>
            </a:r>
            <a:r>
              <a:rPr lang="hu-HU" sz="2000" dirty="0">
                <a:solidFill>
                  <a:schemeClr val="tx1"/>
                </a:solidFill>
                <a:effectLst/>
                <a:latin typeface="Calibri" panose="020F0502020204030204" pitchFamily="34" charset="0"/>
                <a:ea typeface="Calibri" panose="020F0502020204030204" pitchFamily="34" charset="0"/>
              </a:rPr>
              <a:t/>
            </a:r>
            <a:br>
              <a:rPr lang="hu-HU" sz="2000" dirty="0">
                <a:solidFill>
                  <a:schemeClr val="tx1"/>
                </a:solidFill>
                <a:effectLst/>
                <a:latin typeface="Calibri" panose="020F0502020204030204" pitchFamily="34" charset="0"/>
                <a:ea typeface="Calibri" panose="020F0502020204030204" pitchFamily="34" charset="0"/>
              </a:rPr>
            </a:br>
            <a:r>
              <a:rPr lang="en-US" sz="1800" b="1" dirty="0">
                <a:solidFill>
                  <a:schemeClr val="tx1"/>
                </a:solidFill>
                <a:effectLst/>
                <a:latin typeface="Garamond" panose="02020404030301010803" pitchFamily="18" charset="0"/>
                <a:ea typeface="Garamond" panose="02020404030301010803" pitchFamily="18" charset="0"/>
                <a:cs typeface="Garamond" panose="02020404030301010803" pitchFamily="18" charset="0"/>
              </a:rPr>
              <a:t>2021-2-HU01-KA220-HED-000050972</a:t>
            </a:r>
            <a:endParaRPr lang="hu-HU" sz="1800" dirty="0">
              <a:solidFill>
                <a:schemeClr val="tx1"/>
              </a:solidFill>
              <a:effectLst/>
              <a:latin typeface="Calibri" panose="020F0502020204030204" pitchFamily="34" charset="0"/>
              <a:ea typeface="Calibri" panose="020F0502020204030204" pitchFamily="34" charset="0"/>
            </a:endParaRPr>
          </a:p>
        </p:txBody>
      </p:sp>
      <p:sp>
        <p:nvSpPr>
          <p:cNvPr id="5" name="Téglalap 4"/>
          <p:cNvSpPr/>
          <p:nvPr/>
        </p:nvSpPr>
        <p:spPr>
          <a:xfrm>
            <a:off x="1003539" y="3740201"/>
            <a:ext cx="9865744" cy="1477328"/>
          </a:xfrm>
          <a:prstGeom prst="rect">
            <a:avLst/>
          </a:prstGeom>
        </p:spPr>
        <p:txBody>
          <a:bodyPr wrap="square">
            <a:spAutoFit/>
          </a:bodyPr>
          <a:lstStyle/>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a:p>
            <a:endParaRPr lang="hu-HU" dirty="0">
              <a:latin typeface="Calibri" panose="020F0502020204030204" pitchFamily="34" charset="0"/>
              <a:ea typeface="Calibri" panose="020F0502020204030204" pitchFamily="34" charset="0"/>
            </a:endParaRPr>
          </a:p>
        </p:txBody>
      </p:sp>
      <p:pic>
        <p:nvPicPr>
          <p:cNvPr id="3" name="Kép 2" descr="CLIMATEMED - Developing new curriculum outlines and learning ...">
            <a:extLst>
              <a:ext uri="{FF2B5EF4-FFF2-40B4-BE49-F238E27FC236}">
                <a16:creationId xmlns:a16="http://schemas.microsoft.com/office/drawing/2014/main" id="{6F45D7B8-8713-9AC7-FB13-4CB2C35AAF4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061460" y="825919"/>
            <a:ext cx="4069080" cy="1783080"/>
          </a:xfrm>
          <a:prstGeom prst="rect">
            <a:avLst/>
          </a:prstGeom>
          <a:noFill/>
          <a:ln>
            <a:noFill/>
          </a:ln>
        </p:spPr>
      </p:pic>
      <p:pic>
        <p:nvPicPr>
          <p:cNvPr id="4" name="Kép 3">
            <a:extLst>
              <a:ext uri="{FF2B5EF4-FFF2-40B4-BE49-F238E27FC236}">
                <a16:creationId xmlns:a16="http://schemas.microsoft.com/office/drawing/2014/main" id="{5843A784-1500-3045-74B5-672CDB2A45B5}"/>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116" y="5478342"/>
            <a:ext cx="1930153" cy="551323"/>
          </a:xfrm>
          <a:prstGeom prst="rect">
            <a:avLst/>
          </a:prstGeom>
          <a:noFill/>
          <a:ln>
            <a:noFill/>
          </a:ln>
        </p:spPr>
      </p:pic>
      <p:pic>
        <p:nvPicPr>
          <p:cNvPr id="6" name="image5.jpg">
            <a:extLst>
              <a:ext uri="{FF2B5EF4-FFF2-40B4-BE49-F238E27FC236}">
                <a16:creationId xmlns:a16="http://schemas.microsoft.com/office/drawing/2014/main" id="{DE63F9F7-9366-14CF-8201-3341D76530F2}"/>
              </a:ext>
            </a:extLst>
          </p:cNvPr>
          <p:cNvPicPr/>
          <p:nvPr/>
        </p:nvPicPr>
        <p:blipFill>
          <a:blip r:embed="rId4"/>
          <a:srcRect/>
          <a:stretch>
            <a:fillRect/>
          </a:stretch>
        </p:blipFill>
        <p:spPr>
          <a:xfrm>
            <a:off x="9120012" y="5433010"/>
            <a:ext cx="3060700" cy="641985"/>
          </a:xfrm>
          <a:prstGeom prst="rect">
            <a:avLst/>
          </a:prstGeom>
          <a:ln/>
        </p:spPr>
      </p:pic>
      <p:sp>
        <p:nvSpPr>
          <p:cNvPr id="8" name="Szövegdoboz 7">
            <a:extLst>
              <a:ext uri="{FF2B5EF4-FFF2-40B4-BE49-F238E27FC236}">
                <a16:creationId xmlns:a16="http://schemas.microsoft.com/office/drawing/2014/main" id="{918CACA4-4108-AA3F-8B80-533231B3E063}"/>
              </a:ext>
            </a:extLst>
          </p:cNvPr>
          <p:cNvSpPr txBox="1"/>
          <p:nvPr/>
        </p:nvSpPr>
        <p:spPr>
          <a:xfrm>
            <a:off x="1951575" y="5433010"/>
            <a:ext cx="7194958" cy="812530"/>
          </a:xfrm>
          <a:prstGeom prst="rect">
            <a:avLst/>
          </a:prstGeom>
          <a:noFill/>
        </p:spPr>
        <p:txBody>
          <a:bodyPr wrap="square">
            <a:spAutoFit/>
          </a:bodyPr>
          <a:lstStyle/>
          <a:p>
            <a:pPr algn="ctr">
              <a:lnSpc>
                <a:spcPct val="130000"/>
              </a:lnSpc>
              <a:tabLst>
                <a:tab pos="2026920" algn="l"/>
              </a:tabLst>
            </a:pPr>
            <a:r>
              <a:rPr lang="en-US" sz="1200" dirty="0">
                <a:latin typeface="Garamond" panose="02020404030301010803" pitchFamily="18" charset="0"/>
                <a:ea typeface="Garamond" panose="02020404030301010803" pitchFamily="18" charset="0"/>
                <a:cs typeface="Garamond" panose="02020404030301010803" pitchFamily="18" charset="0"/>
              </a:rPr>
              <a:t>Funded by the European Union. Views and opinions expressed are however those of the author(s) only and do not necessarily reflect those of the European Union or the European Education and Culture Executive Agency (EACEA</a:t>
            </a:r>
            <a:r>
              <a:rPr lang="en-US" sz="1200" dirty="0" smtClean="0">
                <a:latin typeface="Garamond" panose="02020404030301010803" pitchFamily="18" charset="0"/>
                <a:ea typeface="Garamond" panose="02020404030301010803" pitchFamily="18" charset="0"/>
                <a:cs typeface="Garamond" panose="02020404030301010803" pitchFamily="18" charset="0"/>
              </a:rPr>
              <a:t>).</a:t>
            </a:r>
            <a:r>
              <a:rPr lang="hu-HU" sz="1200" dirty="0" smtClean="0">
                <a:latin typeface="Garamond" panose="02020404030301010803" pitchFamily="18" charset="0"/>
                <a:ea typeface="Garamond" panose="02020404030301010803" pitchFamily="18" charset="0"/>
                <a:cs typeface="Garamond" panose="02020404030301010803" pitchFamily="18" charset="0"/>
              </a:rPr>
              <a:t/>
            </a:r>
            <a:br>
              <a:rPr lang="hu-HU" sz="1200" dirty="0" smtClean="0">
                <a:latin typeface="Garamond" panose="02020404030301010803" pitchFamily="18" charset="0"/>
                <a:ea typeface="Garamond" panose="02020404030301010803" pitchFamily="18" charset="0"/>
                <a:cs typeface="Garamond" panose="02020404030301010803" pitchFamily="18" charset="0"/>
              </a:rPr>
            </a:br>
            <a:r>
              <a:rPr lang="en-US" sz="1200" dirty="0" smtClean="0">
                <a:latin typeface="Garamond" panose="02020404030301010803" pitchFamily="18" charset="0"/>
                <a:ea typeface="Garamond" panose="02020404030301010803" pitchFamily="18" charset="0"/>
                <a:cs typeface="Garamond" panose="02020404030301010803" pitchFamily="18" charset="0"/>
              </a:rPr>
              <a:t>Neither </a:t>
            </a:r>
            <a:r>
              <a:rPr lang="en-US" sz="1200" dirty="0">
                <a:latin typeface="Garamond" panose="02020404030301010803" pitchFamily="18" charset="0"/>
                <a:ea typeface="Garamond" panose="02020404030301010803" pitchFamily="18" charset="0"/>
                <a:cs typeface="Garamond" panose="02020404030301010803" pitchFamily="18" charset="0"/>
              </a:rPr>
              <a:t>the European Union nor EACEA can be held responsible for them.</a:t>
            </a:r>
            <a:endParaRPr lang="hu-HU" sz="16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251890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Ranjivost</a:t>
            </a:r>
            <a:endParaRPr lang="de-DE" dirty="0"/>
          </a:p>
        </p:txBody>
      </p:sp>
      <p:sp>
        <p:nvSpPr>
          <p:cNvPr id="6" name="Téglalap 5"/>
          <p:cNvSpPr/>
          <p:nvPr/>
        </p:nvSpPr>
        <p:spPr>
          <a:xfrm>
            <a:off x="0" y="6140079"/>
            <a:ext cx="6096000" cy="215444"/>
          </a:xfrm>
          <a:prstGeom prst="rect">
            <a:avLst/>
          </a:prstGeom>
        </p:spPr>
        <p:txBody>
          <a:bodyPr rtlCol="0">
            <a:spAutoFit/>
          </a:bodyPr>
          <a:lstStyle/>
          <a:p>
            <a:r>
              <a:rPr lang="hu-HU" sz="800" dirty="0" err="1"/>
              <a:t>Smernice</a:t>
            </a:r>
            <a:r>
              <a:rPr lang="hu-HU" sz="800" dirty="0"/>
              <a:t> </a:t>
            </a:r>
            <a:r>
              <a:rPr lang="hu-HU" sz="800" dirty="0" err="1"/>
              <a:t>za</a:t>
            </a:r>
            <a:r>
              <a:rPr lang="hu-HU" sz="800" dirty="0"/>
              <a:t> </a:t>
            </a:r>
            <a:r>
              <a:rPr lang="hu-HU" sz="800" dirty="0" err="1"/>
              <a:t>zaštitu</a:t>
            </a:r>
            <a:r>
              <a:rPr lang="hu-HU" sz="800" dirty="0"/>
              <a:t> </a:t>
            </a:r>
            <a:r>
              <a:rPr lang="hu-HU" sz="800" dirty="0" err="1"/>
              <a:t>zdravlja</a:t>
            </a:r>
            <a:r>
              <a:rPr lang="hu-HU" sz="800" dirty="0"/>
              <a:t> </a:t>
            </a:r>
            <a:r>
              <a:rPr lang="hu-HU" sz="800" dirty="0" err="1"/>
              <a:t>od</a:t>
            </a:r>
            <a:r>
              <a:rPr lang="hu-HU" sz="800" dirty="0"/>
              <a:t> </a:t>
            </a:r>
            <a:r>
              <a:rPr lang="hu-HU" sz="800" dirty="0" err="1"/>
              <a:t>klimatskih</a:t>
            </a:r>
            <a:r>
              <a:rPr lang="hu-HU" sz="800" dirty="0"/>
              <a:t> </a:t>
            </a:r>
            <a:r>
              <a:rPr lang="hu-HU" sz="800" dirty="0" err="1"/>
              <a:t>promena</a:t>
            </a:r>
            <a:r>
              <a:rPr lang="hu-HU" sz="800" dirty="0"/>
              <a:t> </a:t>
            </a:r>
            <a:r>
              <a:rPr lang="hu-HU" sz="800" dirty="0" err="1"/>
              <a:t>kroz</a:t>
            </a:r>
            <a:r>
              <a:rPr lang="hu-HU" sz="800" dirty="0"/>
              <a:t> </a:t>
            </a:r>
            <a:r>
              <a:rPr lang="hu-HU" sz="800" dirty="0" err="1"/>
              <a:t>planiranje</a:t>
            </a:r>
            <a:r>
              <a:rPr lang="hu-HU" sz="800" dirty="0"/>
              <a:t> </a:t>
            </a:r>
            <a:r>
              <a:rPr lang="hu-HU" sz="800" dirty="0" err="1"/>
              <a:t>zdravstvene</a:t>
            </a:r>
            <a:r>
              <a:rPr lang="hu-HU" sz="800" dirty="0"/>
              <a:t> </a:t>
            </a:r>
            <a:r>
              <a:rPr lang="hu-HU" sz="800" dirty="0" err="1"/>
              <a:t>adaptacije</a:t>
            </a:r>
            <a:r>
              <a:rPr lang="hu-HU" sz="800" dirty="0"/>
              <a:t>, SZO, 2014</a:t>
            </a:r>
            <a:endParaRPr lang="de-DE" sz="700" dirty="0">
              <a:solidFill>
                <a:schemeClr val="bg1">
                  <a:lumMod val="50000"/>
                </a:schemeClr>
              </a:solidFill>
            </a:endParaRPr>
          </a:p>
        </p:txBody>
      </p:sp>
      <p:sp>
        <p:nvSpPr>
          <p:cNvPr id="7" name="Tartalom helye 2"/>
          <p:cNvSpPr>
            <a:spLocks noGrp="1"/>
          </p:cNvSpPr>
          <p:nvPr>
            <p:ph idx="1"/>
          </p:nvPr>
        </p:nvSpPr>
        <p:spPr>
          <a:xfrm>
            <a:off x="252892" y="1043796"/>
            <a:ext cx="6035765" cy="5095249"/>
          </a:xfrm>
        </p:spPr>
        <p:txBody>
          <a:bodyPr rtlCol="0">
            <a:noAutofit/>
          </a:bodyPr>
          <a:lstStyle/>
          <a:p>
            <a:pPr marL="0" indent="0" algn="just">
              <a:spcAft>
                <a:spcPts val="0"/>
              </a:spcAft>
              <a:buNone/>
            </a:pPr>
            <a:r>
              <a:rPr lang="en-US" sz="1900" dirty="0" err="1"/>
              <a:t>Definisanje</a:t>
            </a:r>
            <a:r>
              <a:rPr lang="en-US" sz="1900" dirty="0"/>
              <a:t> </a:t>
            </a:r>
            <a:r>
              <a:rPr lang="en-US" sz="1900" dirty="0" err="1"/>
              <a:t>ranjivosti</a:t>
            </a:r>
            <a:r>
              <a:rPr lang="en-US" sz="1900" dirty="0"/>
              <a:t> u </a:t>
            </a:r>
            <a:r>
              <a:rPr lang="en-US" sz="1900" dirty="0" err="1"/>
              <a:t>kontekstu</a:t>
            </a:r>
            <a:r>
              <a:rPr lang="en-US" sz="1900" dirty="0"/>
              <a:t> </a:t>
            </a:r>
            <a:r>
              <a:rPr lang="en-US" sz="1900" dirty="0" err="1"/>
              <a:t>uticaja</a:t>
            </a:r>
            <a:r>
              <a:rPr lang="en-US" sz="1900" dirty="0"/>
              <a:t> </a:t>
            </a:r>
            <a:r>
              <a:rPr lang="en-US" sz="1900" dirty="0" err="1"/>
              <a:t>klimatskih</a:t>
            </a:r>
            <a:r>
              <a:rPr lang="en-US" sz="1900" dirty="0"/>
              <a:t> </a:t>
            </a:r>
            <a:r>
              <a:rPr lang="en-US" sz="1900" dirty="0" err="1"/>
              <a:t>promena</a:t>
            </a:r>
            <a:r>
              <a:rPr lang="en-US" sz="1900" dirty="0"/>
              <a:t> </a:t>
            </a:r>
            <a:r>
              <a:rPr lang="en-US" sz="1900" dirty="0" err="1"/>
              <a:t>na</a:t>
            </a:r>
            <a:r>
              <a:rPr lang="en-US" sz="1900" dirty="0"/>
              <a:t> </a:t>
            </a:r>
            <a:r>
              <a:rPr lang="en-US" sz="1900" dirty="0" err="1"/>
              <a:t>zdravlje</a:t>
            </a:r>
            <a:r>
              <a:rPr lang="en-US" sz="1900" dirty="0"/>
              <a:t> je da se </a:t>
            </a:r>
            <a:r>
              <a:rPr lang="en-US" sz="1900" dirty="0" err="1"/>
              <a:t>sagledaju</a:t>
            </a:r>
            <a:r>
              <a:rPr lang="en-US" sz="1900" dirty="0"/>
              <a:t> </a:t>
            </a:r>
            <a:r>
              <a:rPr lang="en-US" sz="1900" dirty="0" err="1"/>
              <a:t>populacije</a:t>
            </a:r>
            <a:r>
              <a:rPr lang="en-US" sz="1900" dirty="0"/>
              <a:t> </a:t>
            </a:r>
            <a:r>
              <a:rPr lang="en-US" sz="1900" dirty="0" err="1"/>
              <a:t>koje</a:t>
            </a:r>
            <a:r>
              <a:rPr lang="en-US" sz="1900" dirty="0"/>
              <a:t> </a:t>
            </a:r>
            <a:r>
              <a:rPr lang="en-US" sz="1900" dirty="0" err="1"/>
              <a:t>su</a:t>
            </a:r>
            <a:r>
              <a:rPr lang="en-US" sz="1900" dirty="0"/>
              <a:t> </a:t>
            </a:r>
            <a:r>
              <a:rPr lang="en-US" sz="1900" dirty="0" err="1"/>
              <a:t>posebno</a:t>
            </a:r>
            <a:r>
              <a:rPr lang="en-US" sz="1900" dirty="0"/>
              <a:t> </a:t>
            </a:r>
            <a:r>
              <a:rPr lang="en-US" sz="1900" dirty="0" err="1"/>
              <a:t>podložne</a:t>
            </a:r>
            <a:r>
              <a:rPr lang="en-US" sz="1900" dirty="0"/>
              <a:t> </a:t>
            </a:r>
            <a:endParaRPr lang="en-US" sz="1900" dirty="0" smtClean="0"/>
          </a:p>
          <a:p>
            <a:pPr marL="449263" lvl="1" indent="-182563" algn="just"/>
            <a:r>
              <a:rPr lang="en-US" sz="1900" dirty="0" err="1" smtClean="0"/>
              <a:t>efektima</a:t>
            </a:r>
            <a:r>
              <a:rPr lang="en-US" sz="1900" dirty="0" smtClean="0"/>
              <a:t> </a:t>
            </a:r>
            <a:r>
              <a:rPr lang="en-US" sz="1900" dirty="0" err="1"/>
              <a:t>ekstremnih</a:t>
            </a:r>
            <a:r>
              <a:rPr lang="en-US" sz="1900" dirty="0"/>
              <a:t> </a:t>
            </a:r>
            <a:r>
              <a:rPr lang="en-US" sz="1900" dirty="0" err="1"/>
              <a:t>vremenskih</a:t>
            </a:r>
            <a:r>
              <a:rPr lang="en-US" sz="1900" dirty="0"/>
              <a:t> </a:t>
            </a:r>
            <a:r>
              <a:rPr lang="en-US" sz="1900" dirty="0" err="1"/>
              <a:t>pojava</a:t>
            </a:r>
            <a:r>
              <a:rPr lang="en-US" sz="1900" dirty="0"/>
              <a:t> (</a:t>
            </a:r>
            <a:r>
              <a:rPr lang="en-US" sz="1900" dirty="0" err="1"/>
              <a:t>kao</a:t>
            </a:r>
            <a:r>
              <a:rPr lang="en-US" sz="1900" dirty="0"/>
              <a:t> </a:t>
            </a:r>
            <a:r>
              <a:rPr lang="en-US" sz="1900" dirty="0" err="1"/>
              <a:t>što</a:t>
            </a:r>
            <a:r>
              <a:rPr lang="en-US" sz="1900" dirty="0"/>
              <a:t> </a:t>
            </a:r>
            <a:r>
              <a:rPr lang="en-US" sz="1900" dirty="0" err="1"/>
              <a:t>su</a:t>
            </a:r>
            <a:r>
              <a:rPr lang="en-US" sz="1900" dirty="0"/>
              <a:t> </a:t>
            </a:r>
            <a:r>
              <a:rPr lang="en-US" sz="1900" dirty="0" err="1"/>
              <a:t>stariji</a:t>
            </a:r>
            <a:r>
              <a:rPr lang="en-US" sz="1900" dirty="0"/>
              <a:t> </a:t>
            </a:r>
            <a:r>
              <a:rPr lang="en-US" sz="1900" dirty="0" err="1"/>
              <a:t>ili</a:t>
            </a:r>
            <a:r>
              <a:rPr lang="en-US" sz="1900" dirty="0"/>
              <a:t> </a:t>
            </a:r>
            <a:r>
              <a:rPr lang="en-US" sz="1900" dirty="0" err="1"/>
              <a:t>oni</a:t>
            </a:r>
            <a:r>
              <a:rPr lang="en-US" sz="1900" dirty="0"/>
              <a:t> </a:t>
            </a:r>
            <a:r>
              <a:rPr lang="en-US" sz="1900" dirty="0" err="1"/>
              <a:t>sa</a:t>
            </a:r>
            <a:r>
              <a:rPr lang="en-US" sz="1900" dirty="0"/>
              <a:t> </a:t>
            </a:r>
            <a:r>
              <a:rPr lang="en-US" sz="1900" dirty="0" err="1"/>
              <a:t>već</a:t>
            </a:r>
            <a:r>
              <a:rPr lang="en-US" sz="1900" dirty="0"/>
              <a:t> </a:t>
            </a:r>
            <a:r>
              <a:rPr lang="en-US" sz="1900" dirty="0" err="1"/>
              <a:t>postojećim</a:t>
            </a:r>
            <a:r>
              <a:rPr lang="en-US" sz="1900" dirty="0"/>
              <a:t> </a:t>
            </a:r>
            <a:r>
              <a:rPr lang="en-US" sz="1900" dirty="0" err="1" smtClean="0"/>
              <a:t>zdravstvenim</a:t>
            </a:r>
            <a:r>
              <a:rPr lang="en-US" sz="1900" dirty="0" smtClean="0"/>
              <a:t> </a:t>
            </a:r>
            <a:r>
              <a:rPr lang="en-US" sz="1900" dirty="0" err="1"/>
              <a:t>stanjima</a:t>
            </a:r>
            <a:r>
              <a:rPr lang="en-US" sz="1900" dirty="0"/>
              <a:t>);</a:t>
            </a:r>
          </a:p>
          <a:p>
            <a:pPr marL="449263" lvl="1" indent="-182563" algn="just"/>
            <a:r>
              <a:rPr lang="en-US" sz="1900" dirty="0" err="1" smtClean="0"/>
              <a:t>uticaju</a:t>
            </a:r>
            <a:r>
              <a:rPr lang="en-US" sz="1900" dirty="0" smtClean="0"/>
              <a:t> </a:t>
            </a:r>
            <a:r>
              <a:rPr lang="en-US" sz="1900" dirty="0" err="1"/>
              <a:t>klimatskih</a:t>
            </a:r>
            <a:r>
              <a:rPr lang="en-US" sz="1900" dirty="0"/>
              <a:t> </a:t>
            </a:r>
            <a:r>
              <a:rPr lang="en-US" sz="1900" dirty="0" err="1"/>
              <a:t>promena</a:t>
            </a:r>
            <a:r>
              <a:rPr lang="en-US" sz="1900" dirty="0"/>
              <a:t> </a:t>
            </a:r>
            <a:r>
              <a:rPr lang="en-US" sz="1900" dirty="0" err="1"/>
              <a:t>na</a:t>
            </a:r>
            <a:r>
              <a:rPr lang="en-US" sz="1900" dirty="0"/>
              <a:t> </a:t>
            </a:r>
            <a:r>
              <a:rPr lang="en-US" sz="1900" dirty="0" err="1"/>
              <a:t>bezbednost</a:t>
            </a:r>
            <a:r>
              <a:rPr lang="en-US" sz="1900" dirty="0"/>
              <a:t> </a:t>
            </a:r>
            <a:r>
              <a:rPr lang="en-US" sz="1900" dirty="0" err="1" smtClean="0"/>
              <a:t>hrane</a:t>
            </a:r>
            <a:r>
              <a:rPr lang="hu-HU" sz="1900" dirty="0" smtClean="0"/>
              <a:t/>
            </a:r>
            <a:br>
              <a:rPr lang="hu-HU" sz="1900" dirty="0" smtClean="0"/>
            </a:br>
            <a:r>
              <a:rPr lang="en-US" sz="1900" dirty="0" err="1" smtClean="0"/>
              <a:t>i</a:t>
            </a:r>
            <a:r>
              <a:rPr lang="en-US" sz="1900" dirty="0" smtClean="0"/>
              <a:t> </a:t>
            </a:r>
            <a:r>
              <a:rPr lang="en-US" sz="1900" dirty="0" err="1"/>
              <a:t>vode</a:t>
            </a:r>
            <a:r>
              <a:rPr lang="en-US" sz="1900" dirty="0"/>
              <a:t>, </a:t>
            </a:r>
            <a:r>
              <a:rPr lang="en-US" sz="1900" dirty="0" err="1"/>
              <a:t>što</a:t>
            </a:r>
            <a:r>
              <a:rPr lang="en-US" sz="1900" dirty="0"/>
              <a:t> </a:t>
            </a:r>
            <a:r>
              <a:rPr lang="en-US" sz="1900" dirty="0" err="1"/>
              <a:t>može</a:t>
            </a:r>
            <a:r>
              <a:rPr lang="en-US" sz="1900" dirty="0"/>
              <a:t> </a:t>
            </a:r>
            <a:r>
              <a:rPr lang="en-US" sz="1900" dirty="0" err="1"/>
              <a:t>nesrazmerno</a:t>
            </a:r>
            <a:r>
              <a:rPr lang="en-US" sz="1900" dirty="0"/>
              <a:t> da </a:t>
            </a:r>
            <a:r>
              <a:rPr lang="en-US" sz="1900" dirty="0" err="1"/>
              <a:t>utiče</a:t>
            </a:r>
            <a:r>
              <a:rPr lang="en-US" sz="1900" dirty="0"/>
              <a:t> </a:t>
            </a:r>
            <a:r>
              <a:rPr lang="en-US" sz="1900" dirty="0" err="1"/>
              <a:t>na</a:t>
            </a:r>
            <a:r>
              <a:rPr lang="en-US" sz="1900" dirty="0"/>
              <a:t> </a:t>
            </a:r>
            <a:r>
              <a:rPr lang="en-US" sz="1900" dirty="0" err="1"/>
              <a:t>zajednice</a:t>
            </a:r>
            <a:r>
              <a:rPr lang="en-US" sz="1900" dirty="0"/>
              <a:t> </a:t>
            </a:r>
            <a:r>
              <a:rPr lang="en-US" sz="1900" dirty="0" err="1"/>
              <a:t>sa</a:t>
            </a:r>
            <a:r>
              <a:rPr lang="en-US" sz="1900" dirty="0"/>
              <a:t> </a:t>
            </a:r>
            <a:r>
              <a:rPr lang="en-US" sz="1900" dirty="0" err="1"/>
              <a:t>niskim</a:t>
            </a:r>
            <a:r>
              <a:rPr lang="en-US" sz="1900" dirty="0"/>
              <a:t> </a:t>
            </a:r>
            <a:r>
              <a:rPr lang="en-US" sz="1900" dirty="0" err="1"/>
              <a:t>prihodima</a:t>
            </a:r>
            <a:r>
              <a:rPr lang="en-US" sz="1900" dirty="0"/>
              <a:t> i </a:t>
            </a:r>
            <a:r>
              <a:rPr lang="en-US" sz="1900" dirty="0" err="1"/>
              <a:t>pogorša</a:t>
            </a:r>
            <a:r>
              <a:rPr lang="en-US" sz="1900" dirty="0"/>
              <a:t> </a:t>
            </a:r>
            <a:r>
              <a:rPr lang="en-US" sz="1900" dirty="0" err="1"/>
              <a:t>zdravstvene</a:t>
            </a:r>
            <a:r>
              <a:rPr lang="en-US" sz="1900" dirty="0"/>
              <a:t> </a:t>
            </a:r>
            <a:r>
              <a:rPr lang="en-US" sz="1900" dirty="0" err="1"/>
              <a:t>disparitete</a:t>
            </a:r>
            <a:r>
              <a:rPr lang="en-US" sz="1900" dirty="0"/>
              <a:t>;</a:t>
            </a:r>
          </a:p>
          <a:p>
            <a:pPr marL="449263" lvl="1" indent="-182563" algn="just"/>
            <a:r>
              <a:rPr lang="en-US" sz="1900" dirty="0" err="1" smtClean="0"/>
              <a:t>specifični</a:t>
            </a:r>
            <a:r>
              <a:rPr lang="en-US" sz="1900" dirty="0" smtClean="0"/>
              <a:t> </a:t>
            </a:r>
            <a:r>
              <a:rPr lang="en-US" sz="1900" dirty="0" err="1"/>
              <a:t>regioni</a:t>
            </a:r>
            <a:r>
              <a:rPr lang="en-US" sz="1900" dirty="0"/>
              <a:t> za </a:t>
            </a:r>
            <a:r>
              <a:rPr lang="en-US" sz="1900" dirty="0" err="1"/>
              <a:t>vektorske</a:t>
            </a:r>
            <a:r>
              <a:rPr lang="en-US" sz="1900" dirty="0"/>
              <a:t> </a:t>
            </a:r>
            <a:r>
              <a:rPr lang="en-US" sz="1900" dirty="0" err="1"/>
              <a:t>zarazne</a:t>
            </a:r>
            <a:r>
              <a:rPr lang="en-US" sz="1900" dirty="0"/>
              <a:t> </a:t>
            </a:r>
            <a:r>
              <a:rPr lang="en-US" sz="1900" dirty="0" err="1"/>
              <a:t>bolesti</a:t>
            </a:r>
            <a:r>
              <a:rPr lang="en-US" sz="1900" dirty="0"/>
              <a:t> </a:t>
            </a:r>
            <a:r>
              <a:rPr lang="en-US" sz="1900" dirty="0" err="1"/>
              <a:t>kao</a:t>
            </a:r>
            <a:r>
              <a:rPr lang="en-US" sz="1900" dirty="0"/>
              <a:t> </a:t>
            </a:r>
            <a:r>
              <a:rPr lang="en-US" sz="1900" dirty="0" err="1"/>
              <a:t>što</a:t>
            </a:r>
            <a:r>
              <a:rPr lang="en-US" sz="1900" dirty="0"/>
              <a:t> </a:t>
            </a:r>
            <a:r>
              <a:rPr lang="en-US" sz="1900" dirty="0" err="1"/>
              <a:t>su</a:t>
            </a:r>
            <a:r>
              <a:rPr lang="en-US" sz="1900" dirty="0"/>
              <a:t> </a:t>
            </a:r>
            <a:r>
              <a:rPr lang="en-US" sz="1900" dirty="0" err="1"/>
              <a:t>malarija</a:t>
            </a:r>
            <a:r>
              <a:rPr lang="en-US" sz="1900" dirty="0"/>
              <a:t> i </a:t>
            </a:r>
            <a:r>
              <a:rPr lang="en-US" sz="1900" dirty="0" err="1"/>
              <a:t>denga</a:t>
            </a:r>
            <a:r>
              <a:rPr lang="en-US" sz="1900" dirty="0"/>
              <a:t> </a:t>
            </a:r>
            <a:r>
              <a:rPr lang="en-US" sz="1900" dirty="0" err="1"/>
              <a:t>groznica</a:t>
            </a:r>
            <a:r>
              <a:rPr lang="en-US" sz="1900" dirty="0"/>
              <a:t> </a:t>
            </a:r>
            <a:r>
              <a:rPr lang="en-US" sz="1900" dirty="0" err="1"/>
              <a:t>mogu</a:t>
            </a:r>
            <a:r>
              <a:rPr lang="en-US" sz="1900" dirty="0"/>
              <a:t> se </a:t>
            </a:r>
            <a:r>
              <a:rPr lang="en-US" sz="1900" dirty="0" err="1"/>
              <a:t>povećati</a:t>
            </a:r>
            <a:r>
              <a:rPr lang="en-US" sz="1900" dirty="0"/>
              <a:t> </a:t>
            </a:r>
            <a:r>
              <a:rPr lang="en-US" sz="1900" dirty="0" err="1"/>
              <a:t>kako</a:t>
            </a:r>
            <a:r>
              <a:rPr lang="en-US" sz="1900" dirty="0"/>
              <a:t> </a:t>
            </a:r>
            <a:r>
              <a:rPr lang="en-US" sz="1900" dirty="0" err="1"/>
              <a:t>temperatura</a:t>
            </a:r>
            <a:r>
              <a:rPr lang="en-US" sz="1900" dirty="0"/>
              <a:t> </a:t>
            </a:r>
            <a:r>
              <a:rPr lang="en-US" sz="1900" dirty="0" err="1"/>
              <a:t>raste</a:t>
            </a:r>
            <a:r>
              <a:rPr lang="en-US" sz="1900" dirty="0"/>
              <a:t> i </a:t>
            </a:r>
            <a:r>
              <a:rPr lang="en-US" sz="1900" dirty="0" err="1"/>
              <a:t>obrasci</a:t>
            </a:r>
            <a:r>
              <a:rPr lang="en-US" sz="1900" dirty="0"/>
              <a:t> </a:t>
            </a:r>
            <a:r>
              <a:rPr lang="en-US" sz="1900" dirty="0" err="1"/>
              <a:t>padavina</a:t>
            </a:r>
            <a:r>
              <a:rPr lang="en-US" sz="1900" dirty="0"/>
              <a:t> se </a:t>
            </a:r>
            <a:r>
              <a:rPr lang="en-US" sz="1900" dirty="0" err="1"/>
              <a:t>menjaju</a:t>
            </a:r>
            <a:r>
              <a:rPr lang="en-US" sz="1900" dirty="0"/>
              <a:t>;</a:t>
            </a:r>
          </a:p>
          <a:p>
            <a:pPr marL="449263" lvl="1" indent="-182563" algn="just"/>
            <a:r>
              <a:rPr lang="en-US" sz="1900" dirty="0" err="1" smtClean="0"/>
              <a:t>druge</a:t>
            </a:r>
            <a:r>
              <a:rPr lang="en-US" sz="1900" dirty="0" smtClean="0"/>
              <a:t> </a:t>
            </a:r>
            <a:r>
              <a:rPr lang="en-US" sz="1900" dirty="0" err="1"/>
              <a:t>moguće</a:t>
            </a:r>
            <a:r>
              <a:rPr lang="en-US" sz="1900" dirty="0"/>
              <a:t> </a:t>
            </a:r>
            <a:r>
              <a:rPr lang="en-US" sz="1900" dirty="0" err="1"/>
              <a:t>dimenzije</a:t>
            </a:r>
            <a:r>
              <a:rPr lang="en-US" sz="1900" dirty="0"/>
              <a:t> </a:t>
            </a:r>
            <a:r>
              <a:rPr lang="en-US" sz="1900" dirty="0" err="1"/>
              <a:t>klimatskih</a:t>
            </a:r>
            <a:r>
              <a:rPr lang="en-US" sz="1900" dirty="0"/>
              <a:t> </a:t>
            </a:r>
            <a:r>
              <a:rPr lang="en-US" sz="1900" dirty="0" err="1" smtClean="0"/>
              <a:t>promena</a:t>
            </a:r>
            <a:r>
              <a:rPr lang="en-US" sz="1900" dirty="0" smtClean="0"/>
              <a:t>.</a:t>
            </a:r>
            <a:endParaRPr lang="en-US" sz="1900" dirty="0"/>
          </a:p>
        </p:txBody>
      </p:sp>
      <p:pic>
        <p:nvPicPr>
          <p:cNvPr id="4" name="Kép 3"/>
          <p:cNvPicPr>
            <a:picLocks noChangeAspect="1"/>
          </p:cNvPicPr>
          <p:nvPr/>
        </p:nvPicPr>
        <p:blipFill>
          <a:blip r:embed="rId3"/>
          <a:stretch>
            <a:fillRect/>
          </a:stretch>
        </p:blipFill>
        <p:spPr>
          <a:xfrm>
            <a:off x="6418052" y="1683276"/>
            <a:ext cx="5703107" cy="3268285"/>
          </a:xfrm>
          <a:prstGeom prst="rect">
            <a:avLst/>
          </a:prstGeom>
          <a:ln w="6350">
            <a:solidFill>
              <a:schemeClr val="bg1">
                <a:lumMod val="50000"/>
              </a:schemeClr>
            </a:solidFill>
          </a:ln>
        </p:spPr>
      </p:pic>
    </p:spTree>
    <p:extLst>
      <p:ext uri="{BB962C8B-B14F-4D97-AF65-F5344CB8AC3E}">
        <p14:creationId xmlns:p14="http://schemas.microsoft.com/office/powerpoint/2010/main" val="2771309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905770"/>
          </a:xfrm>
        </p:spPr>
        <p:txBody>
          <a:bodyPr rtlCol="0">
            <a:normAutofit fontScale="90000"/>
          </a:bodyPr>
          <a:lstStyle/>
          <a:p>
            <a:r>
              <a:rPr lang="en-US" sz="2200" dirty="0"/>
              <a:t>Primer </a:t>
            </a:r>
            <a:r>
              <a:rPr lang="en-US" sz="2200" dirty="0" err="1"/>
              <a:t>zdravstvene</a:t>
            </a:r>
            <a:r>
              <a:rPr lang="en-US" sz="2200" dirty="0"/>
              <a:t> </a:t>
            </a:r>
            <a:r>
              <a:rPr lang="en-US" sz="2200" dirty="0" err="1"/>
              <a:t>ugroženosti</a:t>
            </a:r>
            <a:r>
              <a:rPr lang="en-US" sz="2200" dirty="0"/>
              <a:t> u </a:t>
            </a:r>
            <a:r>
              <a:rPr lang="en-US" sz="2200" dirty="0" err="1"/>
              <a:t>kontekstu</a:t>
            </a:r>
            <a:r>
              <a:rPr lang="en-US" sz="2200" dirty="0"/>
              <a:t> </a:t>
            </a:r>
            <a:r>
              <a:rPr lang="en-US" sz="2200" dirty="0" err="1"/>
              <a:t>klimatskih</a:t>
            </a:r>
            <a:r>
              <a:rPr lang="en-US" sz="2200" dirty="0"/>
              <a:t> </a:t>
            </a:r>
            <a:r>
              <a:rPr lang="en-US" sz="2200" dirty="0" err="1"/>
              <a:t>promena</a:t>
            </a:r>
            <a:r>
              <a:rPr lang="en-US" sz="2200" dirty="0"/>
              <a:t>: </a:t>
            </a:r>
            <a:br>
              <a:rPr lang="en-US" sz="2200" dirty="0"/>
            </a:br>
            <a:r>
              <a:rPr lang="en-US" sz="4000" dirty="0" err="1"/>
              <a:t>Starije</a:t>
            </a:r>
            <a:r>
              <a:rPr lang="en-US" sz="4000" dirty="0"/>
              <a:t> </a:t>
            </a:r>
            <a:r>
              <a:rPr lang="en-US" sz="4000" dirty="0" err="1"/>
              <a:t>osobe</a:t>
            </a:r>
            <a:r>
              <a:rPr lang="en-US" sz="4000" dirty="0"/>
              <a:t> </a:t>
            </a:r>
            <a:r>
              <a:rPr lang="en-US" sz="4000" dirty="0" err="1"/>
              <a:t>su</a:t>
            </a:r>
            <a:r>
              <a:rPr lang="en-US" sz="4000" dirty="0"/>
              <a:t> pod </a:t>
            </a:r>
            <a:r>
              <a:rPr lang="en-US" sz="4000" dirty="0" err="1"/>
              <a:t>povećanim</a:t>
            </a:r>
            <a:r>
              <a:rPr lang="en-US" sz="4000" dirty="0"/>
              <a:t> </a:t>
            </a:r>
            <a:r>
              <a:rPr lang="en-US" sz="4000" dirty="0" err="1"/>
              <a:t>rizikom</a:t>
            </a:r>
            <a:r>
              <a:rPr lang="en-US" sz="4000" dirty="0"/>
              <a:t> od </a:t>
            </a:r>
            <a:r>
              <a:rPr lang="en-US" sz="4000" dirty="0" err="1"/>
              <a:t>toplijih</a:t>
            </a:r>
            <a:r>
              <a:rPr lang="en-US" sz="4000" dirty="0"/>
              <a:t> </a:t>
            </a:r>
            <a:r>
              <a:rPr lang="en-US" sz="4000" dirty="0" err="1"/>
              <a:t>leta</a:t>
            </a:r>
            <a:r>
              <a:rPr lang="en-US" sz="4000" dirty="0"/>
              <a:t> </a:t>
            </a:r>
            <a:r>
              <a:rPr lang="en-US" sz="4000" dirty="0" err="1"/>
              <a:t>i</a:t>
            </a:r>
            <a:r>
              <a:rPr lang="en-US" sz="4000" dirty="0"/>
              <a:t> </a:t>
            </a:r>
            <a:r>
              <a:rPr lang="en-US" sz="4000" dirty="0" err="1"/>
              <a:t>toplotnih</a:t>
            </a:r>
            <a:r>
              <a:rPr lang="en-US" sz="4000" dirty="0"/>
              <a:t> </a:t>
            </a:r>
            <a:r>
              <a:rPr lang="en-US" sz="4000" dirty="0" err="1"/>
              <a:t>talasa</a:t>
            </a:r>
            <a:endParaRPr lang="hu-HU" sz="5300" dirty="0"/>
          </a:p>
        </p:txBody>
      </p:sp>
      <p:sp>
        <p:nvSpPr>
          <p:cNvPr id="3" name="Tartalom helye 2"/>
          <p:cNvSpPr>
            <a:spLocks noGrp="1"/>
          </p:cNvSpPr>
          <p:nvPr>
            <p:ph idx="1"/>
          </p:nvPr>
        </p:nvSpPr>
        <p:spPr>
          <a:xfrm>
            <a:off x="517585" y="1578634"/>
            <a:ext cx="11283351" cy="4518317"/>
          </a:xfrm>
        </p:spPr>
        <p:txBody>
          <a:bodyPr rtlCol="0">
            <a:normAutofit/>
          </a:bodyPr>
          <a:lstStyle/>
          <a:p>
            <a:pPr algn="just"/>
            <a:r>
              <a:rPr lang="en-US" dirty="0" err="1"/>
              <a:t>Stariji</a:t>
            </a:r>
            <a:r>
              <a:rPr lang="en-US" dirty="0"/>
              <a:t> </a:t>
            </a:r>
            <a:r>
              <a:rPr lang="en-US" dirty="0" err="1"/>
              <a:t>ljudi</a:t>
            </a:r>
            <a:r>
              <a:rPr lang="en-US" dirty="0"/>
              <a:t> </a:t>
            </a:r>
            <a:r>
              <a:rPr lang="en-US" dirty="0" err="1"/>
              <a:t>su</a:t>
            </a:r>
            <a:r>
              <a:rPr lang="en-US" dirty="0"/>
              <a:t> </a:t>
            </a:r>
            <a:r>
              <a:rPr lang="en-US" dirty="0" err="1"/>
              <a:t>osetljiviji</a:t>
            </a:r>
            <a:r>
              <a:rPr lang="en-US" dirty="0"/>
              <a:t> </a:t>
            </a:r>
            <a:r>
              <a:rPr lang="en-US" dirty="0" err="1"/>
              <a:t>na</a:t>
            </a:r>
            <a:r>
              <a:rPr lang="en-US" dirty="0"/>
              <a:t> </a:t>
            </a:r>
            <a:r>
              <a:rPr lang="en-US" dirty="0" err="1"/>
              <a:t>toplotu</a:t>
            </a:r>
            <a:r>
              <a:rPr lang="en-US" dirty="0"/>
              <a:t> </a:t>
            </a:r>
            <a:r>
              <a:rPr lang="en-US" dirty="0" err="1"/>
              <a:t>zbog</a:t>
            </a:r>
            <a:r>
              <a:rPr lang="en-US" dirty="0"/>
              <a:t> </a:t>
            </a:r>
            <a:r>
              <a:rPr lang="en-US" dirty="0" err="1"/>
              <a:t>slabije</a:t>
            </a:r>
            <a:r>
              <a:rPr lang="en-US" dirty="0"/>
              <a:t> </a:t>
            </a:r>
            <a:r>
              <a:rPr lang="en-US" dirty="0" err="1"/>
              <a:t>termoregulacije</a:t>
            </a:r>
            <a:r>
              <a:rPr lang="en-US" dirty="0"/>
              <a:t> </a:t>
            </a:r>
            <a:r>
              <a:rPr lang="en-US" dirty="0" err="1"/>
              <a:t>i</a:t>
            </a:r>
            <a:r>
              <a:rPr lang="en-US" dirty="0"/>
              <a:t> </a:t>
            </a:r>
            <a:r>
              <a:rPr lang="en-US" dirty="0" err="1"/>
              <a:t>zbog</a:t>
            </a:r>
            <a:r>
              <a:rPr lang="en-US" dirty="0"/>
              <a:t> </a:t>
            </a:r>
            <a:r>
              <a:rPr lang="en-US" dirty="0" err="1"/>
              <a:t>drugih</a:t>
            </a:r>
            <a:r>
              <a:rPr lang="en-US" dirty="0"/>
              <a:t> </a:t>
            </a:r>
            <a:r>
              <a:rPr lang="en-US" dirty="0" err="1"/>
              <a:t>zdravstvenih</a:t>
            </a:r>
            <a:r>
              <a:rPr lang="en-US" dirty="0"/>
              <a:t> </a:t>
            </a:r>
            <a:r>
              <a:rPr lang="en-US" dirty="0" err="1"/>
              <a:t>stanja</a:t>
            </a:r>
            <a:r>
              <a:rPr lang="en-US" dirty="0"/>
              <a:t>. </a:t>
            </a:r>
          </a:p>
          <a:p>
            <a:pPr algn="just"/>
            <a:r>
              <a:rPr lang="en-US" dirty="0" err="1"/>
              <a:t>Takođe</a:t>
            </a:r>
            <a:r>
              <a:rPr lang="en-US" dirty="0"/>
              <a:t> je </a:t>
            </a:r>
            <a:r>
              <a:rPr lang="en-US" dirty="0" err="1"/>
              <a:t>veća</a:t>
            </a:r>
            <a:r>
              <a:rPr lang="en-US" dirty="0"/>
              <a:t> </a:t>
            </a:r>
            <a:r>
              <a:rPr lang="en-US" dirty="0" err="1"/>
              <a:t>verovatnoća</a:t>
            </a:r>
            <a:r>
              <a:rPr lang="en-US" dirty="0"/>
              <a:t> da </a:t>
            </a:r>
            <a:r>
              <a:rPr lang="en-US" dirty="0" err="1"/>
              <a:t>su</a:t>
            </a:r>
            <a:r>
              <a:rPr lang="en-US" dirty="0"/>
              <a:t> </a:t>
            </a:r>
            <a:r>
              <a:rPr lang="en-US" dirty="0" err="1"/>
              <a:t>im</a:t>
            </a:r>
            <a:r>
              <a:rPr lang="en-US" dirty="0"/>
              <a:t> </a:t>
            </a:r>
            <a:r>
              <a:rPr lang="en-US" dirty="0" err="1"/>
              <a:t>prepisani</a:t>
            </a:r>
            <a:r>
              <a:rPr lang="en-US" dirty="0"/>
              <a:t> </a:t>
            </a:r>
            <a:r>
              <a:rPr lang="en-US" dirty="0" err="1"/>
              <a:t>lekovi</a:t>
            </a:r>
            <a:r>
              <a:rPr lang="en-US" dirty="0"/>
              <a:t>, od </a:t>
            </a:r>
            <a:r>
              <a:rPr lang="en-US" dirty="0" err="1"/>
              <a:t>kojih</a:t>
            </a:r>
            <a:r>
              <a:rPr lang="en-US" dirty="0"/>
              <a:t> </a:t>
            </a:r>
            <a:r>
              <a:rPr lang="en-US" dirty="0" err="1"/>
              <a:t>su</a:t>
            </a:r>
            <a:r>
              <a:rPr lang="en-US" dirty="0"/>
              <a:t> </a:t>
            </a:r>
            <a:r>
              <a:rPr lang="en-US" dirty="0" err="1"/>
              <a:t>neki</a:t>
            </a:r>
            <a:r>
              <a:rPr lang="en-US" dirty="0"/>
              <a:t> </a:t>
            </a:r>
            <a:r>
              <a:rPr lang="en-US" dirty="0" err="1"/>
              <a:t>povezani</a:t>
            </a:r>
            <a:r>
              <a:rPr lang="en-US" dirty="0"/>
              <a:t> </a:t>
            </a:r>
            <a:r>
              <a:rPr lang="en-US" dirty="0" err="1"/>
              <a:t>sa</a:t>
            </a:r>
            <a:r>
              <a:rPr lang="en-US" dirty="0"/>
              <a:t> </a:t>
            </a:r>
            <a:r>
              <a:rPr lang="en-US" dirty="0" err="1"/>
              <a:t>povećanim</a:t>
            </a:r>
            <a:r>
              <a:rPr lang="en-US" dirty="0"/>
              <a:t> </a:t>
            </a:r>
            <a:r>
              <a:rPr lang="en-US" dirty="0" err="1"/>
              <a:t>rizikom</a:t>
            </a:r>
            <a:r>
              <a:rPr lang="en-US" dirty="0"/>
              <a:t> od </a:t>
            </a:r>
            <a:r>
              <a:rPr lang="en-US" dirty="0" err="1"/>
              <a:t>smrti</a:t>
            </a:r>
            <a:r>
              <a:rPr lang="en-US" dirty="0"/>
              <a:t> </a:t>
            </a:r>
            <a:r>
              <a:rPr lang="en-US" dirty="0" err="1"/>
              <a:t>izazvane</a:t>
            </a:r>
            <a:r>
              <a:rPr lang="en-US" dirty="0"/>
              <a:t> </a:t>
            </a:r>
            <a:r>
              <a:rPr lang="en-US" dirty="0" err="1"/>
              <a:t>toplotom</a:t>
            </a:r>
            <a:r>
              <a:rPr lang="en-US" dirty="0"/>
              <a:t>. </a:t>
            </a:r>
          </a:p>
          <a:p>
            <a:pPr algn="just"/>
            <a:r>
              <a:rPr lang="en-US" dirty="0" err="1"/>
              <a:t>Adaptivni</a:t>
            </a:r>
            <a:r>
              <a:rPr lang="en-US" dirty="0"/>
              <a:t> </a:t>
            </a:r>
            <a:r>
              <a:rPr lang="en-US" dirty="0" err="1"/>
              <a:t>kapacitet</a:t>
            </a:r>
            <a:r>
              <a:rPr lang="en-US" dirty="0"/>
              <a:t> </a:t>
            </a:r>
            <a:r>
              <a:rPr lang="en-US" dirty="0" err="1"/>
              <a:t>starijih</a:t>
            </a:r>
            <a:r>
              <a:rPr lang="en-US" dirty="0"/>
              <a:t> </a:t>
            </a:r>
            <a:r>
              <a:rPr lang="en-US" dirty="0" err="1"/>
              <a:t>može</a:t>
            </a:r>
            <a:r>
              <a:rPr lang="en-US" dirty="0"/>
              <a:t> </a:t>
            </a:r>
            <a:r>
              <a:rPr lang="en-US" dirty="0" err="1"/>
              <a:t>biti</a:t>
            </a:r>
            <a:r>
              <a:rPr lang="en-US" dirty="0"/>
              <a:t> </a:t>
            </a:r>
            <a:r>
              <a:rPr lang="en-US" dirty="0" err="1"/>
              <a:t>ograničen</a:t>
            </a:r>
            <a:r>
              <a:rPr lang="en-US" dirty="0"/>
              <a:t> </a:t>
            </a:r>
            <a:r>
              <a:rPr lang="en-US" dirty="0" err="1"/>
              <a:t>izolacijom</a:t>
            </a:r>
            <a:r>
              <a:rPr lang="en-US" dirty="0"/>
              <a:t> </a:t>
            </a:r>
            <a:r>
              <a:rPr lang="en-US" dirty="0" err="1"/>
              <a:t>ili</a:t>
            </a:r>
            <a:r>
              <a:rPr lang="en-US" dirty="0"/>
              <a:t> </a:t>
            </a:r>
            <a:r>
              <a:rPr lang="en-US" dirty="0" err="1"/>
              <a:t>nedostatkom</a:t>
            </a:r>
            <a:r>
              <a:rPr lang="en-US" dirty="0"/>
              <a:t> </a:t>
            </a:r>
            <a:r>
              <a:rPr lang="en-US" dirty="0" err="1"/>
              <a:t>informacija</a:t>
            </a:r>
            <a:r>
              <a:rPr lang="en-US" dirty="0"/>
              <a:t>, </a:t>
            </a:r>
            <a:r>
              <a:rPr lang="en-US" dirty="0" err="1"/>
              <a:t>mobilnosti</a:t>
            </a:r>
            <a:r>
              <a:rPr lang="en-US" dirty="0"/>
              <a:t> </a:t>
            </a:r>
            <a:r>
              <a:rPr lang="en-US" dirty="0" err="1"/>
              <a:t>ili</a:t>
            </a:r>
            <a:r>
              <a:rPr lang="en-US" dirty="0"/>
              <a:t> </a:t>
            </a:r>
            <a:r>
              <a:rPr lang="en-US" dirty="0" err="1"/>
              <a:t>samostalnosti</a:t>
            </a:r>
            <a:r>
              <a:rPr lang="en-US" dirty="0"/>
              <a:t>. </a:t>
            </a:r>
          </a:p>
          <a:p>
            <a:pPr algn="just"/>
            <a:r>
              <a:rPr lang="en-US" dirty="0" err="1"/>
              <a:t>Nedostatak</a:t>
            </a:r>
            <a:r>
              <a:rPr lang="en-US" dirty="0"/>
              <a:t> </a:t>
            </a:r>
            <a:r>
              <a:rPr lang="en-US" dirty="0" err="1"/>
              <a:t>samostalnosti</a:t>
            </a:r>
            <a:r>
              <a:rPr lang="en-US" dirty="0"/>
              <a:t>, </a:t>
            </a:r>
            <a:r>
              <a:rPr lang="en-US" dirty="0" err="1"/>
              <a:t>kao</a:t>
            </a:r>
            <a:r>
              <a:rPr lang="en-US" dirty="0"/>
              <a:t> </a:t>
            </a:r>
            <a:r>
              <a:rPr lang="en-US" dirty="0" err="1"/>
              <a:t>i</a:t>
            </a:r>
            <a:r>
              <a:rPr lang="en-US" dirty="0"/>
              <a:t> </a:t>
            </a:r>
            <a:r>
              <a:rPr lang="en-US" dirty="0" err="1"/>
              <a:t>nedostatak</a:t>
            </a:r>
            <a:r>
              <a:rPr lang="en-US" dirty="0"/>
              <a:t> </a:t>
            </a:r>
            <a:r>
              <a:rPr lang="en-US" dirty="0" err="1"/>
              <a:t>svesti</a:t>
            </a:r>
            <a:r>
              <a:rPr lang="en-US" dirty="0"/>
              <a:t> </a:t>
            </a:r>
            <a:r>
              <a:rPr lang="en-US" dirty="0" err="1"/>
              <a:t>i</a:t>
            </a:r>
            <a:r>
              <a:rPr lang="en-US" dirty="0"/>
              <a:t> </a:t>
            </a:r>
            <a:r>
              <a:rPr lang="en-US" dirty="0" err="1"/>
              <a:t>pripremljenosti</a:t>
            </a:r>
            <a:r>
              <a:rPr lang="en-US" dirty="0"/>
              <a:t> </a:t>
            </a:r>
            <a:r>
              <a:rPr lang="en-US" dirty="0" err="1"/>
              <a:t>osoblja</a:t>
            </a:r>
            <a:r>
              <a:rPr lang="en-US" dirty="0"/>
              <a:t> </a:t>
            </a:r>
            <a:r>
              <a:rPr lang="en-US" dirty="0" err="1"/>
              <a:t>za</a:t>
            </a:r>
            <a:r>
              <a:rPr lang="en-US" dirty="0"/>
              <a:t> </a:t>
            </a:r>
            <a:r>
              <a:rPr lang="en-US" dirty="0" err="1"/>
              <a:t>negu</a:t>
            </a:r>
            <a:r>
              <a:rPr lang="en-US" dirty="0"/>
              <a:t>, </a:t>
            </a:r>
            <a:r>
              <a:rPr lang="en-US" dirty="0" err="1"/>
              <a:t>mogu</a:t>
            </a:r>
            <a:r>
              <a:rPr lang="en-US" dirty="0"/>
              <a:t>, </a:t>
            </a:r>
            <a:r>
              <a:rPr lang="en-US" dirty="0" err="1"/>
              <a:t>na</a:t>
            </a:r>
            <a:r>
              <a:rPr lang="en-US" dirty="0"/>
              <a:t> primer, da </a:t>
            </a:r>
            <a:r>
              <a:rPr lang="en-US" dirty="0" err="1"/>
              <a:t>spreče</a:t>
            </a:r>
            <a:r>
              <a:rPr lang="en-US" dirty="0"/>
              <a:t> </a:t>
            </a:r>
            <a:r>
              <a:rPr lang="en-US" dirty="0" err="1"/>
              <a:t>ili</a:t>
            </a:r>
            <a:r>
              <a:rPr lang="en-US" dirty="0"/>
              <a:t> </a:t>
            </a:r>
            <a:r>
              <a:rPr lang="en-US" dirty="0" err="1"/>
              <a:t>ometaju</a:t>
            </a:r>
            <a:r>
              <a:rPr lang="en-US" dirty="0"/>
              <a:t> </a:t>
            </a:r>
            <a:r>
              <a:rPr lang="en-US" dirty="0" err="1"/>
              <a:t>prilagođavanje</a:t>
            </a:r>
            <a:r>
              <a:rPr lang="en-US" dirty="0"/>
              <a:t> </a:t>
            </a:r>
            <a:r>
              <a:rPr lang="en-US" dirty="0" err="1"/>
              <a:t>ponašanja</a:t>
            </a:r>
            <a:r>
              <a:rPr lang="en-US" dirty="0"/>
              <a:t> </a:t>
            </a:r>
            <a:r>
              <a:rPr lang="en-US" dirty="0" err="1"/>
              <a:t>i</a:t>
            </a:r>
            <a:r>
              <a:rPr lang="en-US" dirty="0"/>
              <a:t> </a:t>
            </a:r>
            <a:r>
              <a:rPr lang="en-US" dirty="0" err="1"/>
              <a:t>druge</a:t>
            </a:r>
            <a:r>
              <a:rPr lang="en-US" dirty="0"/>
              <a:t> </a:t>
            </a:r>
            <a:r>
              <a:rPr lang="en-US" dirty="0" err="1"/>
              <a:t>adaptacije</a:t>
            </a:r>
            <a:r>
              <a:rPr lang="en-US" dirty="0"/>
              <a:t> u </a:t>
            </a:r>
            <a:r>
              <a:rPr lang="en-US" dirty="0" err="1"/>
              <a:t>stambenim</a:t>
            </a:r>
            <a:r>
              <a:rPr lang="en-US" dirty="0"/>
              <a:t> </a:t>
            </a:r>
            <a:r>
              <a:rPr lang="en-US" dirty="0" err="1"/>
              <a:t>ili</a:t>
            </a:r>
            <a:r>
              <a:rPr lang="en-US" dirty="0"/>
              <a:t> </a:t>
            </a:r>
            <a:r>
              <a:rPr lang="en-US" dirty="0" err="1"/>
              <a:t>staračkim</a:t>
            </a:r>
            <a:r>
              <a:rPr lang="en-US" dirty="0"/>
              <a:t> </a:t>
            </a:r>
            <a:r>
              <a:rPr lang="en-US" dirty="0" err="1"/>
              <a:t>domovima</a:t>
            </a:r>
            <a:r>
              <a:rPr lang="en-US" dirty="0"/>
              <a:t>. </a:t>
            </a:r>
          </a:p>
          <a:p>
            <a:pPr algn="just"/>
            <a:r>
              <a:rPr lang="en-US" dirty="0" err="1"/>
              <a:t>Usklađenost</a:t>
            </a:r>
            <a:r>
              <a:rPr lang="en-US" dirty="0"/>
              <a:t> </a:t>
            </a:r>
            <a:r>
              <a:rPr lang="en-US" dirty="0" err="1"/>
              <a:t>navedenih</a:t>
            </a:r>
            <a:r>
              <a:rPr lang="en-US" dirty="0"/>
              <a:t> </a:t>
            </a:r>
            <a:r>
              <a:rPr lang="en-US" dirty="0" err="1"/>
              <a:t>faktora</a:t>
            </a:r>
            <a:r>
              <a:rPr lang="en-US" dirty="0"/>
              <a:t> </a:t>
            </a:r>
            <a:r>
              <a:rPr lang="en-US" dirty="0" err="1"/>
              <a:t>naglašava</a:t>
            </a:r>
            <a:r>
              <a:rPr lang="en-US" dirty="0"/>
              <a:t> </a:t>
            </a:r>
            <a:r>
              <a:rPr lang="en-US" dirty="0" err="1"/>
              <a:t>ranjivost</a:t>
            </a:r>
            <a:r>
              <a:rPr lang="en-US" dirty="0"/>
              <a:t> </a:t>
            </a:r>
            <a:r>
              <a:rPr lang="en-US" dirty="0" err="1"/>
              <a:t>starijih</a:t>
            </a:r>
            <a:r>
              <a:rPr lang="en-US" dirty="0"/>
              <a:t> </a:t>
            </a:r>
            <a:r>
              <a:rPr lang="en-US" dirty="0" err="1"/>
              <a:t>ljudi</a:t>
            </a:r>
            <a:r>
              <a:rPr lang="en-US" dirty="0"/>
              <a:t>.</a:t>
            </a:r>
          </a:p>
        </p:txBody>
      </p:sp>
    </p:spTree>
    <p:extLst>
      <p:ext uri="{BB962C8B-B14F-4D97-AF65-F5344CB8AC3E}">
        <p14:creationId xmlns:p14="http://schemas.microsoft.com/office/powerpoint/2010/main" val="209928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30000"/>
            <a:ext cx="11896826" cy="781766"/>
          </a:xfrm>
        </p:spPr>
        <p:txBody>
          <a:bodyPr rtlCol="0">
            <a:normAutofit fontScale="90000"/>
          </a:bodyPr>
          <a:lstStyle/>
          <a:p>
            <a:r>
              <a:rPr lang="en-US" sz="2200" dirty="0"/>
              <a:t>Primer </a:t>
            </a:r>
            <a:r>
              <a:rPr lang="en-US" sz="2200" dirty="0" err="1"/>
              <a:t>zdravstvene</a:t>
            </a:r>
            <a:r>
              <a:rPr lang="en-US" sz="2200" dirty="0"/>
              <a:t> </a:t>
            </a:r>
            <a:r>
              <a:rPr lang="en-US" sz="2200" dirty="0" err="1"/>
              <a:t>ugroženosti</a:t>
            </a:r>
            <a:r>
              <a:rPr lang="en-US" sz="2200" dirty="0"/>
              <a:t> u </a:t>
            </a:r>
            <a:r>
              <a:rPr lang="en-US" sz="2200" dirty="0" err="1"/>
              <a:t>kontekstu</a:t>
            </a:r>
            <a:r>
              <a:rPr lang="en-US" sz="2200" dirty="0"/>
              <a:t> </a:t>
            </a:r>
            <a:r>
              <a:rPr lang="en-US" sz="2200" dirty="0" err="1"/>
              <a:t>klimatskih</a:t>
            </a:r>
            <a:r>
              <a:rPr lang="en-US" sz="2200" dirty="0"/>
              <a:t> </a:t>
            </a:r>
            <a:r>
              <a:rPr lang="en-US" sz="2200" dirty="0" err="1"/>
              <a:t>promena</a:t>
            </a:r>
            <a:r>
              <a:rPr lang="en-US" sz="2200" dirty="0"/>
              <a:t>: </a:t>
            </a:r>
            <a:br>
              <a:rPr lang="en-US" sz="2200" dirty="0"/>
            </a:br>
            <a:r>
              <a:rPr lang="en-US" dirty="0" err="1"/>
              <a:t>Starije</a:t>
            </a:r>
            <a:r>
              <a:rPr lang="en-US" dirty="0"/>
              <a:t> </a:t>
            </a:r>
            <a:r>
              <a:rPr lang="en-US" dirty="0" err="1"/>
              <a:t>osobe</a:t>
            </a:r>
            <a:r>
              <a:rPr lang="en-US" dirty="0"/>
              <a:t> </a:t>
            </a:r>
            <a:r>
              <a:rPr lang="en-US" dirty="0" err="1"/>
              <a:t>su</a:t>
            </a:r>
            <a:r>
              <a:rPr lang="en-US" dirty="0"/>
              <a:t> pod </a:t>
            </a:r>
            <a:r>
              <a:rPr lang="en-US" dirty="0" err="1"/>
              <a:t>povećanim</a:t>
            </a:r>
            <a:r>
              <a:rPr lang="en-US" dirty="0"/>
              <a:t> </a:t>
            </a:r>
            <a:r>
              <a:rPr lang="en-US" dirty="0" err="1"/>
              <a:t>rizikom</a:t>
            </a:r>
            <a:r>
              <a:rPr lang="en-US" dirty="0"/>
              <a:t> od </a:t>
            </a:r>
            <a:r>
              <a:rPr lang="en-US" dirty="0" err="1"/>
              <a:t>izlaganja</a:t>
            </a:r>
            <a:r>
              <a:rPr lang="en-US" dirty="0"/>
              <a:t> </a:t>
            </a:r>
            <a:r>
              <a:rPr lang="en-US" dirty="0" err="1"/>
              <a:t>polenu</a:t>
            </a:r>
            <a:endParaRPr lang="de-DE" sz="4900" dirty="0"/>
          </a:p>
        </p:txBody>
      </p:sp>
      <p:sp>
        <p:nvSpPr>
          <p:cNvPr id="3" name="Tartalom helye 2"/>
          <p:cNvSpPr>
            <a:spLocks noGrp="1"/>
          </p:cNvSpPr>
          <p:nvPr>
            <p:ph idx="1"/>
          </p:nvPr>
        </p:nvSpPr>
        <p:spPr>
          <a:xfrm>
            <a:off x="465825" y="1742536"/>
            <a:ext cx="11274725" cy="4563136"/>
          </a:xfrm>
        </p:spPr>
        <p:txBody>
          <a:bodyPr rtlCol="0">
            <a:normAutofit/>
          </a:bodyPr>
          <a:lstStyle/>
          <a:p>
            <a:pPr algn="just"/>
            <a:r>
              <a:rPr lang="en-US" dirty="0" err="1"/>
              <a:t>Polen</a:t>
            </a:r>
            <a:r>
              <a:rPr lang="en-US" dirty="0"/>
              <a:t> je </a:t>
            </a:r>
            <a:r>
              <a:rPr lang="en-US" dirty="0" err="1"/>
              <a:t>jedan</a:t>
            </a:r>
            <a:r>
              <a:rPr lang="en-US" dirty="0"/>
              <a:t> od </a:t>
            </a:r>
            <a:r>
              <a:rPr lang="en-US" dirty="0" err="1"/>
              <a:t>ključnih</a:t>
            </a:r>
            <a:r>
              <a:rPr lang="en-US" dirty="0"/>
              <a:t> </a:t>
            </a:r>
            <a:r>
              <a:rPr lang="en-US" dirty="0" err="1"/>
              <a:t>faktora</a:t>
            </a:r>
            <a:r>
              <a:rPr lang="en-US" dirty="0"/>
              <a:t> u </a:t>
            </a:r>
            <a:r>
              <a:rPr lang="en-US" dirty="0" err="1"/>
              <a:t>razvoju</a:t>
            </a:r>
            <a:r>
              <a:rPr lang="en-US" dirty="0"/>
              <a:t> </a:t>
            </a:r>
            <a:r>
              <a:rPr lang="en-US" dirty="0" err="1"/>
              <a:t>astme</a:t>
            </a:r>
            <a:r>
              <a:rPr lang="en-US" dirty="0"/>
              <a:t>, </a:t>
            </a:r>
            <a:r>
              <a:rPr lang="en-US" dirty="0" err="1"/>
              <a:t>koji</a:t>
            </a:r>
            <a:r>
              <a:rPr lang="en-US" dirty="0"/>
              <a:t> </a:t>
            </a:r>
            <a:r>
              <a:rPr lang="en-US" dirty="0" err="1"/>
              <a:t>može</a:t>
            </a:r>
            <a:r>
              <a:rPr lang="en-US" dirty="0"/>
              <a:t> </a:t>
            </a:r>
            <a:r>
              <a:rPr lang="en-US" dirty="0" err="1"/>
              <a:t>izazvati</a:t>
            </a:r>
            <a:r>
              <a:rPr lang="en-US" dirty="0"/>
              <a:t> </a:t>
            </a:r>
            <a:r>
              <a:rPr lang="en-US" dirty="0" err="1"/>
              <a:t>upalu</a:t>
            </a:r>
            <a:r>
              <a:rPr lang="en-US" dirty="0"/>
              <a:t> </a:t>
            </a:r>
            <a:r>
              <a:rPr lang="en-US" dirty="0" err="1"/>
              <a:t>disajnih</a:t>
            </a:r>
            <a:r>
              <a:rPr lang="en-US" dirty="0"/>
              <a:t> </a:t>
            </a:r>
            <a:r>
              <a:rPr lang="en-US" dirty="0" err="1"/>
              <a:t>puteva</a:t>
            </a:r>
            <a:r>
              <a:rPr lang="en-US" dirty="0"/>
              <a:t>, </a:t>
            </a:r>
            <a:r>
              <a:rPr lang="en-US" dirty="0" err="1"/>
              <a:t>kašalj</a:t>
            </a:r>
            <a:r>
              <a:rPr lang="en-US" dirty="0"/>
              <a:t> </a:t>
            </a:r>
            <a:r>
              <a:rPr lang="en-US" dirty="0" err="1"/>
              <a:t>i</a:t>
            </a:r>
            <a:r>
              <a:rPr lang="en-US" dirty="0"/>
              <a:t> </a:t>
            </a:r>
            <a:r>
              <a:rPr lang="en-US" dirty="0" err="1"/>
              <a:t>poteškoće</a:t>
            </a:r>
            <a:r>
              <a:rPr lang="en-US" dirty="0"/>
              <a:t> </a:t>
            </a:r>
            <a:r>
              <a:rPr lang="en-US" dirty="0" err="1"/>
              <a:t>pri</a:t>
            </a:r>
            <a:r>
              <a:rPr lang="en-US" dirty="0"/>
              <a:t> </a:t>
            </a:r>
            <a:r>
              <a:rPr lang="en-US" dirty="0" err="1"/>
              <a:t>disanju</a:t>
            </a:r>
            <a:r>
              <a:rPr lang="en-US" dirty="0"/>
              <a:t> </a:t>
            </a:r>
            <a:r>
              <a:rPr lang="en-US" dirty="0" err="1"/>
              <a:t>kod</a:t>
            </a:r>
            <a:r>
              <a:rPr lang="en-US" dirty="0"/>
              <a:t> </a:t>
            </a:r>
            <a:r>
              <a:rPr lang="en-US" dirty="0" err="1"/>
              <a:t>ljudi</a:t>
            </a:r>
            <a:r>
              <a:rPr lang="en-US" dirty="0"/>
              <a:t> </a:t>
            </a:r>
            <a:r>
              <a:rPr lang="en-US" dirty="0" err="1"/>
              <a:t>čiji</a:t>
            </a:r>
            <a:r>
              <a:rPr lang="en-US" dirty="0"/>
              <a:t> je </a:t>
            </a:r>
            <a:r>
              <a:rPr lang="en-US" dirty="0" err="1"/>
              <a:t>imuni</a:t>
            </a:r>
            <a:r>
              <a:rPr lang="en-US" dirty="0"/>
              <a:t> </a:t>
            </a:r>
            <a:r>
              <a:rPr lang="en-US" dirty="0" err="1"/>
              <a:t>sistem</a:t>
            </a:r>
            <a:r>
              <a:rPr lang="en-US" dirty="0"/>
              <a:t> </a:t>
            </a:r>
            <a:r>
              <a:rPr lang="en-US" dirty="0" err="1"/>
              <a:t>postao</a:t>
            </a:r>
            <a:r>
              <a:rPr lang="en-US" dirty="0"/>
              <a:t> </a:t>
            </a:r>
            <a:r>
              <a:rPr lang="en-US" dirty="0" err="1"/>
              <a:t>preosetljiv</a:t>
            </a:r>
            <a:r>
              <a:rPr lang="en-US" dirty="0"/>
              <a:t> </a:t>
            </a:r>
            <a:r>
              <a:rPr lang="en-US" dirty="0" err="1"/>
              <a:t>na</a:t>
            </a:r>
            <a:r>
              <a:rPr lang="en-US" dirty="0"/>
              <a:t> </a:t>
            </a:r>
            <a:r>
              <a:rPr lang="en-US" dirty="0" err="1"/>
              <a:t>okidače</a:t>
            </a:r>
            <a:r>
              <a:rPr lang="en-US" dirty="0"/>
              <a:t> </a:t>
            </a:r>
            <a:r>
              <a:rPr lang="en-US" dirty="0" err="1"/>
              <a:t>poput</a:t>
            </a:r>
            <a:r>
              <a:rPr lang="en-US" dirty="0"/>
              <a:t> </a:t>
            </a:r>
            <a:r>
              <a:rPr lang="en-US" dirty="0" err="1"/>
              <a:t>polena</a:t>
            </a:r>
            <a:r>
              <a:rPr lang="en-US" dirty="0"/>
              <a:t>.</a:t>
            </a:r>
          </a:p>
          <a:p>
            <a:pPr algn="just"/>
            <a:r>
              <a:rPr lang="en-US" dirty="0" err="1"/>
              <a:t>Klimatske</a:t>
            </a:r>
            <a:r>
              <a:rPr lang="en-US" dirty="0"/>
              <a:t> </a:t>
            </a:r>
            <a:r>
              <a:rPr lang="en-US" dirty="0" err="1"/>
              <a:t>promene</a:t>
            </a:r>
            <a:r>
              <a:rPr lang="en-US" dirty="0"/>
              <a:t> </a:t>
            </a:r>
            <a:r>
              <a:rPr lang="en-US" dirty="0" err="1"/>
              <a:t>mogu</a:t>
            </a:r>
            <a:r>
              <a:rPr lang="en-US" dirty="0"/>
              <a:t> </a:t>
            </a:r>
            <a:r>
              <a:rPr lang="en-US" dirty="0" err="1"/>
              <a:t>uticati</a:t>
            </a:r>
            <a:r>
              <a:rPr lang="en-US" dirty="0"/>
              <a:t> </a:t>
            </a:r>
            <a:r>
              <a:rPr lang="en-US" dirty="0" err="1"/>
              <a:t>na</a:t>
            </a:r>
            <a:r>
              <a:rPr lang="en-US" dirty="0"/>
              <a:t> </a:t>
            </a:r>
            <a:r>
              <a:rPr lang="en-US" dirty="0" err="1"/>
              <a:t>proizvodnju</a:t>
            </a:r>
            <a:r>
              <a:rPr lang="en-US" dirty="0"/>
              <a:t> </a:t>
            </a:r>
            <a:r>
              <a:rPr lang="en-US" dirty="0" err="1"/>
              <a:t>i</a:t>
            </a:r>
            <a:r>
              <a:rPr lang="en-US" dirty="0"/>
              <a:t> </a:t>
            </a:r>
            <a:r>
              <a:rPr lang="en-US" dirty="0" err="1"/>
              <a:t>distribuciju</a:t>
            </a:r>
            <a:r>
              <a:rPr lang="en-US" dirty="0"/>
              <a:t> </a:t>
            </a:r>
            <a:r>
              <a:rPr lang="en-US" dirty="0" err="1"/>
              <a:t>polena</a:t>
            </a:r>
            <a:r>
              <a:rPr lang="en-US" dirty="0"/>
              <a:t>: </a:t>
            </a:r>
            <a:r>
              <a:rPr lang="en-US" dirty="0" err="1"/>
              <a:t>toplije</a:t>
            </a:r>
            <a:r>
              <a:rPr lang="en-US" dirty="0"/>
              <a:t> temperature </a:t>
            </a:r>
            <a:r>
              <a:rPr lang="en-US" dirty="0" err="1"/>
              <a:t>mogu</a:t>
            </a:r>
            <a:r>
              <a:rPr lang="en-US" dirty="0"/>
              <a:t> </a:t>
            </a:r>
            <a:r>
              <a:rPr lang="en-US" dirty="0" err="1"/>
              <a:t>produžiti</a:t>
            </a:r>
            <a:r>
              <a:rPr lang="en-US" dirty="0"/>
              <a:t> </a:t>
            </a:r>
            <a:r>
              <a:rPr lang="en-US" dirty="0" err="1"/>
              <a:t>sezonu</a:t>
            </a:r>
            <a:r>
              <a:rPr lang="en-US" dirty="0"/>
              <a:t> </a:t>
            </a:r>
            <a:r>
              <a:rPr lang="en-US" dirty="0" err="1"/>
              <a:t>polena</a:t>
            </a:r>
            <a:r>
              <a:rPr lang="en-US" dirty="0"/>
              <a:t> </a:t>
            </a:r>
            <a:r>
              <a:rPr lang="en-US" dirty="0" err="1"/>
              <a:t>i</a:t>
            </a:r>
            <a:r>
              <a:rPr lang="en-US" dirty="0"/>
              <a:t> </a:t>
            </a:r>
            <a:r>
              <a:rPr lang="en-US" dirty="0" err="1"/>
              <a:t>dovesti</a:t>
            </a:r>
            <a:r>
              <a:rPr lang="en-US" dirty="0"/>
              <a:t> do </a:t>
            </a:r>
            <a:r>
              <a:rPr lang="en-US" dirty="0" err="1"/>
              <a:t>pojave</a:t>
            </a:r>
            <a:r>
              <a:rPr lang="en-US" dirty="0"/>
              <a:t> </a:t>
            </a:r>
            <a:r>
              <a:rPr lang="en-US" dirty="0" err="1"/>
              <a:t>novih</a:t>
            </a:r>
            <a:r>
              <a:rPr lang="en-US" dirty="0"/>
              <a:t> </a:t>
            </a:r>
            <a:r>
              <a:rPr lang="en-US" dirty="0" err="1"/>
              <a:t>izvora</a:t>
            </a:r>
            <a:r>
              <a:rPr lang="en-US" dirty="0"/>
              <a:t> </a:t>
            </a:r>
            <a:r>
              <a:rPr lang="en-US" dirty="0" err="1"/>
              <a:t>polena</a:t>
            </a:r>
            <a:r>
              <a:rPr lang="en-US" dirty="0"/>
              <a:t> </a:t>
            </a:r>
            <a:r>
              <a:rPr lang="en-US" dirty="0" err="1"/>
              <a:t>kako</a:t>
            </a:r>
            <a:r>
              <a:rPr lang="en-US" dirty="0"/>
              <a:t> se </a:t>
            </a:r>
            <a:r>
              <a:rPr lang="en-US" dirty="0" err="1"/>
              <a:t>biljne</a:t>
            </a:r>
            <a:r>
              <a:rPr lang="en-US" dirty="0"/>
              <a:t> </a:t>
            </a:r>
            <a:r>
              <a:rPr lang="en-US" dirty="0" err="1"/>
              <a:t>vrste</a:t>
            </a:r>
            <a:r>
              <a:rPr lang="en-US" dirty="0"/>
              <a:t> </a:t>
            </a:r>
            <a:r>
              <a:rPr lang="en-US" dirty="0" err="1"/>
              <a:t>menjaju</a:t>
            </a:r>
            <a:r>
              <a:rPr lang="en-US" dirty="0"/>
              <a:t> </a:t>
            </a:r>
            <a:r>
              <a:rPr lang="en-US" dirty="0" err="1"/>
              <a:t>usled</a:t>
            </a:r>
            <a:r>
              <a:rPr lang="en-US" dirty="0"/>
              <a:t> </a:t>
            </a:r>
            <a:r>
              <a:rPr lang="en-US" dirty="0" err="1"/>
              <a:t>zagrevanja</a:t>
            </a:r>
            <a:r>
              <a:rPr lang="en-US" dirty="0"/>
              <a:t>. </a:t>
            </a:r>
          </a:p>
          <a:p>
            <a:pPr algn="just"/>
            <a:r>
              <a:rPr lang="en-US" dirty="0" err="1"/>
              <a:t>Stariji</a:t>
            </a:r>
            <a:r>
              <a:rPr lang="en-US" dirty="0"/>
              <a:t> </a:t>
            </a:r>
            <a:r>
              <a:rPr lang="en-US" dirty="0" err="1"/>
              <a:t>ljudi</a:t>
            </a:r>
            <a:r>
              <a:rPr lang="en-US" dirty="0"/>
              <a:t> </a:t>
            </a:r>
            <a:r>
              <a:rPr lang="en-US" dirty="0" err="1"/>
              <a:t>sa</a:t>
            </a:r>
            <a:r>
              <a:rPr lang="en-US" dirty="0"/>
              <a:t> </a:t>
            </a:r>
            <a:r>
              <a:rPr lang="en-US" dirty="0" err="1"/>
              <a:t>astmom</a:t>
            </a:r>
            <a:r>
              <a:rPr lang="en-US" dirty="0"/>
              <a:t> </a:t>
            </a:r>
            <a:r>
              <a:rPr lang="en-US" dirty="0" err="1"/>
              <a:t>imaju</a:t>
            </a:r>
            <a:r>
              <a:rPr lang="en-US" dirty="0"/>
              <a:t> pet puta </a:t>
            </a:r>
            <a:r>
              <a:rPr lang="en-US" dirty="0" err="1"/>
              <a:t>veći</a:t>
            </a:r>
            <a:r>
              <a:rPr lang="en-US" dirty="0"/>
              <a:t> </a:t>
            </a:r>
            <a:r>
              <a:rPr lang="en-US" dirty="0" err="1"/>
              <a:t>rizik</a:t>
            </a:r>
            <a:r>
              <a:rPr lang="en-US" dirty="0"/>
              <a:t> od </a:t>
            </a:r>
            <a:r>
              <a:rPr lang="en-US" dirty="0" err="1"/>
              <a:t>smrtnosti</a:t>
            </a:r>
            <a:r>
              <a:rPr lang="en-US" dirty="0"/>
              <a:t> od </a:t>
            </a:r>
            <a:r>
              <a:rPr lang="en-US" dirty="0" err="1"/>
              <a:t>astme</a:t>
            </a:r>
            <a:r>
              <a:rPr lang="en-US" dirty="0"/>
              <a:t> u </a:t>
            </a:r>
            <a:r>
              <a:rPr lang="en-US" dirty="0" err="1"/>
              <a:t>poređenju</a:t>
            </a:r>
            <a:r>
              <a:rPr lang="en-US" dirty="0"/>
              <a:t> </a:t>
            </a:r>
            <a:r>
              <a:rPr lang="en-US" dirty="0" err="1"/>
              <a:t>sa</a:t>
            </a:r>
            <a:r>
              <a:rPr lang="en-US" dirty="0"/>
              <a:t> </a:t>
            </a:r>
            <a:r>
              <a:rPr lang="en-US" dirty="0" err="1"/>
              <a:t>mlađim</a:t>
            </a:r>
            <a:r>
              <a:rPr lang="en-US" dirty="0"/>
              <a:t> </a:t>
            </a:r>
            <a:r>
              <a:rPr lang="en-US" dirty="0" err="1"/>
              <a:t>osobama</a:t>
            </a:r>
            <a:r>
              <a:rPr lang="en-US" dirty="0"/>
              <a:t>. </a:t>
            </a:r>
            <a:r>
              <a:rPr lang="en-US" dirty="0" err="1"/>
              <a:t>Stariji</a:t>
            </a:r>
            <a:r>
              <a:rPr lang="en-US" dirty="0"/>
              <a:t> </a:t>
            </a:r>
            <a:r>
              <a:rPr lang="en-US" dirty="0" err="1"/>
              <a:t>ljudi</a:t>
            </a:r>
            <a:r>
              <a:rPr lang="en-US" dirty="0"/>
              <a:t> </a:t>
            </a:r>
            <a:r>
              <a:rPr lang="en-US" dirty="0" err="1"/>
              <a:t>sa</a:t>
            </a:r>
            <a:r>
              <a:rPr lang="en-US" dirty="0"/>
              <a:t> </a:t>
            </a:r>
            <a:r>
              <a:rPr lang="en-US" dirty="0" err="1"/>
              <a:t>astmom</a:t>
            </a:r>
            <a:r>
              <a:rPr lang="en-US" dirty="0"/>
              <a:t> </a:t>
            </a:r>
            <a:r>
              <a:rPr lang="en-US" dirty="0" err="1"/>
              <a:t>takođe</a:t>
            </a:r>
            <a:r>
              <a:rPr lang="en-US" dirty="0"/>
              <a:t> </a:t>
            </a:r>
            <a:r>
              <a:rPr lang="en-US" dirty="0" err="1"/>
              <a:t>često</a:t>
            </a:r>
            <a:r>
              <a:rPr lang="en-US" dirty="0"/>
              <a:t> </a:t>
            </a:r>
            <a:r>
              <a:rPr lang="en-US" dirty="0" err="1"/>
              <a:t>doživljavaju</a:t>
            </a:r>
            <a:r>
              <a:rPr lang="en-US" dirty="0"/>
              <a:t> </a:t>
            </a:r>
            <a:r>
              <a:rPr lang="en-US" dirty="0" err="1"/>
              <a:t>druge</a:t>
            </a:r>
            <a:r>
              <a:rPr lang="en-US" dirty="0"/>
              <a:t> </a:t>
            </a:r>
            <a:r>
              <a:rPr lang="en-US" dirty="0" err="1"/>
              <a:t>neželjene</a:t>
            </a:r>
            <a:r>
              <a:rPr lang="en-US" dirty="0"/>
              <a:t> </a:t>
            </a:r>
            <a:r>
              <a:rPr lang="en-US" dirty="0" err="1"/>
              <a:t>ishode</a:t>
            </a:r>
            <a:r>
              <a:rPr lang="en-US" dirty="0"/>
              <a:t> </a:t>
            </a:r>
            <a:r>
              <a:rPr lang="en-US" dirty="0" err="1"/>
              <a:t>i</a:t>
            </a:r>
            <a:r>
              <a:rPr lang="en-US" dirty="0"/>
              <a:t> </a:t>
            </a:r>
            <a:r>
              <a:rPr lang="en-US" dirty="0" err="1"/>
              <a:t>često</a:t>
            </a:r>
            <a:r>
              <a:rPr lang="en-US" dirty="0"/>
              <a:t> </a:t>
            </a:r>
            <a:r>
              <a:rPr lang="en-US" dirty="0" err="1"/>
              <a:t>imaju</a:t>
            </a:r>
            <a:r>
              <a:rPr lang="en-US" dirty="0"/>
              <a:t> </a:t>
            </a:r>
            <a:r>
              <a:rPr lang="en-US" dirty="0" err="1"/>
              <a:t>komorbiditete</a:t>
            </a:r>
            <a:r>
              <a:rPr lang="en-US" dirty="0"/>
              <a:t> </a:t>
            </a:r>
            <a:r>
              <a:rPr lang="en-US" dirty="0" err="1"/>
              <a:t>kao</a:t>
            </a:r>
            <a:r>
              <a:rPr lang="en-US" dirty="0"/>
              <a:t> </a:t>
            </a:r>
            <a:r>
              <a:rPr lang="en-US" dirty="0" err="1"/>
              <a:t>što</a:t>
            </a:r>
            <a:r>
              <a:rPr lang="en-US" dirty="0"/>
              <a:t> </a:t>
            </a:r>
            <a:r>
              <a:rPr lang="en-US" dirty="0" err="1"/>
              <a:t>su</a:t>
            </a:r>
            <a:r>
              <a:rPr lang="en-US" dirty="0"/>
              <a:t> </a:t>
            </a:r>
            <a:r>
              <a:rPr lang="en-US" dirty="0" err="1"/>
              <a:t>kardiovaskularne</a:t>
            </a:r>
            <a:r>
              <a:rPr lang="en-US" dirty="0"/>
              <a:t> </a:t>
            </a:r>
            <a:r>
              <a:rPr lang="en-US" dirty="0" err="1"/>
              <a:t>bolesti</a:t>
            </a:r>
            <a:r>
              <a:rPr lang="en-US" dirty="0"/>
              <a:t>.</a:t>
            </a:r>
          </a:p>
        </p:txBody>
      </p:sp>
    </p:spTree>
    <p:extLst>
      <p:ext uri="{BB962C8B-B14F-4D97-AF65-F5344CB8AC3E}">
        <p14:creationId xmlns:p14="http://schemas.microsoft.com/office/powerpoint/2010/main" val="18654370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6" y="114508"/>
            <a:ext cx="11896826" cy="1213778"/>
          </a:xfrm>
        </p:spPr>
        <p:txBody>
          <a:bodyPr rtlCol="0">
            <a:normAutofit fontScale="90000"/>
          </a:bodyPr>
          <a:lstStyle/>
          <a:p>
            <a:r>
              <a:rPr lang="en-US" sz="2200" dirty="0"/>
              <a:t>Primer </a:t>
            </a:r>
            <a:r>
              <a:rPr lang="en-US" sz="2200" dirty="0" err="1"/>
              <a:t>zdravstvene</a:t>
            </a:r>
            <a:r>
              <a:rPr lang="en-US" sz="2200" dirty="0"/>
              <a:t> </a:t>
            </a:r>
            <a:r>
              <a:rPr lang="en-US" sz="2200" dirty="0" err="1"/>
              <a:t>ugroženosti</a:t>
            </a:r>
            <a:r>
              <a:rPr lang="en-US" sz="2200" dirty="0"/>
              <a:t> u </a:t>
            </a:r>
            <a:r>
              <a:rPr lang="en-US" sz="2200" dirty="0" err="1"/>
              <a:t>kontekstu</a:t>
            </a:r>
            <a:r>
              <a:rPr lang="en-US" sz="2200" dirty="0"/>
              <a:t> </a:t>
            </a:r>
            <a:r>
              <a:rPr lang="en-US" sz="2200" dirty="0" err="1"/>
              <a:t>klimatskih</a:t>
            </a:r>
            <a:r>
              <a:rPr lang="en-US" sz="2200" dirty="0"/>
              <a:t> </a:t>
            </a:r>
            <a:r>
              <a:rPr lang="en-US" sz="2200" dirty="0" err="1"/>
              <a:t>promena</a:t>
            </a:r>
            <a:r>
              <a:rPr lang="en-US" sz="2200" dirty="0"/>
              <a:t>:</a:t>
            </a:r>
            <a:br>
              <a:rPr lang="en-US" sz="2200" dirty="0"/>
            </a:br>
            <a:r>
              <a:rPr lang="en-US" dirty="0" err="1"/>
              <a:t>Povećani</a:t>
            </a:r>
            <a:r>
              <a:rPr lang="en-US" dirty="0"/>
              <a:t> </a:t>
            </a:r>
            <a:r>
              <a:rPr lang="en-US" dirty="0" err="1"/>
              <a:t>zdravstveni</a:t>
            </a:r>
            <a:r>
              <a:rPr lang="en-US" dirty="0"/>
              <a:t> </a:t>
            </a:r>
            <a:r>
              <a:rPr lang="en-US" dirty="0" err="1"/>
              <a:t>rizik</a:t>
            </a:r>
            <a:r>
              <a:rPr lang="en-US" dirty="0"/>
              <a:t> od </a:t>
            </a:r>
            <a:r>
              <a:rPr lang="en-US" dirty="0" err="1"/>
              <a:t>zagađenja</a:t>
            </a:r>
            <a:r>
              <a:rPr lang="en-US" dirty="0"/>
              <a:t> </a:t>
            </a:r>
            <a:r>
              <a:rPr lang="en-US" dirty="0" err="1"/>
              <a:t>vazduha</a:t>
            </a:r>
            <a:r>
              <a:rPr lang="en-US" dirty="0"/>
              <a:t> u </a:t>
            </a:r>
            <a:r>
              <a:rPr lang="en-US" dirty="0" err="1"/>
              <a:t>vezi</a:t>
            </a:r>
            <a:r>
              <a:rPr lang="en-US" dirty="0"/>
              <a:t> </a:t>
            </a:r>
            <a:r>
              <a:rPr lang="en-US" dirty="0" err="1"/>
              <a:t>sa</a:t>
            </a:r>
            <a:r>
              <a:rPr lang="en-US" dirty="0"/>
              <a:t> </a:t>
            </a:r>
            <a:r>
              <a:rPr lang="en-US" dirty="0" err="1"/>
              <a:t>socijalnom</a:t>
            </a:r>
            <a:r>
              <a:rPr lang="en-US" dirty="0"/>
              <a:t> </a:t>
            </a:r>
            <a:r>
              <a:rPr lang="en-US" dirty="0" err="1"/>
              <a:t>nemaštinom</a:t>
            </a:r>
            <a:r>
              <a:rPr lang="en-US" dirty="0"/>
              <a:t> </a:t>
            </a:r>
            <a:endParaRPr lang="de-DE" sz="4900" dirty="0"/>
          </a:p>
        </p:txBody>
      </p:sp>
      <p:sp>
        <p:nvSpPr>
          <p:cNvPr id="3" name="Tartalom helye 2"/>
          <p:cNvSpPr>
            <a:spLocks noGrp="1"/>
          </p:cNvSpPr>
          <p:nvPr>
            <p:ph idx="1"/>
          </p:nvPr>
        </p:nvSpPr>
        <p:spPr>
          <a:xfrm>
            <a:off x="465826" y="1613140"/>
            <a:ext cx="11283350" cy="4566076"/>
          </a:xfrm>
        </p:spPr>
        <p:txBody>
          <a:bodyPr rtlCol="0">
            <a:normAutofit fontScale="85000" lnSpcReduction="20000"/>
          </a:bodyPr>
          <a:lstStyle/>
          <a:p>
            <a:pPr algn="just">
              <a:lnSpc>
                <a:spcPct val="120000"/>
              </a:lnSpc>
            </a:pPr>
            <a:r>
              <a:rPr lang="en-US" sz="2600" dirty="0" err="1"/>
              <a:t>Klimatske</a:t>
            </a:r>
            <a:r>
              <a:rPr lang="en-US" sz="2600" dirty="0"/>
              <a:t> </a:t>
            </a:r>
            <a:r>
              <a:rPr lang="en-US" sz="2600" dirty="0" err="1"/>
              <a:t>promene</a:t>
            </a:r>
            <a:r>
              <a:rPr lang="en-US" sz="2600" dirty="0"/>
              <a:t> </a:t>
            </a:r>
            <a:r>
              <a:rPr lang="en-US" sz="2600" dirty="0" err="1"/>
              <a:t>povećavaju</a:t>
            </a:r>
            <a:r>
              <a:rPr lang="en-US" sz="2600" dirty="0"/>
              <a:t> </a:t>
            </a:r>
            <a:r>
              <a:rPr lang="en-US" sz="2600" dirty="0" err="1"/>
              <a:t>koncentracije</a:t>
            </a:r>
            <a:r>
              <a:rPr lang="en-US" sz="2600" dirty="0"/>
              <a:t> O</a:t>
            </a:r>
            <a:r>
              <a:rPr lang="en-US" sz="2600" baseline="-25000" dirty="0"/>
              <a:t>3 </a:t>
            </a:r>
            <a:r>
              <a:rPr lang="en-US" sz="2600" dirty="0" smtClean="0"/>
              <a:t>i </a:t>
            </a:r>
            <a:r>
              <a:rPr lang="en-US" sz="2600" dirty="0"/>
              <a:t>PM </a:t>
            </a:r>
            <a:r>
              <a:rPr lang="en-US" sz="2600" dirty="0" err="1"/>
              <a:t>čestica</a:t>
            </a:r>
            <a:r>
              <a:rPr lang="en-US" sz="2600" dirty="0"/>
              <a:t> u </a:t>
            </a:r>
            <a:r>
              <a:rPr lang="en-US" sz="2600" dirty="0" err="1"/>
              <a:t>vazduhu</a:t>
            </a:r>
            <a:r>
              <a:rPr lang="en-US" sz="2600" dirty="0"/>
              <a:t>.</a:t>
            </a:r>
          </a:p>
          <a:p>
            <a:pPr algn="just">
              <a:lnSpc>
                <a:spcPct val="120000"/>
              </a:lnSpc>
            </a:pPr>
            <a:r>
              <a:rPr lang="en-US" sz="2600" dirty="0" err="1"/>
              <a:t>Socijalna</a:t>
            </a:r>
            <a:r>
              <a:rPr lang="en-US" sz="2600" dirty="0"/>
              <a:t> </a:t>
            </a:r>
            <a:r>
              <a:rPr lang="en-US" sz="2600" dirty="0" err="1"/>
              <a:t>nemaština</a:t>
            </a:r>
            <a:r>
              <a:rPr lang="en-US" sz="2600" dirty="0"/>
              <a:t> i </a:t>
            </a:r>
            <a:r>
              <a:rPr lang="en-US" sz="2600" dirty="0" err="1"/>
              <a:t>starost</a:t>
            </a:r>
            <a:r>
              <a:rPr lang="en-US" sz="2600" dirty="0"/>
              <a:t> </a:t>
            </a:r>
            <a:r>
              <a:rPr lang="en-US" sz="2600" dirty="0" err="1"/>
              <a:t>predisponiraju</a:t>
            </a:r>
            <a:r>
              <a:rPr lang="en-US" sz="2600" dirty="0"/>
              <a:t> </a:t>
            </a:r>
            <a:r>
              <a:rPr lang="en-US" sz="2600" dirty="0" err="1"/>
              <a:t>ljude</a:t>
            </a:r>
            <a:r>
              <a:rPr lang="en-US" sz="2600" dirty="0"/>
              <a:t> za </a:t>
            </a:r>
            <a:r>
              <a:rPr lang="en-US" sz="2600" dirty="0" err="1"/>
              <a:t>kardiovaskularne</a:t>
            </a:r>
            <a:r>
              <a:rPr lang="en-US" sz="2600" dirty="0"/>
              <a:t> </a:t>
            </a:r>
            <a:r>
              <a:rPr lang="en-US" sz="2600" dirty="0" err="1"/>
              <a:t>bolesti</a:t>
            </a:r>
            <a:r>
              <a:rPr lang="en-US" sz="2600" dirty="0"/>
              <a:t>, </a:t>
            </a:r>
            <a:r>
              <a:rPr lang="en-US" sz="2600" dirty="0" err="1"/>
              <a:t>što</a:t>
            </a:r>
            <a:r>
              <a:rPr lang="en-US" sz="2600" dirty="0"/>
              <a:t> </a:t>
            </a:r>
            <a:r>
              <a:rPr lang="en-US" sz="2600" dirty="0" err="1"/>
              <a:t>zauzvrat</a:t>
            </a:r>
            <a:r>
              <a:rPr lang="en-US" sz="2600" dirty="0"/>
              <a:t> </a:t>
            </a:r>
            <a:r>
              <a:rPr lang="en-US" sz="2600" dirty="0" err="1"/>
              <a:t>pojačava</a:t>
            </a:r>
            <a:r>
              <a:rPr lang="en-US" sz="2600" dirty="0"/>
              <a:t> </a:t>
            </a:r>
            <a:r>
              <a:rPr lang="en-US" sz="2600" dirty="0" err="1"/>
              <a:t>efekte</a:t>
            </a:r>
            <a:r>
              <a:rPr lang="en-US" sz="2600" dirty="0"/>
              <a:t> </a:t>
            </a:r>
            <a:r>
              <a:rPr lang="en-US" sz="2600" dirty="0" err="1"/>
              <a:t>povišenih</a:t>
            </a:r>
            <a:r>
              <a:rPr lang="en-US" sz="2600" dirty="0"/>
              <a:t> </a:t>
            </a:r>
            <a:r>
              <a:rPr lang="en-US" sz="2600" dirty="0" err="1"/>
              <a:t>koncentracija</a:t>
            </a:r>
            <a:r>
              <a:rPr lang="en-US" sz="2600" dirty="0"/>
              <a:t> O</a:t>
            </a:r>
            <a:r>
              <a:rPr lang="en-US" sz="2600" baseline="-25000" dirty="0"/>
              <a:t>3 </a:t>
            </a:r>
            <a:r>
              <a:rPr lang="en-US" sz="2600" dirty="0" smtClean="0"/>
              <a:t>i </a:t>
            </a:r>
            <a:r>
              <a:rPr lang="en-US" sz="2600" dirty="0"/>
              <a:t>PM </a:t>
            </a:r>
            <a:r>
              <a:rPr lang="en-US" sz="2600" dirty="0" err="1"/>
              <a:t>čestica</a:t>
            </a:r>
            <a:r>
              <a:rPr lang="en-US" sz="2600" dirty="0"/>
              <a:t> </a:t>
            </a:r>
            <a:r>
              <a:rPr lang="en-US" sz="2600" dirty="0" err="1"/>
              <a:t>na</a:t>
            </a:r>
            <a:r>
              <a:rPr lang="en-US" sz="2600" dirty="0"/>
              <a:t> </a:t>
            </a:r>
            <a:r>
              <a:rPr lang="en-US" sz="2600" dirty="0" err="1"/>
              <a:t>njihovo</a:t>
            </a:r>
            <a:r>
              <a:rPr lang="en-US" sz="2600" dirty="0"/>
              <a:t> </a:t>
            </a:r>
            <a:r>
              <a:rPr lang="en-US" sz="2600" dirty="0" err="1"/>
              <a:t>zdravlje</a:t>
            </a:r>
            <a:r>
              <a:rPr lang="en-US" sz="2600" dirty="0"/>
              <a:t>. </a:t>
            </a:r>
          </a:p>
          <a:p>
            <a:pPr algn="just">
              <a:lnSpc>
                <a:spcPct val="120000"/>
              </a:lnSpc>
            </a:pPr>
            <a:r>
              <a:rPr lang="en-US" sz="2600" dirty="0" err="1"/>
              <a:t>Žene</a:t>
            </a:r>
            <a:r>
              <a:rPr lang="en-US" sz="2600" dirty="0"/>
              <a:t> </a:t>
            </a:r>
            <a:r>
              <a:rPr lang="en-US" sz="2600" dirty="0" err="1"/>
              <a:t>na</a:t>
            </a:r>
            <a:r>
              <a:rPr lang="en-US" sz="2600" dirty="0"/>
              <a:t> </a:t>
            </a:r>
            <a:r>
              <a:rPr lang="en-US" sz="2600" dirty="0" err="1"/>
              <a:t>rutinskim</a:t>
            </a:r>
            <a:r>
              <a:rPr lang="en-US" sz="2600" dirty="0"/>
              <a:t> </a:t>
            </a:r>
            <a:r>
              <a:rPr lang="en-US" sz="2600" dirty="0" err="1"/>
              <a:t>poslovima</a:t>
            </a:r>
            <a:r>
              <a:rPr lang="en-US" sz="2600" dirty="0"/>
              <a:t> </a:t>
            </a:r>
            <a:r>
              <a:rPr lang="en-US" sz="2600" dirty="0" err="1"/>
              <a:t>imaju</a:t>
            </a:r>
            <a:r>
              <a:rPr lang="en-US" sz="2600" dirty="0"/>
              <a:t> pet puta </a:t>
            </a:r>
            <a:r>
              <a:rPr lang="en-US" sz="2600" dirty="0" err="1"/>
              <a:t>veću</a:t>
            </a:r>
            <a:r>
              <a:rPr lang="en-US" sz="2600" dirty="0"/>
              <a:t> </a:t>
            </a:r>
            <a:r>
              <a:rPr lang="en-US" sz="2600" dirty="0" err="1"/>
              <a:t>smrtnost</a:t>
            </a:r>
            <a:r>
              <a:rPr lang="en-US" sz="2600" dirty="0"/>
              <a:t> od </a:t>
            </a:r>
            <a:r>
              <a:rPr lang="en-US" sz="2600" dirty="0" err="1"/>
              <a:t>kardiovaskularnih</a:t>
            </a:r>
            <a:r>
              <a:rPr lang="en-US" sz="2600" dirty="0"/>
              <a:t> </a:t>
            </a:r>
            <a:r>
              <a:rPr lang="en-US" sz="2600" dirty="0" err="1"/>
              <a:t>bolesti</a:t>
            </a:r>
            <a:r>
              <a:rPr lang="en-US" sz="2600" dirty="0"/>
              <a:t> </a:t>
            </a:r>
            <a:r>
              <a:rPr lang="en-US" sz="2600" dirty="0" err="1"/>
              <a:t>nego</a:t>
            </a:r>
            <a:r>
              <a:rPr lang="en-US" sz="2600" dirty="0"/>
              <a:t> </a:t>
            </a:r>
            <a:r>
              <a:rPr lang="en-US" sz="2600" dirty="0" err="1"/>
              <a:t>žene</a:t>
            </a:r>
            <a:r>
              <a:rPr lang="en-US" sz="2600" dirty="0"/>
              <a:t> </a:t>
            </a:r>
            <a:r>
              <a:rPr lang="en-US" sz="2600" dirty="0" err="1"/>
              <a:t>na</a:t>
            </a:r>
            <a:r>
              <a:rPr lang="en-US" sz="2600" dirty="0"/>
              <a:t> </a:t>
            </a:r>
            <a:r>
              <a:rPr lang="en-US" sz="2600" dirty="0" err="1"/>
              <a:t>menadžerskim</a:t>
            </a:r>
            <a:r>
              <a:rPr lang="en-US" sz="2600" dirty="0"/>
              <a:t> </a:t>
            </a:r>
            <a:r>
              <a:rPr lang="en-US" sz="2600" dirty="0" err="1"/>
              <a:t>i</a:t>
            </a:r>
            <a:r>
              <a:rPr lang="en-US" sz="2600" dirty="0"/>
              <a:t> </a:t>
            </a:r>
            <a:r>
              <a:rPr lang="en-US" sz="2600" dirty="0" err="1"/>
              <a:t>profesionalnim</a:t>
            </a:r>
            <a:r>
              <a:rPr lang="en-US" sz="2600" dirty="0"/>
              <a:t> </a:t>
            </a:r>
            <a:r>
              <a:rPr lang="en-US" sz="2600" dirty="0" err="1"/>
              <a:t>poslovima</a:t>
            </a:r>
            <a:r>
              <a:rPr lang="en-US" sz="2600" dirty="0"/>
              <a:t>. Ove </a:t>
            </a:r>
            <a:r>
              <a:rPr lang="en-US" sz="2600" dirty="0" err="1"/>
              <a:t>razlike</a:t>
            </a:r>
            <a:r>
              <a:rPr lang="en-US" sz="2600" dirty="0"/>
              <a:t> u </a:t>
            </a:r>
            <a:r>
              <a:rPr lang="en-US" sz="2600" dirty="0" err="1"/>
              <a:t>riziku</a:t>
            </a:r>
            <a:r>
              <a:rPr lang="en-US" sz="2600" dirty="0"/>
              <a:t> od </a:t>
            </a:r>
            <a:r>
              <a:rPr lang="en-US" sz="2600" dirty="0" err="1"/>
              <a:t>kardiovaskularnog</a:t>
            </a:r>
            <a:r>
              <a:rPr lang="en-US" sz="2600" dirty="0"/>
              <a:t> </a:t>
            </a:r>
            <a:r>
              <a:rPr lang="en-US" sz="2600" dirty="0" err="1"/>
              <a:t>mortaliteta</a:t>
            </a:r>
            <a:r>
              <a:rPr lang="en-US" sz="2600" dirty="0"/>
              <a:t> i </a:t>
            </a:r>
            <a:r>
              <a:rPr lang="en-US" sz="2600" dirty="0" err="1"/>
              <a:t>osetljivosti</a:t>
            </a:r>
            <a:r>
              <a:rPr lang="en-US" sz="2600" dirty="0"/>
              <a:t> </a:t>
            </a:r>
            <a:r>
              <a:rPr lang="en-US" sz="2600" dirty="0" err="1"/>
              <a:t>na</a:t>
            </a:r>
            <a:r>
              <a:rPr lang="en-US" sz="2600" dirty="0"/>
              <a:t> </a:t>
            </a:r>
            <a:r>
              <a:rPr lang="en-US" sz="2600" dirty="0" err="1"/>
              <a:t>zagađenje</a:t>
            </a:r>
            <a:r>
              <a:rPr lang="en-US" sz="2600" dirty="0"/>
              <a:t> O</a:t>
            </a:r>
            <a:r>
              <a:rPr lang="en-US" sz="2600" baseline="-25000" dirty="0"/>
              <a:t>3 </a:t>
            </a:r>
            <a:r>
              <a:rPr lang="en-US" sz="2600" dirty="0" smtClean="0"/>
              <a:t>i </a:t>
            </a:r>
            <a:r>
              <a:rPr lang="en-US" sz="2600" dirty="0"/>
              <a:t>PM </a:t>
            </a:r>
            <a:r>
              <a:rPr lang="en-US" sz="2600" dirty="0" err="1"/>
              <a:t>proističu</a:t>
            </a:r>
            <a:r>
              <a:rPr lang="en-US" sz="2600" dirty="0"/>
              <a:t> </a:t>
            </a:r>
            <a:r>
              <a:rPr lang="en-US" sz="2600" dirty="0" err="1"/>
              <a:t>iz</a:t>
            </a:r>
            <a:r>
              <a:rPr lang="en-US" sz="2600" dirty="0"/>
              <a:t> </a:t>
            </a:r>
            <a:r>
              <a:rPr lang="en-US" sz="2600" dirty="0" err="1"/>
              <a:t>razlika</a:t>
            </a:r>
            <a:r>
              <a:rPr lang="en-US" sz="2600" dirty="0"/>
              <a:t> u </a:t>
            </a:r>
            <a:r>
              <a:rPr lang="en-US" sz="2600" dirty="0" err="1"/>
              <a:t>nivoima</a:t>
            </a:r>
            <a:r>
              <a:rPr lang="en-US" sz="2600" dirty="0"/>
              <a:t> </a:t>
            </a:r>
            <a:r>
              <a:rPr lang="en-US" sz="2600" dirty="0" err="1"/>
              <a:t>nemaštine</a:t>
            </a:r>
            <a:r>
              <a:rPr lang="en-US" sz="2600" dirty="0"/>
              <a:t>, </a:t>
            </a:r>
            <a:r>
              <a:rPr lang="en-US" sz="2600" dirty="0" err="1"/>
              <a:t>načinu</a:t>
            </a:r>
            <a:r>
              <a:rPr lang="en-US" sz="2600" dirty="0"/>
              <a:t> </a:t>
            </a:r>
            <a:r>
              <a:rPr lang="en-US" sz="2600" dirty="0" err="1"/>
              <a:t>života</a:t>
            </a:r>
            <a:r>
              <a:rPr lang="en-US" sz="2600" dirty="0"/>
              <a:t>, </a:t>
            </a:r>
            <a:r>
              <a:rPr lang="en-US" sz="2600" dirty="0" err="1"/>
              <a:t>zdravstvenoj</a:t>
            </a:r>
            <a:r>
              <a:rPr lang="en-US" sz="2600" dirty="0"/>
              <a:t> </a:t>
            </a:r>
            <a:r>
              <a:rPr lang="en-US" sz="2600" dirty="0" err="1"/>
              <a:t>pismenosti</a:t>
            </a:r>
            <a:r>
              <a:rPr lang="en-US" sz="2600" dirty="0"/>
              <a:t>, </a:t>
            </a:r>
            <a:r>
              <a:rPr lang="en-US" sz="2600" dirty="0" err="1"/>
              <a:t>pristupu</a:t>
            </a:r>
            <a:r>
              <a:rPr lang="en-US" sz="2600" dirty="0"/>
              <a:t> </a:t>
            </a:r>
            <a:r>
              <a:rPr lang="en-US" sz="2600" dirty="0" err="1"/>
              <a:t>zdravstvenim</a:t>
            </a:r>
            <a:r>
              <a:rPr lang="en-US" sz="2600" dirty="0"/>
              <a:t> </a:t>
            </a:r>
            <a:r>
              <a:rPr lang="en-US" sz="2600" dirty="0" err="1"/>
              <a:t>uslugama</a:t>
            </a:r>
            <a:r>
              <a:rPr lang="en-US" sz="2600" dirty="0"/>
              <a:t> i </a:t>
            </a:r>
            <a:r>
              <a:rPr lang="en-US" sz="2600" dirty="0" err="1"/>
              <a:t>izloženosti</a:t>
            </a:r>
            <a:r>
              <a:rPr lang="en-US" sz="2600" dirty="0"/>
              <a:t> </a:t>
            </a:r>
            <a:r>
              <a:rPr lang="en-US" sz="2600" dirty="0" err="1"/>
              <a:t>uticaju</a:t>
            </a:r>
            <a:r>
              <a:rPr lang="en-US" sz="2600" dirty="0"/>
              <a:t> </a:t>
            </a:r>
            <a:r>
              <a:rPr lang="en-US" sz="2600" dirty="0" err="1"/>
              <a:t>životne</a:t>
            </a:r>
            <a:r>
              <a:rPr lang="en-US" sz="2600" dirty="0"/>
              <a:t> </a:t>
            </a:r>
            <a:r>
              <a:rPr lang="en-US" sz="2600" dirty="0" err="1"/>
              <a:t>sredine</a:t>
            </a:r>
            <a:r>
              <a:rPr lang="en-US" sz="2600" dirty="0"/>
              <a:t>.</a:t>
            </a:r>
          </a:p>
          <a:p>
            <a:pPr algn="just">
              <a:lnSpc>
                <a:spcPct val="120000"/>
              </a:lnSpc>
            </a:pPr>
            <a:r>
              <a:rPr lang="en-US" sz="2600" dirty="0" err="1"/>
              <a:t>Socijalna</a:t>
            </a:r>
            <a:r>
              <a:rPr lang="en-US" sz="2600" dirty="0"/>
              <a:t> </a:t>
            </a:r>
            <a:r>
              <a:rPr lang="en-US" sz="2600" dirty="0" err="1"/>
              <a:t>nemaština</a:t>
            </a:r>
            <a:r>
              <a:rPr lang="en-US" sz="2600" dirty="0"/>
              <a:t> </a:t>
            </a:r>
            <a:r>
              <a:rPr lang="en-US" sz="2600" dirty="0" err="1"/>
              <a:t>i</a:t>
            </a:r>
            <a:r>
              <a:rPr lang="en-US" sz="2600" dirty="0"/>
              <a:t> </a:t>
            </a:r>
            <a:r>
              <a:rPr lang="en-US" sz="2600" dirty="0" err="1"/>
              <a:t>etnička</a:t>
            </a:r>
            <a:r>
              <a:rPr lang="en-US" sz="2600" dirty="0"/>
              <a:t> </a:t>
            </a:r>
            <a:r>
              <a:rPr lang="en-US" sz="2600" dirty="0" err="1"/>
              <a:t>pripadnost</a:t>
            </a:r>
            <a:r>
              <a:rPr lang="en-US" sz="2600" dirty="0"/>
              <a:t> </a:t>
            </a:r>
            <a:r>
              <a:rPr lang="en-US" sz="2600" dirty="0" err="1"/>
              <a:t>takođe</a:t>
            </a:r>
            <a:r>
              <a:rPr lang="en-US" sz="2600" dirty="0"/>
              <a:t> </a:t>
            </a:r>
            <a:r>
              <a:rPr lang="en-US" sz="2600" dirty="0" err="1"/>
              <a:t>mogu</a:t>
            </a:r>
            <a:r>
              <a:rPr lang="en-US" sz="2600" dirty="0"/>
              <a:t> </a:t>
            </a:r>
            <a:r>
              <a:rPr lang="en-US" sz="2600" dirty="0" err="1"/>
              <a:t>ograničiti</a:t>
            </a:r>
            <a:r>
              <a:rPr lang="en-US" sz="2600" dirty="0"/>
              <a:t> </a:t>
            </a:r>
            <a:r>
              <a:rPr lang="en-US" sz="2600" dirty="0" err="1"/>
              <a:t>sposobnost</a:t>
            </a:r>
            <a:r>
              <a:rPr lang="en-US" sz="2600" dirty="0"/>
              <a:t> </a:t>
            </a:r>
            <a:r>
              <a:rPr lang="en-US" sz="2600" dirty="0" err="1"/>
              <a:t>prilagođavanja</a:t>
            </a:r>
            <a:r>
              <a:rPr lang="en-US" sz="2600" dirty="0"/>
              <a:t> </a:t>
            </a:r>
            <a:r>
              <a:rPr lang="en-US" sz="2600" dirty="0" err="1"/>
              <a:t>ograničavanjem</a:t>
            </a:r>
            <a:r>
              <a:rPr lang="en-US" sz="2600" dirty="0"/>
              <a:t> </a:t>
            </a:r>
            <a:r>
              <a:rPr lang="en-US" sz="2600" dirty="0" err="1"/>
              <a:t>mogućnosti</a:t>
            </a:r>
            <a:r>
              <a:rPr lang="en-US" sz="2600" dirty="0"/>
              <a:t> </a:t>
            </a:r>
            <a:r>
              <a:rPr lang="en-US" sz="2600" dirty="0" err="1"/>
              <a:t>preseljenja</a:t>
            </a:r>
            <a:r>
              <a:rPr lang="en-US" sz="2600" dirty="0"/>
              <a:t> </a:t>
            </a:r>
            <a:r>
              <a:rPr lang="en-US" sz="2600" dirty="0" err="1"/>
              <a:t>i</a:t>
            </a:r>
            <a:r>
              <a:rPr lang="en-US" sz="2600" dirty="0"/>
              <a:t> </a:t>
            </a:r>
            <a:r>
              <a:rPr lang="en-US" sz="2600" dirty="0" err="1"/>
              <a:t>preduzimanja</a:t>
            </a:r>
            <a:r>
              <a:rPr lang="en-US" sz="2600" dirty="0"/>
              <a:t> </a:t>
            </a:r>
            <a:r>
              <a:rPr lang="en-US" sz="2600" dirty="0" err="1"/>
              <a:t>drugih</a:t>
            </a:r>
            <a:r>
              <a:rPr lang="en-US" sz="2600" dirty="0"/>
              <a:t> </a:t>
            </a:r>
            <a:r>
              <a:rPr lang="en-US" sz="2600" dirty="0" err="1"/>
              <a:t>mera</a:t>
            </a:r>
            <a:r>
              <a:rPr lang="en-US" sz="2600" dirty="0"/>
              <a:t> da se </a:t>
            </a:r>
            <a:r>
              <a:rPr lang="en-US" sz="2600" dirty="0" err="1"/>
              <a:t>izbegne</a:t>
            </a:r>
            <a:r>
              <a:rPr lang="en-US" sz="2600" dirty="0"/>
              <a:t> </a:t>
            </a:r>
            <a:r>
              <a:rPr lang="en-US" sz="2600" dirty="0" err="1"/>
              <a:t>izloženost</a:t>
            </a:r>
            <a:r>
              <a:rPr lang="en-US" sz="2600" dirty="0"/>
              <a:t> </a:t>
            </a:r>
            <a:r>
              <a:rPr lang="en-US" sz="2600" dirty="0" err="1"/>
              <a:t>ili</a:t>
            </a:r>
            <a:r>
              <a:rPr lang="en-US" sz="2600" dirty="0"/>
              <a:t> da se </a:t>
            </a:r>
            <a:r>
              <a:rPr lang="en-US" sz="2600" dirty="0" err="1"/>
              <a:t>smanji</a:t>
            </a:r>
            <a:r>
              <a:rPr lang="en-US" sz="2600" dirty="0"/>
              <a:t> </a:t>
            </a:r>
            <a:r>
              <a:rPr lang="en-US" sz="2600" dirty="0" err="1"/>
              <a:t>osetljivost</a:t>
            </a:r>
            <a:r>
              <a:rPr lang="en-US" sz="2600" dirty="0"/>
              <a:t>.</a:t>
            </a:r>
          </a:p>
        </p:txBody>
      </p:sp>
    </p:spTree>
    <p:extLst>
      <p:ext uri="{BB962C8B-B14F-4D97-AF65-F5344CB8AC3E}">
        <p14:creationId xmlns:p14="http://schemas.microsoft.com/office/powerpoint/2010/main" val="2493780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rtlCol="0">
            <a:normAutofit fontScale="90000"/>
          </a:bodyPr>
          <a:lstStyle/>
          <a:p>
            <a:r>
              <a:rPr lang="en-US" sz="2200" dirty="0"/>
              <a:t>Primer </a:t>
            </a:r>
            <a:r>
              <a:rPr lang="en-US" sz="2200" dirty="0" err="1"/>
              <a:t>zdravstvene</a:t>
            </a:r>
            <a:r>
              <a:rPr lang="en-US" sz="2200" dirty="0"/>
              <a:t> </a:t>
            </a:r>
            <a:r>
              <a:rPr lang="en-US" sz="2200" dirty="0" err="1"/>
              <a:t>ugroženosti</a:t>
            </a:r>
            <a:r>
              <a:rPr lang="en-US" sz="2200" dirty="0"/>
              <a:t> u </a:t>
            </a:r>
            <a:r>
              <a:rPr lang="en-US" sz="2200" dirty="0" err="1"/>
              <a:t>kontekstu</a:t>
            </a:r>
            <a:r>
              <a:rPr lang="en-US" sz="2200" dirty="0"/>
              <a:t> </a:t>
            </a:r>
            <a:r>
              <a:rPr lang="en-US" sz="2200" dirty="0" err="1"/>
              <a:t>klimatskih</a:t>
            </a:r>
            <a:r>
              <a:rPr lang="en-US" sz="2200" dirty="0"/>
              <a:t> </a:t>
            </a:r>
            <a:r>
              <a:rPr lang="en-US" sz="2200" dirty="0" err="1"/>
              <a:t>promena</a:t>
            </a:r>
            <a:r>
              <a:rPr lang="en-US" sz="2200" dirty="0"/>
              <a:t>:</a:t>
            </a:r>
            <a:br>
              <a:rPr lang="en-US" sz="2200" dirty="0"/>
            </a:br>
            <a:r>
              <a:rPr lang="en-US" sz="3200" dirty="0" err="1"/>
              <a:t>Bolesti</a:t>
            </a:r>
            <a:r>
              <a:rPr lang="en-US" sz="3200" dirty="0"/>
              <a:t> </a:t>
            </a:r>
            <a:r>
              <a:rPr lang="en-US" sz="3200" dirty="0" err="1"/>
              <a:t>koje</a:t>
            </a:r>
            <a:r>
              <a:rPr lang="en-US" sz="3200" dirty="0"/>
              <a:t> se </a:t>
            </a:r>
            <a:r>
              <a:rPr lang="en-US" sz="3200" dirty="0" err="1"/>
              <a:t>prenose</a:t>
            </a:r>
            <a:r>
              <a:rPr lang="en-US" sz="3200" dirty="0"/>
              <a:t> </a:t>
            </a:r>
            <a:r>
              <a:rPr lang="en-US" sz="3200" dirty="0" err="1"/>
              <a:t>hranom</a:t>
            </a:r>
            <a:r>
              <a:rPr lang="en-US" sz="3200" dirty="0"/>
              <a:t> </a:t>
            </a:r>
            <a:r>
              <a:rPr lang="en-US" sz="3200" dirty="0" err="1"/>
              <a:t>i</a:t>
            </a:r>
            <a:r>
              <a:rPr lang="en-US" sz="3200" dirty="0"/>
              <a:t> </a:t>
            </a:r>
            <a:r>
              <a:rPr lang="en-US" sz="3200" dirty="0" err="1"/>
              <a:t>ograničenja</a:t>
            </a:r>
            <a:r>
              <a:rPr lang="en-US" sz="3200" dirty="0"/>
              <a:t> u </a:t>
            </a:r>
            <a:r>
              <a:rPr lang="en-US" sz="3200" dirty="0" err="1"/>
              <a:t>proizvodnji</a:t>
            </a:r>
            <a:r>
              <a:rPr lang="en-US" sz="3200" dirty="0"/>
              <a:t> </a:t>
            </a:r>
            <a:r>
              <a:rPr lang="en-US" sz="3200" dirty="0" err="1"/>
              <a:t>hrane</a:t>
            </a:r>
            <a:endParaRPr lang="de-DE" sz="4800" dirty="0"/>
          </a:p>
        </p:txBody>
      </p:sp>
      <p:sp>
        <p:nvSpPr>
          <p:cNvPr id="3" name="Tartalom helye 2"/>
          <p:cNvSpPr>
            <a:spLocks noGrp="1"/>
          </p:cNvSpPr>
          <p:nvPr>
            <p:ph idx="1"/>
          </p:nvPr>
        </p:nvSpPr>
        <p:spPr>
          <a:xfrm>
            <a:off x="336429" y="1690776"/>
            <a:ext cx="11507639" cy="4412227"/>
          </a:xfrm>
        </p:spPr>
        <p:txBody>
          <a:bodyPr rtlCol="0">
            <a:normAutofit/>
          </a:bodyPr>
          <a:lstStyle/>
          <a:p>
            <a:pPr algn="just"/>
            <a:r>
              <a:rPr lang="en-US" dirty="0" err="1"/>
              <a:t>Neadekvatni</a:t>
            </a:r>
            <a:r>
              <a:rPr lang="en-US" dirty="0"/>
              <a:t> </a:t>
            </a:r>
            <a:r>
              <a:rPr lang="en-US" dirty="0" err="1"/>
              <a:t>sanitarni</a:t>
            </a:r>
            <a:r>
              <a:rPr lang="en-US" dirty="0"/>
              <a:t> </a:t>
            </a:r>
            <a:r>
              <a:rPr lang="en-US" dirty="0" err="1"/>
              <a:t>uslovi</a:t>
            </a:r>
            <a:r>
              <a:rPr lang="en-US" dirty="0"/>
              <a:t> </a:t>
            </a:r>
            <a:r>
              <a:rPr lang="en-US" dirty="0" err="1"/>
              <a:t>i</a:t>
            </a:r>
            <a:r>
              <a:rPr lang="en-US" dirty="0"/>
              <a:t> </a:t>
            </a:r>
            <a:r>
              <a:rPr lang="en-US" dirty="0" err="1"/>
              <a:t>loša</a:t>
            </a:r>
            <a:r>
              <a:rPr lang="en-US" dirty="0"/>
              <a:t> </a:t>
            </a:r>
            <a:r>
              <a:rPr lang="en-US" dirty="0" err="1"/>
              <a:t>higijenska</a:t>
            </a:r>
            <a:r>
              <a:rPr lang="en-US" dirty="0"/>
              <a:t> </a:t>
            </a:r>
            <a:r>
              <a:rPr lang="en-US" dirty="0" err="1"/>
              <a:t>praksa</a:t>
            </a:r>
            <a:r>
              <a:rPr lang="en-US" dirty="0"/>
              <a:t> </a:t>
            </a:r>
            <a:r>
              <a:rPr lang="en-US" dirty="0" err="1"/>
              <a:t>ključni</a:t>
            </a:r>
            <a:r>
              <a:rPr lang="en-US" dirty="0"/>
              <a:t> </a:t>
            </a:r>
            <a:r>
              <a:rPr lang="en-US" dirty="0" err="1"/>
              <a:t>su</a:t>
            </a:r>
            <a:r>
              <a:rPr lang="en-US" dirty="0"/>
              <a:t> </a:t>
            </a:r>
            <a:r>
              <a:rPr lang="en-US" dirty="0" err="1"/>
              <a:t>faktori</a:t>
            </a:r>
            <a:r>
              <a:rPr lang="en-US" dirty="0"/>
              <a:t> </a:t>
            </a:r>
            <a:r>
              <a:rPr lang="en-US" dirty="0" err="1"/>
              <a:t>koji</a:t>
            </a:r>
            <a:r>
              <a:rPr lang="en-US" dirty="0"/>
              <a:t> </a:t>
            </a:r>
            <a:r>
              <a:rPr lang="en-US" dirty="0" err="1"/>
              <a:t>doprinose</a:t>
            </a:r>
            <a:r>
              <a:rPr lang="en-US" dirty="0"/>
              <a:t> </a:t>
            </a:r>
            <a:r>
              <a:rPr lang="en-US" dirty="0" err="1"/>
              <a:t>bolestima</a:t>
            </a:r>
            <a:r>
              <a:rPr lang="en-US" dirty="0"/>
              <a:t> </a:t>
            </a:r>
            <a:r>
              <a:rPr lang="en-US" dirty="0" err="1"/>
              <a:t>koje</a:t>
            </a:r>
            <a:r>
              <a:rPr lang="en-US" dirty="0"/>
              <a:t> se </a:t>
            </a:r>
            <a:r>
              <a:rPr lang="en-US" dirty="0" err="1"/>
              <a:t>prenose</a:t>
            </a:r>
            <a:r>
              <a:rPr lang="en-US" dirty="0"/>
              <a:t> </a:t>
            </a:r>
            <a:r>
              <a:rPr lang="en-US" dirty="0" err="1"/>
              <a:t>hranom</a:t>
            </a:r>
            <a:r>
              <a:rPr lang="en-US" dirty="0"/>
              <a:t>. </a:t>
            </a:r>
            <a:r>
              <a:rPr lang="en-US" dirty="0" err="1"/>
              <a:t>Ugroženoj</a:t>
            </a:r>
            <a:r>
              <a:rPr lang="en-US" dirty="0"/>
              <a:t> </a:t>
            </a:r>
            <a:r>
              <a:rPr lang="en-US" dirty="0" err="1"/>
              <a:t>populaciji</a:t>
            </a:r>
            <a:r>
              <a:rPr lang="en-US" dirty="0"/>
              <a:t> </a:t>
            </a:r>
            <a:r>
              <a:rPr lang="en-US" dirty="0" err="1"/>
              <a:t>možda</a:t>
            </a:r>
            <a:r>
              <a:rPr lang="en-US" dirty="0"/>
              <a:t> </a:t>
            </a:r>
            <a:r>
              <a:rPr lang="en-US" dirty="0" err="1"/>
              <a:t>nedostaje</a:t>
            </a:r>
            <a:r>
              <a:rPr lang="en-US" dirty="0"/>
              <a:t> </a:t>
            </a:r>
            <a:r>
              <a:rPr lang="en-US" dirty="0" err="1"/>
              <a:t>odgovarajuća</a:t>
            </a:r>
            <a:r>
              <a:rPr lang="en-US" dirty="0"/>
              <a:t> </a:t>
            </a:r>
            <a:r>
              <a:rPr lang="en-US" dirty="0" err="1"/>
              <a:t>sanitarna</a:t>
            </a:r>
            <a:r>
              <a:rPr lang="en-US" dirty="0"/>
              <a:t> </a:t>
            </a:r>
            <a:r>
              <a:rPr lang="en-US" dirty="0" err="1"/>
              <a:t>infrastruktura</a:t>
            </a:r>
            <a:r>
              <a:rPr lang="en-US" dirty="0"/>
              <a:t>, </a:t>
            </a:r>
            <a:r>
              <a:rPr lang="en-US" dirty="0" err="1"/>
              <a:t>uključujući</a:t>
            </a:r>
            <a:r>
              <a:rPr lang="en-US" dirty="0"/>
              <a:t> </a:t>
            </a:r>
            <a:r>
              <a:rPr lang="en-US" dirty="0" err="1"/>
              <a:t>pristup</a:t>
            </a:r>
            <a:r>
              <a:rPr lang="en-US" dirty="0"/>
              <a:t> </a:t>
            </a:r>
            <a:r>
              <a:rPr lang="en-US" dirty="0" err="1"/>
              <a:t>čistoj</a:t>
            </a:r>
            <a:r>
              <a:rPr lang="en-US" dirty="0"/>
              <a:t> </a:t>
            </a:r>
            <a:r>
              <a:rPr lang="en-US" dirty="0" err="1"/>
              <a:t>vodi</a:t>
            </a:r>
            <a:r>
              <a:rPr lang="en-US" dirty="0"/>
              <a:t>, </a:t>
            </a:r>
            <a:r>
              <a:rPr lang="en-US" dirty="0" err="1"/>
              <a:t>sanitarnim</a:t>
            </a:r>
            <a:r>
              <a:rPr lang="en-US" dirty="0"/>
              <a:t> </a:t>
            </a:r>
            <a:r>
              <a:rPr lang="en-US" dirty="0" err="1"/>
              <a:t>objektima</a:t>
            </a:r>
            <a:r>
              <a:rPr lang="en-US" dirty="0"/>
              <a:t> </a:t>
            </a:r>
            <a:r>
              <a:rPr lang="en-US" dirty="0" err="1"/>
              <a:t>i</a:t>
            </a:r>
            <a:r>
              <a:rPr lang="en-US" dirty="0"/>
              <a:t> </a:t>
            </a:r>
            <a:r>
              <a:rPr lang="en-US" dirty="0" err="1"/>
              <a:t>higijensko</a:t>
            </a:r>
            <a:r>
              <a:rPr lang="en-US" dirty="0"/>
              <a:t> </a:t>
            </a:r>
            <a:r>
              <a:rPr lang="en-US" dirty="0" err="1"/>
              <a:t>obrazovanje</a:t>
            </a:r>
            <a:r>
              <a:rPr lang="en-US" dirty="0"/>
              <a:t>. </a:t>
            </a:r>
          </a:p>
          <a:p>
            <a:pPr algn="just"/>
            <a:r>
              <a:rPr lang="en-US" dirty="0" err="1"/>
              <a:t>Povećane</a:t>
            </a:r>
            <a:r>
              <a:rPr lang="en-US" dirty="0"/>
              <a:t> </a:t>
            </a:r>
            <a:r>
              <a:rPr lang="en-US" dirty="0" err="1"/>
              <a:t>poplave</a:t>
            </a:r>
            <a:r>
              <a:rPr lang="en-US" dirty="0"/>
              <a:t> </a:t>
            </a:r>
            <a:r>
              <a:rPr lang="en-US" dirty="0" err="1"/>
              <a:t>i</a:t>
            </a:r>
            <a:r>
              <a:rPr lang="en-US" dirty="0"/>
              <a:t> </a:t>
            </a:r>
            <a:r>
              <a:rPr lang="en-US" dirty="0" err="1"/>
              <a:t>nestašica</a:t>
            </a:r>
            <a:r>
              <a:rPr lang="en-US" dirty="0"/>
              <a:t> </a:t>
            </a:r>
            <a:r>
              <a:rPr lang="en-US" dirty="0" err="1"/>
              <a:t>vode</a:t>
            </a:r>
            <a:r>
              <a:rPr lang="en-US" dirty="0"/>
              <a:t> </a:t>
            </a:r>
            <a:r>
              <a:rPr lang="en-US" dirty="0" err="1"/>
              <a:t>mogu</a:t>
            </a:r>
            <a:r>
              <a:rPr lang="en-US" dirty="0"/>
              <a:t> </a:t>
            </a:r>
            <a:r>
              <a:rPr lang="en-US" dirty="0" err="1"/>
              <a:t>pogoršati</a:t>
            </a:r>
            <a:r>
              <a:rPr lang="en-US" dirty="0"/>
              <a:t> </a:t>
            </a:r>
            <a:r>
              <a:rPr lang="en-US" dirty="0" err="1"/>
              <a:t>ove</a:t>
            </a:r>
            <a:r>
              <a:rPr lang="en-US" dirty="0"/>
              <a:t> </a:t>
            </a:r>
            <a:r>
              <a:rPr lang="en-US" dirty="0" err="1"/>
              <a:t>izazove</a:t>
            </a:r>
            <a:r>
              <a:rPr lang="en-US" dirty="0"/>
              <a:t> </a:t>
            </a:r>
            <a:r>
              <a:rPr lang="en-US" dirty="0" err="1"/>
              <a:t>i</a:t>
            </a:r>
            <a:r>
              <a:rPr lang="en-US" dirty="0"/>
              <a:t> </a:t>
            </a:r>
            <a:r>
              <a:rPr lang="en-US" dirty="0" err="1"/>
              <a:t>dodatno</a:t>
            </a:r>
            <a:r>
              <a:rPr lang="en-US" dirty="0"/>
              <a:t> </a:t>
            </a:r>
            <a:r>
              <a:rPr lang="en-US" dirty="0" err="1"/>
              <a:t>ugroziti</a:t>
            </a:r>
            <a:r>
              <a:rPr lang="en-US" dirty="0"/>
              <a:t> </a:t>
            </a:r>
            <a:r>
              <a:rPr lang="en-US" dirty="0" err="1"/>
              <a:t>sanitarne</a:t>
            </a:r>
            <a:r>
              <a:rPr lang="en-US" dirty="0"/>
              <a:t> </a:t>
            </a:r>
            <a:r>
              <a:rPr lang="en-US" dirty="0" err="1"/>
              <a:t>uslove</a:t>
            </a:r>
            <a:r>
              <a:rPr lang="en-US" dirty="0"/>
              <a:t> </a:t>
            </a:r>
            <a:r>
              <a:rPr lang="en-US" dirty="0" err="1"/>
              <a:t>i</a:t>
            </a:r>
            <a:r>
              <a:rPr lang="en-US" dirty="0"/>
              <a:t> </a:t>
            </a:r>
            <a:r>
              <a:rPr lang="en-US" dirty="0" err="1"/>
              <a:t>higijenu</a:t>
            </a:r>
            <a:r>
              <a:rPr lang="en-US" dirty="0"/>
              <a:t>, </a:t>
            </a:r>
            <a:r>
              <a:rPr lang="en-US" dirty="0" err="1"/>
              <a:t>povećavajući</a:t>
            </a:r>
            <a:r>
              <a:rPr lang="en-US" dirty="0"/>
              <a:t> </a:t>
            </a:r>
            <a:r>
              <a:rPr lang="en-US" dirty="0" err="1"/>
              <a:t>rizik</a:t>
            </a:r>
            <a:r>
              <a:rPr lang="en-US" dirty="0"/>
              <a:t> od </a:t>
            </a:r>
            <a:r>
              <a:rPr lang="en-US" dirty="0" err="1"/>
              <a:t>bolesti</a:t>
            </a:r>
            <a:r>
              <a:rPr lang="en-US" dirty="0"/>
              <a:t> </a:t>
            </a:r>
            <a:r>
              <a:rPr lang="en-US" dirty="0" err="1"/>
              <a:t>koje</a:t>
            </a:r>
            <a:r>
              <a:rPr lang="en-US" dirty="0"/>
              <a:t> se </a:t>
            </a:r>
            <a:r>
              <a:rPr lang="en-US" dirty="0" err="1"/>
              <a:t>prenose</a:t>
            </a:r>
            <a:r>
              <a:rPr lang="en-US" dirty="0"/>
              <a:t> </a:t>
            </a:r>
            <a:r>
              <a:rPr lang="en-US" dirty="0" err="1"/>
              <a:t>hranom</a:t>
            </a:r>
            <a:r>
              <a:rPr lang="en-US" dirty="0"/>
              <a:t>.</a:t>
            </a:r>
          </a:p>
          <a:p>
            <a:pPr algn="just"/>
            <a:r>
              <a:rPr lang="en-US" dirty="0" err="1"/>
              <a:t>Ograničenja</a:t>
            </a:r>
            <a:r>
              <a:rPr lang="en-US" dirty="0"/>
              <a:t> u </a:t>
            </a:r>
            <a:r>
              <a:rPr lang="en-US" dirty="0" err="1"/>
              <a:t>proizvodnji</a:t>
            </a:r>
            <a:r>
              <a:rPr lang="en-US" dirty="0"/>
              <a:t> </a:t>
            </a:r>
            <a:r>
              <a:rPr lang="en-US" dirty="0" err="1"/>
              <a:t>hrane</a:t>
            </a:r>
            <a:r>
              <a:rPr lang="en-US" dirty="0"/>
              <a:t> </a:t>
            </a:r>
            <a:r>
              <a:rPr lang="en-US" dirty="0" err="1"/>
              <a:t>izazvana</a:t>
            </a:r>
            <a:r>
              <a:rPr lang="en-US" dirty="0"/>
              <a:t> </a:t>
            </a:r>
            <a:r>
              <a:rPr lang="en-US" dirty="0" err="1"/>
              <a:t>klimatskim</a:t>
            </a:r>
            <a:r>
              <a:rPr lang="en-US" dirty="0"/>
              <a:t> </a:t>
            </a:r>
            <a:r>
              <a:rPr lang="en-US" dirty="0" err="1"/>
              <a:t>promenama</a:t>
            </a:r>
            <a:r>
              <a:rPr lang="en-US" dirty="0"/>
              <a:t> </a:t>
            </a:r>
            <a:r>
              <a:rPr lang="en-US" dirty="0" err="1"/>
              <a:t>mogu</a:t>
            </a:r>
            <a:r>
              <a:rPr lang="en-US" dirty="0"/>
              <a:t> </a:t>
            </a:r>
            <a:r>
              <a:rPr lang="en-US" dirty="0" err="1"/>
              <a:t>dovesti</a:t>
            </a:r>
            <a:r>
              <a:rPr lang="en-US" dirty="0"/>
              <a:t> do </a:t>
            </a:r>
            <a:r>
              <a:rPr lang="en-US" dirty="0" err="1"/>
              <a:t>nedostatka</a:t>
            </a:r>
            <a:r>
              <a:rPr lang="en-US" dirty="0"/>
              <a:t> </a:t>
            </a:r>
            <a:r>
              <a:rPr lang="en-US" dirty="0" err="1"/>
              <a:t>hrane</a:t>
            </a:r>
            <a:r>
              <a:rPr lang="en-US" dirty="0"/>
              <a:t> </a:t>
            </a:r>
            <a:r>
              <a:rPr lang="en-US" dirty="0" err="1"/>
              <a:t>i</a:t>
            </a:r>
            <a:r>
              <a:rPr lang="en-US" dirty="0"/>
              <a:t> </a:t>
            </a:r>
            <a:r>
              <a:rPr lang="en-US" dirty="0" err="1"/>
              <a:t>neuhranjenosti</a:t>
            </a:r>
            <a:r>
              <a:rPr lang="en-US" dirty="0"/>
              <a:t>, </a:t>
            </a:r>
            <a:r>
              <a:rPr lang="en-US" dirty="0" err="1"/>
              <a:t>posebno</a:t>
            </a:r>
            <a:r>
              <a:rPr lang="en-US" dirty="0"/>
              <a:t> </a:t>
            </a:r>
            <a:r>
              <a:rPr lang="en-US" dirty="0" err="1"/>
              <a:t>među</a:t>
            </a:r>
            <a:r>
              <a:rPr lang="en-US" dirty="0"/>
              <a:t> </a:t>
            </a:r>
            <a:r>
              <a:rPr lang="en-US" dirty="0" err="1"/>
              <a:t>ranjivim</a:t>
            </a:r>
            <a:r>
              <a:rPr lang="en-US" dirty="0"/>
              <a:t> </a:t>
            </a:r>
            <a:r>
              <a:rPr lang="en-US" dirty="0" err="1"/>
              <a:t>populacijama</a:t>
            </a:r>
            <a:r>
              <a:rPr lang="en-US" dirty="0"/>
              <a:t>.</a:t>
            </a:r>
          </a:p>
          <a:p>
            <a:pPr algn="just"/>
            <a:r>
              <a:rPr lang="en-US" dirty="0" err="1"/>
              <a:t>Neuhranjenost</a:t>
            </a:r>
            <a:r>
              <a:rPr lang="en-US" dirty="0"/>
              <a:t> </a:t>
            </a:r>
            <a:r>
              <a:rPr lang="en-US" dirty="0" err="1"/>
              <a:t>slabi</a:t>
            </a:r>
            <a:r>
              <a:rPr lang="en-US" dirty="0"/>
              <a:t> </a:t>
            </a:r>
            <a:r>
              <a:rPr lang="en-US" dirty="0" err="1"/>
              <a:t>imuni</a:t>
            </a:r>
            <a:r>
              <a:rPr lang="en-US" dirty="0"/>
              <a:t> </a:t>
            </a:r>
            <a:r>
              <a:rPr lang="en-US" dirty="0" err="1"/>
              <a:t>sistem</a:t>
            </a:r>
            <a:r>
              <a:rPr lang="en-US" dirty="0"/>
              <a:t>, </a:t>
            </a:r>
            <a:r>
              <a:rPr lang="en-US" dirty="0" err="1"/>
              <a:t>čineći</a:t>
            </a:r>
            <a:r>
              <a:rPr lang="en-US" dirty="0"/>
              <a:t> </a:t>
            </a:r>
            <a:r>
              <a:rPr lang="en-US" dirty="0" err="1"/>
              <a:t>pojedince</a:t>
            </a:r>
            <a:r>
              <a:rPr lang="en-US" dirty="0"/>
              <a:t> </a:t>
            </a:r>
            <a:r>
              <a:rPr lang="en-US" dirty="0" err="1"/>
              <a:t>podložnijim</a:t>
            </a:r>
            <a:r>
              <a:rPr lang="en-US" dirty="0"/>
              <a:t> </a:t>
            </a:r>
            <a:r>
              <a:rPr lang="en-US" dirty="0" err="1"/>
              <a:t>infekcijama</a:t>
            </a:r>
            <a:r>
              <a:rPr lang="en-US" dirty="0"/>
              <a:t> </a:t>
            </a:r>
            <a:r>
              <a:rPr lang="en-US" dirty="0" err="1"/>
              <a:t>i</a:t>
            </a:r>
            <a:r>
              <a:rPr lang="en-US" dirty="0"/>
              <a:t> </a:t>
            </a:r>
            <a:r>
              <a:rPr lang="en-US" dirty="0" err="1"/>
              <a:t>povećavajući</a:t>
            </a:r>
            <a:r>
              <a:rPr lang="en-US" dirty="0"/>
              <a:t> </a:t>
            </a:r>
            <a:r>
              <a:rPr lang="en-US" dirty="0" err="1"/>
              <a:t>ozbiljnost</a:t>
            </a:r>
            <a:r>
              <a:rPr lang="en-US" dirty="0"/>
              <a:t> </a:t>
            </a:r>
            <a:r>
              <a:rPr lang="en-US" dirty="0" err="1"/>
              <a:t>bolesti</a:t>
            </a:r>
            <a:r>
              <a:rPr lang="en-US" dirty="0"/>
              <a:t> </a:t>
            </a:r>
            <a:r>
              <a:rPr lang="en-US" dirty="0" err="1"/>
              <a:t>koje</a:t>
            </a:r>
            <a:r>
              <a:rPr lang="en-US" dirty="0"/>
              <a:t> se </a:t>
            </a:r>
            <a:r>
              <a:rPr lang="en-US" dirty="0" err="1"/>
              <a:t>prenose</a:t>
            </a:r>
            <a:r>
              <a:rPr lang="en-US" dirty="0"/>
              <a:t> </a:t>
            </a:r>
            <a:r>
              <a:rPr lang="en-US" dirty="0" err="1"/>
              <a:t>hranom</a:t>
            </a:r>
            <a:r>
              <a:rPr lang="en-US" dirty="0"/>
              <a:t>.</a:t>
            </a:r>
          </a:p>
        </p:txBody>
      </p:sp>
    </p:spTree>
    <p:extLst>
      <p:ext uri="{BB962C8B-B14F-4D97-AF65-F5344CB8AC3E}">
        <p14:creationId xmlns:p14="http://schemas.microsoft.com/office/powerpoint/2010/main" val="15954212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11896826" cy="781766"/>
          </a:xfrm>
        </p:spPr>
        <p:txBody>
          <a:bodyPr rtlCol="0">
            <a:normAutofit fontScale="90000"/>
          </a:bodyPr>
          <a:lstStyle/>
          <a:p>
            <a:r>
              <a:rPr lang="en-US" sz="2200" dirty="0"/>
              <a:t>Primer </a:t>
            </a:r>
            <a:r>
              <a:rPr lang="en-US" sz="2200" dirty="0" err="1"/>
              <a:t>zdravstvene</a:t>
            </a:r>
            <a:r>
              <a:rPr lang="en-US" sz="2200" dirty="0"/>
              <a:t> </a:t>
            </a:r>
            <a:r>
              <a:rPr lang="en-US" sz="2200" dirty="0" err="1"/>
              <a:t>ugroženosti</a:t>
            </a:r>
            <a:r>
              <a:rPr lang="en-US" sz="2200" dirty="0"/>
              <a:t> u </a:t>
            </a:r>
            <a:r>
              <a:rPr lang="en-US" sz="2200" dirty="0" err="1"/>
              <a:t>kontekstu</a:t>
            </a:r>
            <a:r>
              <a:rPr lang="en-US" sz="2200" dirty="0"/>
              <a:t> </a:t>
            </a:r>
            <a:r>
              <a:rPr lang="en-US" sz="2200" dirty="0" err="1"/>
              <a:t>klimatskih</a:t>
            </a:r>
            <a:r>
              <a:rPr lang="en-US" sz="2200" dirty="0"/>
              <a:t> </a:t>
            </a:r>
            <a:r>
              <a:rPr lang="en-US" sz="2200" dirty="0" err="1"/>
              <a:t>promena</a:t>
            </a:r>
            <a:r>
              <a:rPr lang="en-US" sz="2200" dirty="0"/>
              <a:t>:</a:t>
            </a:r>
            <a:br>
              <a:rPr lang="en-US" sz="2200" dirty="0"/>
            </a:br>
            <a:r>
              <a:rPr lang="en-US" sz="3200" dirty="0" err="1"/>
              <a:t>Pritisci</a:t>
            </a:r>
            <a:r>
              <a:rPr lang="en-US" sz="3200" dirty="0"/>
              <a:t> </a:t>
            </a:r>
            <a:r>
              <a:rPr lang="en-US" sz="3200" dirty="0" err="1"/>
              <a:t>na</a:t>
            </a:r>
            <a:r>
              <a:rPr lang="en-US" sz="3200" dirty="0"/>
              <a:t> </a:t>
            </a:r>
            <a:r>
              <a:rPr lang="en-US" sz="3200" dirty="0" err="1"/>
              <a:t>zdravstveni</a:t>
            </a:r>
            <a:r>
              <a:rPr lang="en-US" sz="3200" dirty="0"/>
              <a:t> </a:t>
            </a:r>
            <a:r>
              <a:rPr lang="en-US" sz="3200" dirty="0" err="1"/>
              <a:t>sistem</a:t>
            </a:r>
            <a:r>
              <a:rPr lang="en-US" sz="3200" dirty="0"/>
              <a:t> </a:t>
            </a:r>
            <a:endParaRPr lang="de-DE" sz="4800" dirty="0"/>
          </a:p>
        </p:txBody>
      </p:sp>
      <p:sp>
        <p:nvSpPr>
          <p:cNvPr id="3" name="Tartalom helye 2"/>
          <p:cNvSpPr>
            <a:spLocks noGrp="1"/>
          </p:cNvSpPr>
          <p:nvPr>
            <p:ph idx="1"/>
          </p:nvPr>
        </p:nvSpPr>
        <p:spPr>
          <a:xfrm>
            <a:off x="517585" y="1544128"/>
            <a:ext cx="11179833" cy="4761544"/>
          </a:xfrm>
        </p:spPr>
        <p:txBody>
          <a:bodyPr rtlCol="0">
            <a:normAutofit/>
          </a:bodyPr>
          <a:lstStyle/>
          <a:p>
            <a:pPr algn="just"/>
            <a:r>
              <a:rPr lang="en-US" dirty="0" err="1"/>
              <a:t>Pacijenti</a:t>
            </a:r>
            <a:r>
              <a:rPr lang="en-US" dirty="0"/>
              <a:t> u </a:t>
            </a:r>
            <a:r>
              <a:rPr lang="en-US" dirty="0" err="1"/>
              <a:t>stacionaru</a:t>
            </a:r>
            <a:r>
              <a:rPr lang="en-US" dirty="0"/>
              <a:t> </a:t>
            </a:r>
            <a:r>
              <a:rPr lang="en-US" dirty="0" err="1"/>
              <a:t>i</a:t>
            </a:r>
            <a:r>
              <a:rPr lang="en-US" dirty="0"/>
              <a:t> </a:t>
            </a:r>
            <a:r>
              <a:rPr lang="en-US" dirty="0" err="1"/>
              <a:t>ljudi</a:t>
            </a:r>
            <a:r>
              <a:rPr lang="en-US" dirty="0"/>
              <a:t> </a:t>
            </a:r>
            <a:r>
              <a:rPr lang="en-US" dirty="0" err="1"/>
              <a:t>sa</a:t>
            </a:r>
            <a:r>
              <a:rPr lang="en-US" dirty="0"/>
              <a:t> </a:t>
            </a:r>
            <a:r>
              <a:rPr lang="en-US" dirty="0" err="1"/>
              <a:t>hitnim</a:t>
            </a:r>
            <a:r>
              <a:rPr lang="en-US" dirty="0"/>
              <a:t> </a:t>
            </a:r>
            <a:r>
              <a:rPr lang="en-US" dirty="0" err="1"/>
              <a:t>medicinskim</a:t>
            </a:r>
            <a:r>
              <a:rPr lang="en-US" dirty="0"/>
              <a:t> </a:t>
            </a:r>
            <a:r>
              <a:rPr lang="en-US" dirty="0" err="1"/>
              <a:t>potrebama</a:t>
            </a:r>
            <a:r>
              <a:rPr lang="en-US" dirty="0"/>
              <a:t> </a:t>
            </a:r>
            <a:r>
              <a:rPr lang="en-US" dirty="0" err="1"/>
              <a:t>biće</a:t>
            </a:r>
            <a:r>
              <a:rPr lang="en-US" dirty="0"/>
              <a:t> </a:t>
            </a:r>
            <a:r>
              <a:rPr lang="en-US" dirty="0" err="1"/>
              <a:t>najizloženiji</a:t>
            </a:r>
            <a:r>
              <a:rPr lang="en-US" dirty="0"/>
              <a:t> </a:t>
            </a:r>
            <a:r>
              <a:rPr lang="en-US" dirty="0" err="1"/>
              <a:t>uticaju</a:t>
            </a:r>
            <a:r>
              <a:rPr lang="en-US" dirty="0"/>
              <a:t> </a:t>
            </a:r>
            <a:r>
              <a:rPr lang="en-US" dirty="0" err="1"/>
              <a:t>ekstremnih</a:t>
            </a:r>
            <a:r>
              <a:rPr lang="en-US" dirty="0"/>
              <a:t> </a:t>
            </a:r>
            <a:r>
              <a:rPr lang="en-US" dirty="0" err="1"/>
              <a:t>vremenskih</a:t>
            </a:r>
            <a:r>
              <a:rPr lang="en-US" dirty="0"/>
              <a:t> </a:t>
            </a:r>
            <a:r>
              <a:rPr lang="en-US" dirty="0" err="1"/>
              <a:t>prilika</a:t>
            </a:r>
            <a:r>
              <a:rPr lang="en-US" dirty="0"/>
              <a:t> </a:t>
            </a:r>
            <a:r>
              <a:rPr lang="en-US" dirty="0" err="1"/>
              <a:t>na</a:t>
            </a:r>
            <a:r>
              <a:rPr lang="en-US" dirty="0"/>
              <a:t> </a:t>
            </a:r>
            <a:r>
              <a:rPr lang="en-US" dirty="0" err="1"/>
              <a:t>zdravstvene</a:t>
            </a:r>
            <a:r>
              <a:rPr lang="en-US" dirty="0"/>
              <a:t> </a:t>
            </a:r>
            <a:r>
              <a:rPr lang="en-US" dirty="0" err="1"/>
              <a:t>sisteme</a:t>
            </a:r>
            <a:r>
              <a:rPr lang="en-US" dirty="0"/>
              <a:t>. </a:t>
            </a:r>
          </a:p>
          <a:p>
            <a:pPr algn="just"/>
            <a:r>
              <a:rPr lang="en-US" dirty="0" err="1"/>
              <a:t>Stanovnici</a:t>
            </a:r>
            <a:r>
              <a:rPr lang="en-US" dirty="0"/>
              <a:t> </a:t>
            </a:r>
            <a:r>
              <a:rPr lang="en-US" dirty="0" err="1"/>
              <a:t>sela</a:t>
            </a:r>
            <a:r>
              <a:rPr lang="en-US" dirty="0"/>
              <a:t> </a:t>
            </a:r>
            <a:r>
              <a:rPr lang="en-US" dirty="0" err="1"/>
              <a:t>su</a:t>
            </a:r>
            <a:r>
              <a:rPr lang="en-US" dirty="0"/>
              <a:t> </a:t>
            </a:r>
            <a:r>
              <a:rPr lang="en-US" dirty="0" err="1"/>
              <a:t>više</a:t>
            </a:r>
            <a:r>
              <a:rPr lang="en-US" dirty="0"/>
              <a:t> </a:t>
            </a:r>
            <a:r>
              <a:rPr lang="en-US" dirty="0" err="1"/>
              <a:t>izloženi</a:t>
            </a:r>
            <a:r>
              <a:rPr lang="en-US" dirty="0"/>
              <a:t> </a:t>
            </a:r>
            <a:r>
              <a:rPr lang="en-US" dirty="0" err="1"/>
              <a:t>smetnjama</a:t>
            </a:r>
            <a:r>
              <a:rPr lang="en-US" dirty="0"/>
              <a:t> </a:t>
            </a:r>
            <a:r>
              <a:rPr lang="en-US" dirty="0" err="1"/>
              <a:t>usled</a:t>
            </a:r>
            <a:r>
              <a:rPr lang="en-US" dirty="0"/>
              <a:t> </a:t>
            </a:r>
            <a:r>
              <a:rPr lang="en-US" dirty="0" err="1"/>
              <a:t>hladnoće</a:t>
            </a:r>
            <a:r>
              <a:rPr lang="en-US" dirty="0"/>
              <a:t> </a:t>
            </a:r>
            <a:r>
              <a:rPr lang="en-US" dirty="0" err="1"/>
              <a:t>i</a:t>
            </a:r>
            <a:r>
              <a:rPr lang="en-US" dirty="0"/>
              <a:t> </a:t>
            </a:r>
            <a:r>
              <a:rPr lang="en-US" dirty="0" err="1"/>
              <a:t>poplava</a:t>
            </a:r>
            <a:r>
              <a:rPr lang="en-US" dirty="0"/>
              <a:t>, </a:t>
            </a:r>
            <a:r>
              <a:rPr lang="en-US" dirty="0" err="1"/>
              <a:t>dok</a:t>
            </a:r>
            <a:r>
              <a:rPr lang="en-US" dirty="0"/>
              <a:t> </a:t>
            </a:r>
            <a:r>
              <a:rPr lang="en-US" dirty="0" err="1"/>
              <a:t>su</a:t>
            </a:r>
            <a:r>
              <a:rPr lang="en-US" dirty="0"/>
              <a:t> </a:t>
            </a:r>
            <a:r>
              <a:rPr lang="en-US" dirty="0" err="1"/>
              <a:t>gradski</a:t>
            </a:r>
            <a:r>
              <a:rPr lang="en-US" dirty="0"/>
              <a:t> </a:t>
            </a:r>
            <a:r>
              <a:rPr lang="en-US" dirty="0" err="1"/>
              <a:t>stanovnici</a:t>
            </a:r>
            <a:r>
              <a:rPr lang="en-US" dirty="0"/>
              <a:t> </a:t>
            </a:r>
            <a:r>
              <a:rPr lang="en-US" dirty="0" err="1"/>
              <a:t>više</a:t>
            </a:r>
            <a:r>
              <a:rPr lang="en-US" dirty="0"/>
              <a:t> </a:t>
            </a:r>
            <a:r>
              <a:rPr lang="en-US" dirty="0" err="1"/>
              <a:t>izloženi</a:t>
            </a:r>
            <a:r>
              <a:rPr lang="en-US" dirty="0"/>
              <a:t> </a:t>
            </a:r>
            <a:r>
              <a:rPr lang="en-US" dirty="0" err="1"/>
              <a:t>uznemiravanju</a:t>
            </a:r>
            <a:r>
              <a:rPr lang="en-US" dirty="0"/>
              <a:t> </a:t>
            </a:r>
            <a:r>
              <a:rPr lang="en-US" dirty="0" err="1"/>
              <a:t>usled</a:t>
            </a:r>
            <a:r>
              <a:rPr lang="en-US" dirty="0"/>
              <a:t> </a:t>
            </a:r>
            <a:r>
              <a:rPr lang="en-US" dirty="0" err="1"/>
              <a:t>toplotnih</a:t>
            </a:r>
            <a:r>
              <a:rPr lang="en-US" dirty="0"/>
              <a:t> </a:t>
            </a:r>
            <a:r>
              <a:rPr lang="en-US" dirty="0" err="1"/>
              <a:t>talasa</a:t>
            </a:r>
            <a:r>
              <a:rPr lang="en-US" dirty="0"/>
              <a:t>. </a:t>
            </a:r>
          </a:p>
          <a:p>
            <a:pPr algn="just"/>
            <a:r>
              <a:rPr lang="en-US" dirty="0" err="1"/>
              <a:t>Mnogi</a:t>
            </a:r>
            <a:r>
              <a:rPr lang="en-US" dirty="0"/>
              <a:t> od </a:t>
            </a:r>
            <a:r>
              <a:rPr lang="en-US" dirty="0" err="1"/>
              <a:t>izloženih</a:t>
            </a:r>
            <a:r>
              <a:rPr lang="en-US" dirty="0"/>
              <a:t> </a:t>
            </a:r>
            <a:r>
              <a:rPr lang="en-US" dirty="0" err="1"/>
              <a:t>biće</a:t>
            </a:r>
            <a:r>
              <a:rPr lang="en-US" dirty="0"/>
              <a:t> </a:t>
            </a:r>
            <a:r>
              <a:rPr lang="en-US" dirty="0" err="1"/>
              <a:t>stariji</a:t>
            </a:r>
            <a:r>
              <a:rPr lang="en-US" dirty="0"/>
              <a:t> </a:t>
            </a:r>
            <a:r>
              <a:rPr lang="en-US" dirty="0" err="1"/>
              <a:t>ljudi</a:t>
            </a:r>
            <a:r>
              <a:rPr lang="en-US" dirty="0"/>
              <a:t> </a:t>
            </a:r>
            <a:r>
              <a:rPr lang="en-US" dirty="0" err="1"/>
              <a:t>koji</a:t>
            </a:r>
            <a:r>
              <a:rPr lang="en-US" dirty="0"/>
              <a:t> </a:t>
            </a:r>
            <a:r>
              <a:rPr lang="en-US" dirty="0" err="1"/>
              <a:t>su</a:t>
            </a:r>
            <a:r>
              <a:rPr lang="en-US" dirty="0"/>
              <a:t> </a:t>
            </a:r>
            <a:r>
              <a:rPr lang="en-US" dirty="0" err="1"/>
              <a:t>osetljivi</a:t>
            </a:r>
            <a:r>
              <a:rPr lang="en-US" dirty="0"/>
              <a:t> </a:t>
            </a:r>
            <a:r>
              <a:rPr lang="en-US" dirty="0" err="1"/>
              <a:t>na</a:t>
            </a:r>
            <a:r>
              <a:rPr lang="en-US" dirty="0"/>
              <a:t> </a:t>
            </a:r>
            <a:r>
              <a:rPr lang="en-US" dirty="0" err="1"/>
              <a:t>poremećaje</a:t>
            </a:r>
            <a:r>
              <a:rPr lang="en-US" dirty="0"/>
              <a:t> u </a:t>
            </a:r>
            <a:r>
              <a:rPr lang="en-US" dirty="0" err="1"/>
              <a:t>nezi</a:t>
            </a:r>
            <a:r>
              <a:rPr lang="en-US" dirty="0"/>
              <a:t> </a:t>
            </a:r>
            <a:r>
              <a:rPr lang="en-US" dirty="0" err="1"/>
              <a:t>i</a:t>
            </a:r>
            <a:r>
              <a:rPr lang="en-US" dirty="0"/>
              <a:t> </a:t>
            </a:r>
            <a:r>
              <a:rPr lang="en-US" dirty="0" err="1"/>
              <a:t>imaju</a:t>
            </a:r>
            <a:r>
              <a:rPr lang="en-US" dirty="0"/>
              <a:t> </a:t>
            </a:r>
            <a:r>
              <a:rPr lang="en-US" dirty="0" err="1"/>
              <a:t>ograničen</a:t>
            </a:r>
            <a:r>
              <a:rPr lang="en-US" dirty="0"/>
              <a:t> </a:t>
            </a:r>
            <a:r>
              <a:rPr lang="en-US" dirty="0" err="1"/>
              <a:t>pristup</a:t>
            </a:r>
            <a:r>
              <a:rPr lang="en-US" dirty="0"/>
              <a:t> </a:t>
            </a:r>
            <a:r>
              <a:rPr lang="en-US" dirty="0" err="1"/>
              <a:t>nezi</a:t>
            </a:r>
            <a:r>
              <a:rPr lang="en-US" dirty="0"/>
              <a:t> </a:t>
            </a:r>
            <a:r>
              <a:rPr lang="en-US" dirty="0" err="1"/>
              <a:t>zbog</a:t>
            </a:r>
            <a:r>
              <a:rPr lang="en-US" dirty="0"/>
              <a:t> </a:t>
            </a:r>
            <a:r>
              <a:rPr lang="en-US" dirty="0" err="1"/>
              <a:t>već</a:t>
            </a:r>
            <a:r>
              <a:rPr lang="en-US" dirty="0"/>
              <a:t> </a:t>
            </a:r>
            <a:r>
              <a:rPr lang="en-US" dirty="0" err="1"/>
              <a:t>postojećih</a:t>
            </a:r>
            <a:r>
              <a:rPr lang="en-US" dirty="0"/>
              <a:t> </a:t>
            </a:r>
            <a:r>
              <a:rPr lang="en-US" dirty="0" err="1"/>
              <a:t>zdravstvenih</a:t>
            </a:r>
            <a:r>
              <a:rPr lang="en-US" dirty="0"/>
              <a:t> </a:t>
            </a:r>
            <a:r>
              <a:rPr lang="en-US" dirty="0" err="1"/>
              <a:t>stanja</a:t>
            </a:r>
            <a:r>
              <a:rPr lang="en-US" dirty="0"/>
              <a:t> </a:t>
            </a:r>
            <a:r>
              <a:rPr lang="en-US" dirty="0" err="1"/>
              <a:t>kao</a:t>
            </a:r>
            <a:r>
              <a:rPr lang="en-US" dirty="0"/>
              <a:t> </a:t>
            </a:r>
            <a:r>
              <a:rPr lang="en-US" dirty="0" err="1"/>
              <a:t>što</a:t>
            </a:r>
            <a:r>
              <a:rPr lang="en-US" dirty="0"/>
              <a:t> </a:t>
            </a:r>
            <a:r>
              <a:rPr lang="en-US" dirty="0" err="1"/>
              <a:t>su</a:t>
            </a:r>
            <a:r>
              <a:rPr lang="en-US" dirty="0"/>
              <a:t> </a:t>
            </a:r>
            <a:r>
              <a:rPr lang="en-US" dirty="0" err="1"/>
              <a:t>kardiovaskularne</a:t>
            </a:r>
            <a:r>
              <a:rPr lang="en-US" dirty="0"/>
              <a:t> </a:t>
            </a:r>
            <a:r>
              <a:rPr lang="en-US" dirty="0" err="1"/>
              <a:t>bolesti</a:t>
            </a:r>
            <a:r>
              <a:rPr lang="en-US" dirty="0"/>
              <a:t> </a:t>
            </a:r>
            <a:r>
              <a:rPr lang="en-US" dirty="0" err="1"/>
              <a:t>i</a:t>
            </a:r>
            <a:r>
              <a:rPr lang="en-US" dirty="0"/>
              <a:t> </a:t>
            </a:r>
            <a:r>
              <a:rPr lang="en-US" dirty="0" err="1"/>
              <a:t>respiratorne</a:t>
            </a:r>
            <a:r>
              <a:rPr lang="en-US" dirty="0"/>
              <a:t> </a:t>
            </a:r>
            <a:r>
              <a:rPr lang="en-US" dirty="0" err="1"/>
              <a:t>bolesti</a:t>
            </a:r>
            <a:r>
              <a:rPr lang="en-US" dirty="0"/>
              <a:t>, </a:t>
            </a:r>
            <a:r>
              <a:rPr lang="en-US" dirty="0" err="1"/>
              <a:t>koje</a:t>
            </a:r>
            <a:r>
              <a:rPr lang="en-US" dirty="0"/>
              <a:t> </a:t>
            </a:r>
            <a:r>
              <a:rPr lang="en-US" dirty="0" err="1"/>
              <a:t>su</a:t>
            </a:r>
            <a:r>
              <a:rPr lang="en-US" dirty="0"/>
              <a:t> </a:t>
            </a:r>
            <a:r>
              <a:rPr lang="en-US" dirty="0" err="1"/>
              <a:t>pogoršane</a:t>
            </a:r>
            <a:r>
              <a:rPr lang="en-US" dirty="0"/>
              <a:t> </a:t>
            </a:r>
            <a:r>
              <a:rPr lang="en-US" dirty="0" err="1"/>
              <a:t>uticajima</a:t>
            </a:r>
            <a:r>
              <a:rPr lang="en-US" dirty="0"/>
              <a:t> </a:t>
            </a:r>
            <a:r>
              <a:rPr lang="en-US" dirty="0" err="1"/>
              <a:t>klimatskih</a:t>
            </a:r>
            <a:r>
              <a:rPr lang="en-US" dirty="0"/>
              <a:t> </a:t>
            </a:r>
            <a:r>
              <a:rPr lang="en-US" dirty="0" err="1"/>
              <a:t>promena</a:t>
            </a:r>
            <a:r>
              <a:rPr lang="en-US" dirty="0"/>
              <a:t>. </a:t>
            </a:r>
          </a:p>
          <a:p>
            <a:pPr algn="just"/>
            <a:r>
              <a:rPr lang="en-US" dirty="0" err="1"/>
              <a:t>Sposobnost</a:t>
            </a:r>
            <a:r>
              <a:rPr lang="en-US" dirty="0"/>
              <a:t> </a:t>
            </a:r>
            <a:r>
              <a:rPr lang="en-US" dirty="0" err="1"/>
              <a:t>prilagođavanja</a:t>
            </a:r>
            <a:r>
              <a:rPr lang="en-US" dirty="0"/>
              <a:t> je </a:t>
            </a:r>
            <a:r>
              <a:rPr lang="en-US" dirty="0" err="1"/>
              <a:t>ograničena</a:t>
            </a:r>
            <a:r>
              <a:rPr lang="en-US" dirty="0"/>
              <a:t> </a:t>
            </a:r>
            <a:r>
              <a:rPr lang="en-US" dirty="0" err="1"/>
              <a:t>među</a:t>
            </a:r>
            <a:r>
              <a:rPr lang="en-US" dirty="0"/>
              <a:t> </a:t>
            </a:r>
            <a:r>
              <a:rPr lang="en-US" dirty="0" err="1"/>
              <a:t>onima</a:t>
            </a:r>
            <a:r>
              <a:rPr lang="en-US" dirty="0"/>
              <a:t> </a:t>
            </a:r>
            <a:r>
              <a:rPr lang="en-US" dirty="0" err="1"/>
              <a:t>koji</a:t>
            </a:r>
            <a:r>
              <a:rPr lang="en-US" dirty="0"/>
              <a:t> </a:t>
            </a:r>
            <a:r>
              <a:rPr lang="en-US" dirty="0" err="1"/>
              <a:t>su</a:t>
            </a:r>
            <a:r>
              <a:rPr lang="en-US" dirty="0"/>
              <a:t> u </a:t>
            </a:r>
            <a:r>
              <a:rPr lang="en-US" dirty="0" err="1"/>
              <a:t>rezidencijalnoj</a:t>
            </a:r>
            <a:r>
              <a:rPr lang="en-US" dirty="0"/>
              <a:t> </a:t>
            </a:r>
            <a:r>
              <a:rPr lang="en-US" dirty="0" err="1"/>
              <a:t>nezi</a:t>
            </a:r>
            <a:r>
              <a:rPr lang="en-US" dirty="0"/>
              <a:t> </a:t>
            </a:r>
            <a:r>
              <a:rPr lang="en-US" dirty="0" err="1"/>
              <a:t>i</a:t>
            </a:r>
            <a:r>
              <a:rPr lang="en-US" dirty="0"/>
              <a:t> </a:t>
            </a:r>
            <a:r>
              <a:rPr lang="en-US" dirty="0" err="1"/>
              <a:t>imaju</a:t>
            </a:r>
            <a:r>
              <a:rPr lang="en-US" dirty="0"/>
              <a:t> </a:t>
            </a:r>
            <a:r>
              <a:rPr lang="en-US" dirty="0" err="1"/>
              <a:t>ograničenu</a:t>
            </a:r>
            <a:r>
              <a:rPr lang="en-US" dirty="0"/>
              <a:t> </a:t>
            </a:r>
            <a:r>
              <a:rPr lang="en-US" dirty="0" err="1"/>
              <a:t>kontrolu</a:t>
            </a:r>
            <a:r>
              <a:rPr lang="en-US" dirty="0"/>
              <a:t> </a:t>
            </a:r>
            <a:r>
              <a:rPr lang="en-US" dirty="0" err="1"/>
              <a:t>nad</a:t>
            </a:r>
            <a:r>
              <a:rPr lang="en-US" dirty="0"/>
              <a:t> </a:t>
            </a:r>
            <a:r>
              <a:rPr lang="en-US" dirty="0" err="1"/>
              <a:t>svojim</a:t>
            </a:r>
            <a:r>
              <a:rPr lang="en-US" dirty="0"/>
              <a:t> </a:t>
            </a:r>
            <a:r>
              <a:rPr lang="en-US" dirty="0" err="1"/>
              <a:t>okolnostima</a:t>
            </a:r>
            <a:r>
              <a:rPr lang="en-US" dirty="0"/>
              <a:t>, </a:t>
            </a:r>
            <a:r>
              <a:rPr lang="en-US" dirty="0" err="1"/>
              <a:t>kao</a:t>
            </a:r>
            <a:r>
              <a:rPr lang="en-US" dirty="0"/>
              <a:t> </a:t>
            </a:r>
            <a:r>
              <a:rPr lang="en-US" dirty="0" err="1"/>
              <a:t>i</a:t>
            </a:r>
            <a:r>
              <a:rPr lang="en-US" dirty="0"/>
              <a:t> </a:t>
            </a:r>
            <a:r>
              <a:rPr lang="en-US" dirty="0" err="1"/>
              <a:t>među</a:t>
            </a:r>
            <a:r>
              <a:rPr lang="en-US" dirty="0"/>
              <a:t> </a:t>
            </a:r>
            <a:r>
              <a:rPr lang="en-US" dirty="0" err="1"/>
              <a:t>onima</a:t>
            </a:r>
            <a:r>
              <a:rPr lang="en-US" dirty="0"/>
              <a:t> </a:t>
            </a:r>
            <a:r>
              <a:rPr lang="en-US" dirty="0" err="1"/>
              <a:t>koji</a:t>
            </a:r>
            <a:r>
              <a:rPr lang="en-US" dirty="0"/>
              <a:t> </a:t>
            </a:r>
            <a:r>
              <a:rPr lang="en-US" dirty="0" err="1"/>
              <a:t>su</a:t>
            </a:r>
            <a:r>
              <a:rPr lang="en-US" dirty="0"/>
              <a:t> </a:t>
            </a:r>
            <a:r>
              <a:rPr lang="en-US" dirty="0" err="1"/>
              <a:t>izolovani</a:t>
            </a:r>
            <a:r>
              <a:rPr lang="en-US" dirty="0"/>
              <a:t> </a:t>
            </a:r>
            <a:r>
              <a:rPr lang="en-US" dirty="0" err="1"/>
              <a:t>ili</a:t>
            </a:r>
            <a:r>
              <a:rPr lang="en-US" dirty="0"/>
              <a:t> </a:t>
            </a:r>
            <a:r>
              <a:rPr lang="en-US" dirty="0" err="1"/>
              <a:t>imaju</a:t>
            </a:r>
            <a:r>
              <a:rPr lang="en-US" dirty="0"/>
              <a:t> </a:t>
            </a:r>
            <a:r>
              <a:rPr lang="en-US" dirty="0" err="1"/>
              <a:t>smanjenu</a:t>
            </a:r>
            <a:r>
              <a:rPr lang="en-US" dirty="0"/>
              <a:t> </a:t>
            </a:r>
            <a:r>
              <a:rPr lang="en-US" dirty="0" err="1"/>
              <a:t>pokretljivost</a:t>
            </a:r>
            <a:r>
              <a:rPr lang="en-US" dirty="0"/>
              <a:t>.</a:t>
            </a:r>
          </a:p>
        </p:txBody>
      </p:sp>
    </p:spTree>
    <p:extLst>
      <p:ext uri="{BB962C8B-B14F-4D97-AF65-F5344CB8AC3E}">
        <p14:creationId xmlns:p14="http://schemas.microsoft.com/office/powerpoint/2010/main" val="32569787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Klimatska</a:t>
            </a:r>
            <a:r>
              <a:rPr lang="en-US" dirty="0"/>
              <a:t> </a:t>
            </a:r>
            <a:r>
              <a:rPr lang="en-US" dirty="0" err="1"/>
              <a:t>pravda</a:t>
            </a:r>
            <a:endParaRPr lang="de-DE" dirty="0"/>
          </a:p>
        </p:txBody>
      </p:sp>
      <p:sp>
        <p:nvSpPr>
          <p:cNvPr id="3" name="Tartalom helye 2"/>
          <p:cNvSpPr>
            <a:spLocks noGrp="1"/>
          </p:cNvSpPr>
          <p:nvPr>
            <p:ph idx="1"/>
          </p:nvPr>
        </p:nvSpPr>
        <p:spPr>
          <a:xfrm>
            <a:off x="474452" y="1656272"/>
            <a:ext cx="11369615" cy="4649400"/>
          </a:xfrm>
        </p:spPr>
        <p:txBody>
          <a:bodyPr rtlCol="0">
            <a:normAutofit/>
          </a:bodyPr>
          <a:lstStyle/>
          <a:p>
            <a:pPr algn="just">
              <a:lnSpc>
                <a:spcPct val="120000"/>
              </a:lnSpc>
            </a:pPr>
            <a:r>
              <a:rPr lang="en-US" dirty="0" err="1"/>
              <a:t>Rešavanje</a:t>
            </a:r>
            <a:r>
              <a:rPr lang="en-US" dirty="0"/>
              <a:t> </a:t>
            </a:r>
            <a:r>
              <a:rPr lang="en-US" dirty="0" err="1"/>
              <a:t>zdravstvenih</a:t>
            </a:r>
            <a:r>
              <a:rPr lang="en-US" dirty="0"/>
              <a:t> </a:t>
            </a:r>
            <a:r>
              <a:rPr lang="en-US" dirty="0" err="1"/>
              <a:t>nejednakosti</a:t>
            </a:r>
            <a:r>
              <a:rPr lang="en-US" dirty="0"/>
              <a:t> u </a:t>
            </a:r>
            <a:r>
              <a:rPr lang="en-US" dirty="0" err="1"/>
              <a:t>vezi</a:t>
            </a:r>
            <a:r>
              <a:rPr lang="en-US" dirty="0"/>
              <a:t> </a:t>
            </a:r>
            <a:r>
              <a:rPr lang="en-US" dirty="0" err="1"/>
              <a:t>sa</a:t>
            </a:r>
            <a:r>
              <a:rPr lang="en-US" dirty="0"/>
              <a:t> </a:t>
            </a:r>
            <a:r>
              <a:rPr lang="en-US" dirty="0" err="1"/>
              <a:t>klimatskim</a:t>
            </a:r>
            <a:r>
              <a:rPr lang="en-US" dirty="0"/>
              <a:t> </a:t>
            </a:r>
            <a:r>
              <a:rPr lang="en-US" dirty="0" err="1"/>
              <a:t>promenama</a:t>
            </a:r>
            <a:r>
              <a:rPr lang="en-US" dirty="0"/>
              <a:t> </a:t>
            </a:r>
            <a:r>
              <a:rPr lang="en-US" dirty="0" err="1"/>
              <a:t>zahteva</a:t>
            </a:r>
            <a:r>
              <a:rPr lang="en-US" dirty="0"/>
              <a:t> </a:t>
            </a:r>
            <a:r>
              <a:rPr lang="en-US" dirty="0" err="1"/>
              <a:t>fokusiranje</a:t>
            </a:r>
            <a:r>
              <a:rPr lang="en-US" dirty="0"/>
              <a:t> </a:t>
            </a:r>
            <a:r>
              <a:rPr lang="en-US" dirty="0" err="1"/>
              <a:t>na</a:t>
            </a:r>
            <a:r>
              <a:rPr lang="en-US" dirty="0"/>
              <a:t> </a:t>
            </a:r>
            <a:r>
              <a:rPr lang="en-US" dirty="0" err="1"/>
              <a:t>klimatsku</a:t>
            </a:r>
            <a:r>
              <a:rPr lang="en-US" dirty="0"/>
              <a:t> </a:t>
            </a:r>
            <a:r>
              <a:rPr lang="en-US" dirty="0" err="1"/>
              <a:t>pravdu</a:t>
            </a:r>
            <a:r>
              <a:rPr lang="en-US" dirty="0"/>
              <a:t>. </a:t>
            </a:r>
            <a:r>
              <a:rPr lang="en-US" dirty="0" err="1"/>
              <a:t>Ovo</a:t>
            </a:r>
            <a:r>
              <a:rPr lang="en-US" dirty="0"/>
              <a:t> </a:t>
            </a:r>
            <a:r>
              <a:rPr lang="en-US" dirty="0" err="1"/>
              <a:t>uključuje</a:t>
            </a:r>
            <a:r>
              <a:rPr lang="en-US" dirty="0"/>
              <a:t> </a:t>
            </a:r>
            <a:r>
              <a:rPr lang="en-US" dirty="0" err="1"/>
              <a:t>prepoznavanje</a:t>
            </a:r>
            <a:r>
              <a:rPr lang="en-US" dirty="0"/>
              <a:t> </a:t>
            </a:r>
            <a:r>
              <a:rPr lang="en-US" dirty="0" err="1"/>
              <a:t>nesrazmernih</a:t>
            </a:r>
            <a:r>
              <a:rPr lang="en-US" dirty="0"/>
              <a:t> </a:t>
            </a:r>
            <a:r>
              <a:rPr lang="en-US" dirty="0" err="1"/>
              <a:t>uticaja</a:t>
            </a:r>
            <a:r>
              <a:rPr lang="en-US" dirty="0"/>
              <a:t> </a:t>
            </a:r>
            <a:r>
              <a:rPr lang="en-US" dirty="0" err="1"/>
              <a:t>klimatskih</a:t>
            </a:r>
            <a:r>
              <a:rPr lang="en-US" dirty="0"/>
              <a:t> </a:t>
            </a:r>
            <a:r>
              <a:rPr lang="en-US" dirty="0" err="1"/>
              <a:t>promena</a:t>
            </a:r>
            <a:r>
              <a:rPr lang="en-US" dirty="0"/>
              <a:t> </a:t>
            </a:r>
            <a:r>
              <a:rPr lang="en-US" dirty="0" err="1"/>
              <a:t>na</a:t>
            </a:r>
            <a:r>
              <a:rPr lang="en-US" dirty="0"/>
              <a:t> </a:t>
            </a:r>
            <a:r>
              <a:rPr lang="en-US" dirty="0" err="1"/>
              <a:t>ugrožene</a:t>
            </a:r>
            <a:r>
              <a:rPr lang="en-US" dirty="0"/>
              <a:t> </a:t>
            </a:r>
            <a:r>
              <a:rPr lang="en-US" dirty="0" err="1"/>
              <a:t>zajednice</a:t>
            </a:r>
            <a:r>
              <a:rPr lang="en-US" dirty="0"/>
              <a:t> </a:t>
            </a:r>
            <a:r>
              <a:rPr lang="en-US" dirty="0" err="1"/>
              <a:t>i</a:t>
            </a:r>
            <a:r>
              <a:rPr lang="en-US" dirty="0"/>
              <a:t> </a:t>
            </a:r>
            <a:r>
              <a:rPr lang="en-US" dirty="0" err="1"/>
              <a:t>sprovođenje</a:t>
            </a:r>
            <a:r>
              <a:rPr lang="en-US" dirty="0"/>
              <a:t> </a:t>
            </a:r>
            <a:r>
              <a:rPr lang="en-US" dirty="0" err="1"/>
              <a:t>pravednih</a:t>
            </a:r>
            <a:r>
              <a:rPr lang="en-US" dirty="0"/>
              <a:t> </a:t>
            </a:r>
            <a:r>
              <a:rPr lang="en-US" dirty="0" err="1"/>
              <a:t>politika</a:t>
            </a:r>
            <a:r>
              <a:rPr lang="en-US" dirty="0"/>
              <a:t> </a:t>
            </a:r>
            <a:r>
              <a:rPr lang="en-US" dirty="0" err="1"/>
              <a:t>i</a:t>
            </a:r>
            <a:r>
              <a:rPr lang="en-US" dirty="0"/>
              <a:t> </a:t>
            </a:r>
            <a:r>
              <a:rPr lang="en-US" dirty="0" err="1"/>
              <a:t>strategija</a:t>
            </a:r>
            <a:r>
              <a:rPr lang="en-US" dirty="0"/>
              <a:t> </a:t>
            </a:r>
            <a:r>
              <a:rPr lang="en-US" dirty="0" err="1"/>
              <a:t>za</a:t>
            </a:r>
            <a:r>
              <a:rPr lang="en-US" dirty="0"/>
              <a:t> </a:t>
            </a:r>
            <a:r>
              <a:rPr lang="en-US" dirty="0" err="1"/>
              <a:t>ublažavanje</a:t>
            </a:r>
            <a:r>
              <a:rPr lang="en-US" dirty="0"/>
              <a:t> </a:t>
            </a:r>
            <a:r>
              <a:rPr lang="en-US" dirty="0" err="1"/>
              <a:t>i</a:t>
            </a:r>
            <a:r>
              <a:rPr lang="en-US" dirty="0"/>
              <a:t> </a:t>
            </a:r>
            <a:r>
              <a:rPr lang="en-US" dirty="0" err="1"/>
              <a:t>prilagođavanje</a:t>
            </a:r>
            <a:r>
              <a:rPr lang="en-US" dirty="0"/>
              <a:t> </a:t>
            </a:r>
            <a:r>
              <a:rPr lang="en-US" dirty="0" err="1"/>
              <a:t>klimatskim</a:t>
            </a:r>
            <a:r>
              <a:rPr lang="en-US" dirty="0"/>
              <a:t> </a:t>
            </a:r>
            <a:r>
              <a:rPr lang="en-US" dirty="0" err="1"/>
              <a:t>promenama</a:t>
            </a:r>
            <a:r>
              <a:rPr lang="en-US" dirty="0"/>
              <a:t>. </a:t>
            </a:r>
          </a:p>
          <a:p>
            <a:pPr algn="just">
              <a:lnSpc>
                <a:spcPct val="120000"/>
              </a:lnSpc>
            </a:pPr>
            <a:r>
              <a:rPr lang="en-US" dirty="0" err="1"/>
              <a:t>Klimatska</a:t>
            </a:r>
            <a:r>
              <a:rPr lang="en-US" dirty="0"/>
              <a:t> </a:t>
            </a:r>
            <a:r>
              <a:rPr lang="en-US" dirty="0" err="1"/>
              <a:t>pravda</a:t>
            </a:r>
            <a:r>
              <a:rPr lang="en-US" dirty="0"/>
              <a:t> se </a:t>
            </a:r>
            <a:r>
              <a:rPr lang="en-US" dirty="0" err="1"/>
              <a:t>zalaže</a:t>
            </a:r>
            <a:r>
              <a:rPr lang="en-US" dirty="0"/>
              <a:t> </a:t>
            </a:r>
            <a:r>
              <a:rPr lang="en-US" dirty="0" err="1"/>
              <a:t>za</a:t>
            </a:r>
            <a:r>
              <a:rPr lang="en-US" dirty="0"/>
              <a:t> </a:t>
            </a:r>
            <a:r>
              <a:rPr lang="en-US" dirty="0" err="1"/>
              <a:t>prelazak</a:t>
            </a:r>
            <a:r>
              <a:rPr lang="en-US" dirty="0"/>
              <a:t> </a:t>
            </a:r>
            <a:r>
              <a:rPr lang="en-US" dirty="0" err="1"/>
              <a:t>na</a:t>
            </a:r>
            <a:r>
              <a:rPr lang="en-US" dirty="0"/>
              <a:t> </a:t>
            </a:r>
            <a:r>
              <a:rPr lang="en-US" dirty="0" err="1"/>
              <a:t>održivu</a:t>
            </a:r>
            <a:r>
              <a:rPr lang="en-US" dirty="0"/>
              <a:t> </a:t>
            </a:r>
            <a:r>
              <a:rPr lang="en-US" dirty="0" err="1"/>
              <a:t>budućnost</a:t>
            </a:r>
            <a:r>
              <a:rPr lang="en-US" dirty="0"/>
              <a:t> </a:t>
            </a:r>
            <a:r>
              <a:rPr lang="en-US" dirty="0" err="1"/>
              <a:t>sa</a:t>
            </a:r>
            <a:r>
              <a:rPr lang="en-US" dirty="0"/>
              <a:t> </a:t>
            </a:r>
            <a:r>
              <a:rPr lang="en-US" dirty="0" err="1"/>
              <a:t>niskim</a:t>
            </a:r>
            <a:r>
              <a:rPr lang="en-US" dirty="0"/>
              <a:t> </a:t>
            </a:r>
            <a:r>
              <a:rPr lang="en-US" dirty="0" err="1"/>
              <a:t>sadržajem</a:t>
            </a:r>
            <a:r>
              <a:rPr lang="en-US" dirty="0"/>
              <a:t> </a:t>
            </a:r>
            <a:r>
              <a:rPr lang="en-US" dirty="0" err="1"/>
              <a:t>ugljenika</a:t>
            </a:r>
            <a:r>
              <a:rPr lang="en-US" dirty="0"/>
              <a:t> </a:t>
            </a:r>
            <a:r>
              <a:rPr lang="en-US" dirty="0" err="1"/>
              <a:t>koja</a:t>
            </a:r>
            <a:r>
              <a:rPr lang="en-US" dirty="0"/>
              <a:t> </a:t>
            </a:r>
            <a:r>
              <a:rPr lang="en-US" dirty="0" err="1"/>
              <a:t>daje</a:t>
            </a:r>
            <a:r>
              <a:rPr lang="en-US" dirty="0"/>
              <a:t> </a:t>
            </a:r>
            <a:r>
              <a:rPr lang="en-US" dirty="0" err="1"/>
              <a:t>prioritet</a:t>
            </a:r>
            <a:r>
              <a:rPr lang="en-US" dirty="0"/>
              <a:t> </a:t>
            </a:r>
            <a:r>
              <a:rPr lang="en-US" dirty="0" err="1"/>
              <a:t>socijalnoj</a:t>
            </a:r>
            <a:r>
              <a:rPr lang="en-US" dirty="0"/>
              <a:t> </a:t>
            </a:r>
            <a:r>
              <a:rPr lang="en-US" dirty="0" err="1"/>
              <a:t>i</a:t>
            </a:r>
            <a:r>
              <a:rPr lang="en-US" dirty="0"/>
              <a:t> </a:t>
            </a:r>
            <a:r>
              <a:rPr lang="en-US" dirty="0" err="1"/>
              <a:t>ekonomskoj</a:t>
            </a:r>
            <a:r>
              <a:rPr lang="en-US" dirty="0"/>
              <a:t> </a:t>
            </a:r>
            <a:r>
              <a:rPr lang="en-US" dirty="0" err="1"/>
              <a:t>pravdi</a:t>
            </a:r>
            <a:r>
              <a:rPr lang="en-US" dirty="0"/>
              <a:t>. </a:t>
            </a:r>
            <a:r>
              <a:rPr lang="en-US" dirty="0" err="1"/>
              <a:t>Naglašava</a:t>
            </a:r>
            <a:r>
              <a:rPr lang="en-US" dirty="0"/>
              <a:t> </a:t>
            </a:r>
            <a:r>
              <a:rPr lang="en-US" dirty="0" err="1"/>
              <a:t>potrebu</a:t>
            </a:r>
            <a:r>
              <a:rPr lang="en-US" dirty="0"/>
              <a:t> </a:t>
            </a:r>
            <a:r>
              <a:rPr lang="en-US" dirty="0" err="1"/>
              <a:t>za</a:t>
            </a:r>
            <a:r>
              <a:rPr lang="en-US" dirty="0"/>
              <a:t> </a:t>
            </a:r>
            <a:r>
              <a:rPr lang="en-US" dirty="0" err="1"/>
              <a:t>pravičnom</a:t>
            </a:r>
            <a:r>
              <a:rPr lang="en-US" dirty="0"/>
              <a:t> </a:t>
            </a:r>
            <a:r>
              <a:rPr lang="en-US" dirty="0" err="1"/>
              <a:t>raspodelom</a:t>
            </a:r>
            <a:r>
              <a:rPr lang="en-US" dirty="0"/>
              <a:t> </a:t>
            </a:r>
            <a:r>
              <a:rPr lang="en-US" dirty="0" err="1"/>
              <a:t>troškova</a:t>
            </a:r>
            <a:r>
              <a:rPr lang="en-US" dirty="0"/>
              <a:t> </a:t>
            </a:r>
            <a:r>
              <a:rPr lang="en-US" dirty="0" err="1"/>
              <a:t>i</a:t>
            </a:r>
            <a:r>
              <a:rPr lang="en-US" dirty="0"/>
              <a:t> </a:t>
            </a:r>
            <a:r>
              <a:rPr lang="en-US" dirty="0" err="1"/>
              <a:t>koristi</a:t>
            </a:r>
            <a:r>
              <a:rPr lang="en-US" dirty="0"/>
              <a:t> od </a:t>
            </a:r>
            <a:r>
              <a:rPr lang="en-US" dirty="0" err="1"/>
              <a:t>prelaska</a:t>
            </a:r>
            <a:r>
              <a:rPr lang="en-US" dirty="0"/>
              <a:t> </a:t>
            </a:r>
            <a:r>
              <a:rPr lang="en-US" dirty="0" err="1"/>
              <a:t>na</a:t>
            </a:r>
            <a:r>
              <a:rPr lang="en-US" dirty="0"/>
              <a:t> </a:t>
            </a:r>
            <a:r>
              <a:rPr lang="en-US" dirty="0" err="1"/>
              <a:t>obnovljive</a:t>
            </a:r>
            <a:r>
              <a:rPr lang="en-US" dirty="0"/>
              <a:t> </a:t>
            </a:r>
            <a:r>
              <a:rPr lang="en-US" dirty="0" err="1"/>
              <a:t>izvore</a:t>
            </a:r>
            <a:r>
              <a:rPr lang="en-US" dirty="0"/>
              <a:t> </a:t>
            </a:r>
            <a:r>
              <a:rPr lang="en-US" dirty="0" err="1"/>
              <a:t>energije</a:t>
            </a:r>
            <a:r>
              <a:rPr lang="en-US" dirty="0"/>
              <a:t>, </a:t>
            </a:r>
            <a:r>
              <a:rPr lang="en-US" dirty="0" err="1"/>
              <a:t>zelena</a:t>
            </a:r>
            <a:r>
              <a:rPr lang="en-US" dirty="0"/>
              <a:t> </a:t>
            </a:r>
            <a:r>
              <a:rPr lang="en-US" dirty="0" err="1"/>
              <a:t>radna</a:t>
            </a:r>
            <a:r>
              <a:rPr lang="en-US" dirty="0"/>
              <a:t> </a:t>
            </a:r>
            <a:r>
              <a:rPr lang="en-US" dirty="0" err="1"/>
              <a:t>mesta</a:t>
            </a:r>
            <a:r>
              <a:rPr lang="en-US" dirty="0"/>
              <a:t> </a:t>
            </a:r>
            <a:r>
              <a:rPr lang="en-US" dirty="0" err="1"/>
              <a:t>i</a:t>
            </a:r>
            <a:r>
              <a:rPr lang="en-US" dirty="0"/>
              <a:t> </a:t>
            </a:r>
            <a:r>
              <a:rPr lang="en-US" dirty="0" err="1"/>
              <a:t>održivi</a:t>
            </a:r>
            <a:r>
              <a:rPr lang="en-US" dirty="0"/>
              <a:t> </a:t>
            </a:r>
            <a:r>
              <a:rPr lang="en-US" dirty="0" err="1"/>
              <a:t>razvoj</a:t>
            </a:r>
            <a:r>
              <a:rPr lang="en-US" dirty="0"/>
              <a:t>. </a:t>
            </a:r>
          </a:p>
          <a:p>
            <a:pPr algn="just">
              <a:lnSpc>
                <a:spcPct val="120000"/>
              </a:lnSpc>
            </a:pPr>
            <a:r>
              <a:rPr lang="en-US" dirty="0" err="1"/>
              <a:t>Cilj</a:t>
            </a:r>
            <a:r>
              <a:rPr lang="en-US" dirty="0"/>
              <a:t> je da </a:t>
            </a:r>
            <a:r>
              <a:rPr lang="en-US" dirty="0" err="1"/>
              <a:t>osigura</a:t>
            </a:r>
            <a:r>
              <a:rPr lang="en-US" dirty="0"/>
              <a:t> da </a:t>
            </a:r>
            <a:r>
              <a:rPr lang="en-US" dirty="0" err="1"/>
              <a:t>niko</a:t>
            </a:r>
            <a:r>
              <a:rPr lang="en-US" dirty="0"/>
              <a:t> ne </a:t>
            </a:r>
            <a:r>
              <a:rPr lang="en-US" dirty="0" err="1"/>
              <a:t>bude</a:t>
            </a:r>
            <a:r>
              <a:rPr lang="en-US" dirty="0"/>
              <a:t> </a:t>
            </a:r>
            <a:r>
              <a:rPr lang="en-US" dirty="0" err="1"/>
              <a:t>zapostavljen</a:t>
            </a:r>
            <a:r>
              <a:rPr lang="en-US" dirty="0"/>
              <a:t> </a:t>
            </a:r>
            <a:r>
              <a:rPr lang="en-US" dirty="0" err="1"/>
              <a:t>tokom</a:t>
            </a:r>
            <a:r>
              <a:rPr lang="en-US" dirty="0"/>
              <a:t> </a:t>
            </a:r>
            <a:r>
              <a:rPr lang="en-US" dirty="0" err="1"/>
              <a:t>ove</a:t>
            </a:r>
            <a:r>
              <a:rPr lang="en-US" dirty="0"/>
              <a:t> </a:t>
            </a:r>
            <a:r>
              <a:rPr lang="en-US" dirty="0" err="1"/>
              <a:t>tranzicije</a:t>
            </a:r>
            <a:r>
              <a:rPr lang="en-US" dirty="0"/>
              <a:t> </a:t>
            </a:r>
            <a:r>
              <a:rPr lang="en-US" dirty="0" err="1"/>
              <a:t>i</a:t>
            </a:r>
            <a:r>
              <a:rPr lang="en-US" dirty="0"/>
              <a:t> da </a:t>
            </a:r>
            <a:r>
              <a:rPr lang="en-US" dirty="0" err="1"/>
              <a:t>radnici</a:t>
            </a:r>
            <a:r>
              <a:rPr lang="en-US" dirty="0"/>
              <a:t> </a:t>
            </a:r>
            <a:r>
              <a:rPr lang="en-US" dirty="0" err="1"/>
              <a:t>i</a:t>
            </a:r>
            <a:r>
              <a:rPr lang="en-US" dirty="0"/>
              <a:t> </a:t>
            </a:r>
            <a:r>
              <a:rPr lang="en-US" dirty="0" err="1"/>
              <a:t>zajednice</a:t>
            </a:r>
            <a:r>
              <a:rPr lang="en-US" dirty="0"/>
              <a:t> </a:t>
            </a:r>
            <a:r>
              <a:rPr lang="en-US" dirty="0" err="1"/>
              <a:t>zavisne</a:t>
            </a:r>
            <a:r>
              <a:rPr lang="en-US" dirty="0"/>
              <a:t> od </a:t>
            </a:r>
            <a:r>
              <a:rPr lang="en-US" dirty="0" err="1"/>
              <a:t>visokougljeničnih</a:t>
            </a:r>
            <a:r>
              <a:rPr lang="en-US" dirty="0"/>
              <a:t> </a:t>
            </a:r>
            <a:r>
              <a:rPr lang="en-US" dirty="0" err="1"/>
              <a:t>industrija</a:t>
            </a:r>
            <a:r>
              <a:rPr lang="en-US" dirty="0"/>
              <a:t> </a:t>
            </a:r>
            <a:r>
              <a:rPr lang="en-US" dirty="0" err="1"/>
              <a:t>dobiju</a:t>
            </a:r>
            <a:r>
              <a:rPr lang="en-US" dirty="0"/>
              <a:t> </a:t>
            </a:r>
            <a:r>
              <a:rPr lang="en-US" dirty="0" err="1"/>
              <a:t>podršku</a:t>
            </a:r>
            <a:r>
              <a:rPr lang="en-US" dirty="0"/>
              <a:t> u </a:t>
            </a:r>
            <a:r>
              <a:rPr lang="en-US" dirty="0" err="1"/>
              <a:t>prelasku</a:t>
            </a:r>
            <a:r>
              <a:rPr lang="en-US" dirty="0"/>
              <a:t> </a:t>
            </a:r>
            <a:r>
              <a:rPr lang="en-US" dirty="0" err="1"/>
              <a:t>na</a:t>
            </a:r>
            <a:r>
              <a:rPr lang="en-US" dirty="0"/>
              <a:t> </a:t>
            </a:r>
            <a:r>
              <a:rPr lang="en-US" dirty="0" err="1"/>
              <a:t>čistije</a:t>
            </a:r>
            <a:r>
              <a:rPr lang="en-US" dirty="0"/>
              <a:t> alternative.</a:t>
            </a:r>
          </a:p>
        </p:txBody>
      </p:sp>
    </p:spTree>
    <p:extLst>
      <p:ext uri="{BB962C8B-B14F-4D97-AF65-F5344CB8AC3E}">
        <p14:creationId xmlns:p14="http://schemas.microsoft.com/office/powerpoint/2010/main" val="34534791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Adaptacija</a:t>
            </a:r>
            <a:endParaRPr lang="de-DE" dirty="0"/>
          </a:p>
        </p:txBody>
      </p:sp>
      <p:sp>
        <p:nvSpPr>
          <p:cNvPr id="3" name="Tartalom helye 2"/>
          <p:cNvSpPr>
            <a:spLocks noGrp="1"/>
          </p:cNvSpPr>
          <p:nvPr>
            <p:ph idx="1"/>
          </p:nvPr>
        </p:nvSpPr>
        <p:spPr>
          <a:xfrm>
            <a:off x="192505" y="1109874"/>
            <a:ext cx="4398748" cy="4638252"/>
          </a:xfrm>
        </p:spPr>
        <p:txBody>
          <a:bodyPr rtlCol="0">
            <a:noAutofit/>
          </a:bodyPr>
          <a:lstStyle/>
          <a:p>
            <a:pPr marL="0" indent="0" rtl="0">
              <a:buNone/>
            </a:pPr>
            <a:endParaRPr lang="hu-HU" dirty="0"/>
          </a:p>
          <a:p>
            <a:pPr marL="0" indent="0" algn="just">
              <a:lnSpc>
                <a:spcPct val="120000"/>
              </a:lnSpc>
              <a:buNone/>
            </a:pPr>
            <a:r>
              <a:rPr lang="en-US" sz="1900" dirty="0" err="1"/>
              <a:t>Adaptacija</a:t>
            </a:r>
            <a:r>
              <a:rPr lang="en-US" sz="1900" dirty="0"/>
              <a:t> se </a:t>
            </a:r>
            <a:r>
              <a:rPr lang="en-US" sz="1900" dirty="0" err="1"/>
              <a:t>odnosi</a:t>
            </a:r>
            <a:r>
              <a:rPr lang="en-US" sz="1900" dirty="0"/>
              <a:t> </a:t>
            </a:r>
            <a:r>
              <a:rPr lang="en-US" sz="1900" dirty="0" err="1"/>
              <a:t>na</a:t>
            </a:r>
            <a:r>
              <a:rPr lang="en-US" sz="1900" dirty="0"/>
              <a:t> </a:t>
            </a:r>
            <a:r>
              <a:rPr lang="en-US" sz="1900" dirty="0" err="1"/>
              <a:t>prilagođavanja</a:t>
            </a:r>
            <a:r>
              <a:rPr lang="en-US" sz="1900" dirty="0"/>
              <a:t> u </a:t>
            </a:r>
            <a:r>
              <a:rPr lang="en-US" sz="1900" dirty="0" err="1"/>
              <a:t>ekološkim</a:t>
            </a:r>
            <a:r>
              <a:rPr lang="en-US" sz="1900" dirty="0"/>
              <a:t>, </a:t>
            </a:r>
            <a:r>
              <a:rPr lang="en-US" sz="1900" dirty="0" err="1"/>
              <a:t>društvenim</a:t>
            </a:r>
            <a:r>
              <a:rPr lang="en-US" sz="1900" dirty="0"/>
              <a:t> </a:t>
            </a:r>
            <a:r>
              <a:rPr lang="en-US" sz="1900" dirty="0" err="1"/>
              <a:t>ili</a:t>
            </a:r>
            <a:r>
              <a:rPr lang="en-US" sz="1900" dirty="0"/>
              <a:t> </a:t>
            </a:r>
            <a:r>
              <a:rPr lang="en-US" sz="1900" dirty="0" err="1"/>
              <a:t>ekonomskim</a:t>
            </a:r>
            <a:r>
              <a:rPr lang="en-US" sz="1900" dirty="0"/>
              <a:t> </a:t>
            </a:r>
            <a:r>
              <a:rPr lang="en-US" sz="1900" dirty="0" err="1"/>
              <a:t>sistemima</a:t>
            </a:r>
            <a:r>
              <a:rPr lang="en-US" sz="1900" dirty="0"/>
              <a:t> </a:t>
            </a:r>
            <a:r>
              <a:rPr lang="en-US" sz="1900" dirty="0" err="1"/>
              <a:t>kao</a:t>
            </a:r>
            <a:r>
              <a:rPr lang="en-US" sz="1900" dirty="0"/>
              <a:t> </a:t>
            </a:r>
            <a:r>
              <a:rPr lang="en-US" sz="1900" dirty="0" err="1"/>
              <a:t>odgovor</a:t>
            </a:r>
            <a:r>
              <a:rPr lang="en-US" sz="1900" dirty="0"/>
              <a:t> </a:t>
            </a:r>
            <a:r>
              <a:rPr lang="en-US" sz="1900" dirty="0" err="1"/>
              <a:t>na</a:t>
            </a:r>
            <a:r>
              <a:rPr lang="en-US" sz="1900" dirty="0"/>
              <a:t> </a:t>
            </a:r>
            <a:r>
              <a:rPr lang="en-US" sz="1900" dirty="0" err="1"/>
              <a:t>stvarne</a:t>
            </a:r>
            <a:r>
              <a:rPr lang="en-US" sz="1900" dirty="0"/>
              <a:t> </a:t>
            </a:r>
            <a:r>
              <a:rPr lang="en-US" sz="1900" dirty="0" err="1"/>
              <a:t>ili</a:t>
            </a:r>
            <a:r>
              <a:rPr lang="en-US" sz="1900" dirty="0"/>
              <a:t> </a:t>
            </a:r>
            <a:r>
              <a:rPr lang="en-US" sz="1900" dirty="0" err="1"/>
              <a:t>očekivane</a:t>
            </a:r>
            <a:r>
              <a:rPr lang="en-US" sz="1900" dirty="0"/>
              <a:t> </a:t>
            </a:r>
            <a:r>
              <a:rPr lang="en-US" sz="1900" dirty="0" err="1"/>
              <a:t>klimatske</a:t>
            </a:r>
            <a:r>
              <a:rPr lang="en-US" sz="1900" dirty="0"/>
              <a:t> </a:t>
            </a:r>
            <a:r>
              <a:rPr lang="en-US" sz="1900" dirty="0" err="1"/>
              <a:t>stimuluse</a:t>
            </a:r>
            <a:r>
              <a:rPr lang="en-US" sz="1900" dirty="0"/>
              <a:t> </a:t>
            </a:r>
            <a:r>
              <a:rPr lang="en-US" sz="1900" dirty="0" err="1"/>
              <a:t>i</a:t>
            </a:r>
            <a:r>
              <a:rPr lang="en-US" sz="1900" dirty="0"/>
              <a:t> </a:t>
            </a:r>
            <a:r>
              <a:rPr lang="en-US" sz="1900" dirty="0" err="1"/>
              <a:t>njihove</a:t>
            </a:r>
            <a:r>
              <a:rPr lang="en-US" sz="1900" dirty="0"/>
              <a:t> </a:t>
            </a:r>
            <a:r>
              <a:rPr lang="en-US" sz="1900" dirty="0" err="1"/>
              <a:t>efekte</a:t>
            </a:r>
            <a:r>
              <a:rPr lang="en-US" sz="1900" dirty="0"/>
              <a:t>. </a:t>
            </a:r>
            <a:endParaRPr lang="hu-HU" sz="1900" dirty="0" smtClean="0"/>
          </a:p>
          <a:p>
            <a:pPr marL="0" indent="0" algn="just">
              <a:lnSpc>
                <a:spcPct val="120000"/>
              </a:lnSpc>
              <a:buNone/>
            </a:pPr>
            <a:r>
              <a:rPr lang="en-US" sz="1900" dirty="0" err="1" smtClean="0"/>
              <a:t>Odnosi</a:t>
            </a:r>
            <a:r>
              <a:rPr lang="en-US" sz="1900" dirty="0" smtClean="0"/>
              <a:t> </a:t>
            </a:r>
            <a:r>
              <a:rPr lang="en-US" sz="1900" dirty="0"/>
              <a:t>se </a:t>
            </a:r>
            <a:r>
              <a:rPr lang="en-US" sz="1900" dirty="0" err="1"/>
              <a:t>na</a:t>
            </a:r>
            <a:r>
              <a:rPr lang="en-US" sz="1900" dirty="0"/>
              <a:t> </a:t>
            </a:r>
            <a:r>
              <a:rPr lang="en-US" sz="1900" dirty="0" err="1"/>
              <a:t>promene</a:t>
            </a:r>
            <a:r>
              <a:rPr lang="en-US" sz="1900" dirty="0"/>
              <a:t> u </a:t>
            </a:r>
            <a:r>
              <a:rPr lang="en-US" sz="1900" dirty="0" err="1"/>
              <a:t>procesima</a:t>
            </a:r>
            <a:r>
              <a:rPr lang="en-US" sz="1900" dirty="0"/>
              <a:t>, </a:t>
            </a:r>
            <a:r>
              <a:rPr lang="en-US" sz="1900" dirty="0" err="1"/>
              <a:t>praksi</a:t>
            </a:r>
            <a:r>
              <a:rPr lang="en-US" sz="1900" dirty="0"/>
              <a:t> </a:t>
            </a:r>
            <a:r>
              <a:rPr lang="en-US" sz="1900" dirty="0" err="1"/>
              <a:t>i</a:t>
            </a:r>
            <a:r>
              <a:rPr lang="en-US" sz="1900" dirty="0"/>
              <a:t> </a:t>
            </a:r>
            <a:r>
              <a:rPr lang="en-US" sz="1900" dirty="0" err="1"/>
              <a:t>strukturama</a:t>
            </a:r>
            <a:r>
              <a:rPr lang="en-US" sz="1900" dirty="0"/>
              <a:t> da bi se </a:t>
            </a:r>
            <a:r>
              <a:rPr lang="en-US" sz="1900" dirty="0" err="1"/>
              <a:t>ublažile</a:t>
            </a:r>
            <a:r>
              <a:rPr lang="en-US" sz="1900" dirty="0"/>
              <a:t> </a:t>
            </a:r>
            <a:r>
              <a:rPr lang="en-US" sz="1900" dirty="0" err="1"/>
              <a:t>potencijalne</a:t>
            </a:r>
            <a:r>
              <a:rPr lang="en-US" sz="1900" dirty="0"/>
              <a:t> </a:t>
            </a:r>
            <a:r>
              <a:rPr lang="en-US" sz="1900" dirty="0" err="1"/>
              <a:t>štete</a:t>
            </a:r>
            <a:r>
              <a:rPr lang="en-US" sz="1900" dirty="0"/>
              <a:t> </a:t>
            </a:r>
            <a:r>
              <a:rPr lang="en-US" sz="1900" dirty="0" err="1"/>
              <a:t>ili</a:t>
            </a:r>
            <a:r>
              <a:rPr lang="en-US" sz="1900" dirty="0"/>
              <a:t> da bi se </a:t>
            </a:r>
            <a:r>
              <a:rPr lang="en-US" sz="1900" dirty="0" err="1"/>
              <a:t>iskoristile</a:t>
            </a:r>
            <a:r>
              <a:rPr lang="en-US" sz="1900" dirty="0"/>
              <a:t> </a:t>
            </a:r>
            <a:r>
              <a:rPr lang="en-US" sz="1900" dirty="0" err="1"/>
              <a:t>mogućnosti</a:t>
            </a:r>
            <a:r>
              <a:rPr lang="en-US" sz="1900" dirty="0"/>
              <a:t> </a:t>
            </a:r>
            <a:r>
              <a:rPr lang="en-US" sz="1900" dirty="0" err="1"/>
              <a:t>koje</a:t>
            </a:r>
            <a:r>
              <a:rPr lang="en-US" sz="1900" dirty="0"/>
              <a:t> </a:t>
            </a:r>
            <a:r>
              <a:rPr lang="en-US" sz="1900" dirty="0" err="1"/>
              <a:t>su</a:t>
            </a:r>
            <a:r>
              <a:rPr lang="en-US" sz="1900" dirty="0"/>
              <a:t> </a:t>
            </a:r>
            <a:r>
              <a:rPr lang="en-US" sz="1900" dirty="0" err="1"/>
              <a:t>povezane</a:t>
            </a:r>
            <a:r>
              <a:rPr lang="en-US" sz="1900" dirty="0"/>
              <a:t> </a:t>
            </a:r>
            <a:r>
              <a:rPr lang="en-US" sz="1900" dirty="0" err="1"/>
              <a:t>sa</a:t>
            </a:r>
            <a:r>
              <a:rPr lang="en-US" sz="1900" dirty="0"/>
              <a:t> </a:t>
            </a:r>
            <a:r>
              <a:rPr lang="en-US" sz="1900" dirty="0" err="1"/>
              <a:t>klimatskim</a:t>
            </a:r>
            <a:r>
              <a:rPr lang="en-US" sz="1900" dirty="0"/>
              <a:t> </a:t>
            </a:r>
            <a:r>
              <a:rPr lang="en-US" sz="1900" dirty="0" err="1"/>
              <a:t>promenama</a:t>
            </a:r>
            <a:r>
              <a:rPr lang="en-US" sz="1900" dirty="0"/>
              <a:t>.</a:t>
            </a:r>
          </a:p>
          <a:p>
            <a:pPr marL="0" indent="0" rtl="0">
              <a:buNone/>
            </a:pPr>
            <a:endParaRPr lang="de-DE" dirty="0"/>
          </a:p>
        </p:txBody>
      </p:sp>
      <p:grpSp>
        <p:nvGrpSpPr>
          <p:cNvPr id="5" name="Csoportba foglalás 4"/>
          <p:cNvGrpSpPr/>
          <p:nvPr/>
        </p:nvGrpSpPr>
        <p:grpSpPr>
          <a:xfrm>
            <a:off x="4732421" y="746323"/>
            <a:ext cx="7459579" cy="4582620"/>
            <a:chOff x="4697127" y="153009"/>
            <a:chExt cx="7459579" cy="4582620"/>
          </a:xfrm>
        </p:grpSpPr>
        <p:sp>
          <p:nvSpPr>
            <p:cNvPr id="4" name="Téglalap 3"/>
            <p:cNvSpPr/>
            <p:nvPr/>
          </p:nvSpPr>
          <p:spPr>
            <a:xfrm>
              <a:off x="4697127" y="153009"/>
              <a:ext cx="7459579" cy="4582620"/>
            </a:xfrm>
            <a:prstGeom prst="rect">
              <a:avLst/>
            </a:prstGeom>
            <a:solidFill>
              <a:schemeClr val="bg1"/>
            </a:solidFill>
            <a:ln w="952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2050" name="Picture 2" descr="Adaptation process reduc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5256" y="298383"/>
              <a:ext cx="7315200" cy="4305301"/>
            </a:xfrm>
            <a:prstGeom prst="rect">
              <a:avLst/>
            </a:prstGeom>
            <a:noFill/>
            <a:extLst>
              <a:ext uri="{909E8E84-426E-40DD-AFC4-6F175D3DCCD1}">
                <a14:hiddenFill xmlns:a14="http://schemas.microsoft.com/office/drawing/2010/main">
                  <a:solidFill>
                    <a:srgbClr val="FFFFFF"/>
                  </a:solidFill>
                </a14:hiddenFill>
              </a:ext>
            </a:extLst>
          </p:spPr>
        </p:pic>
      </p:grpSp>
      <p:sp>
        <p:nvSpPr>
          <p:cNvPr id="6" name="Téglalap 5"/>
          <p:cNvSpPr/>
          <p:nvPr/>
        </p:nvSpPr>
        <p:spPr>
          <a:xfrm>
            <a:off x="4591253" y="5358901"/>
            <a:ext cx="6096000" cy="369332"/>
          </a:xfrm>
          <a:prstGeom prst="rect">
            <a:avLst/>
          </a:prstGeom>
        </p:spPr>
        <p:txBody>
          <a:bodyPr rtlCol="0">
            <a:spAutoFit/>
          </a:bodyPr>
          <a:lstStyle/>
          <a:p>
            <a:r>
              <a:rPr lang="en-US" sz="900" dirty="0" smtClean="0">
                <a:solidFill>
                  <a:schemeClr val="bg1">
                    <a:lumMod val="50000"/>
                  </a:schemeClr>
                </a:solidFill>
              </a:rPr>
              <a:t>                                                                      </a:t>
            </a:r>
            <a:r>
              <a:rPr lang="hu-HU" sz="900" dirty="0" smtClean="0">
                <a:solidFill>
                  <a:schemeClr val="bg1">
                    <a:lumMod val="50000"/>
                  </a:schemeClr>
                </a:solidFill>
              </a:rPr>
              <a:t>Source</a:t>
            </a:r>
            <a:r>
              <a:rPr lang="hu-HU" sz="900" dirty="0">
                <a:solidFill>
                  <a:schemeClr val="bg1">
                    <a:lumMod val="50000"/>
                  </a:schemeClr>
                </a:solidFill>
              </a:rPr>
              <a:t>: </a:t>
            </a:r>
            <a:r>
              <a:rPr lang="de-DE" sz="900" dirty="0">
                <a:solidFill>
                  <a:schemeClr val="bg1">
                    <a:lumMod val="50000"/>
                  </a:schemeClr>
                </a:solidFill>
              </a:rPr>
              <a:t>https://unfccc.int/topics/adaptation-and-resilience/the-big-picture/introduction</a:t>
            </a:r>
          </a:p>
          <a:p>
            <a:endParaRPr lang="sr" sz="900" dirty="0">
              <a:solidFill>
                <a:schemeClr val="bg1">
                  <a:lumMod val="50000"/>
                </a:schemeClr>
              </a:solidFill>
            </a:endParaRPr>
          </a:p>
        </p:txBody>
      </p:sp>
    </p:spTree>
    <p:extLst>
      <p:ext uri="{BB962C8B-B14F-4D97-AF65-F5344CB8AC3E}">
        <p14:creationId xmlns:p14="http://schemas.microsoft.com/office/powerpoint/2010/main" val="2775998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5966248" cy="985509"/>
          </a:xfrm>
        </p:spPr>
        <p:txBody>
          <a:bodyPr rtlCol="0">
            <a:normAutofit/>
          </a:bodyPr>
          <a:lstStyle/>
          <a:p>
            <a:r>
              <a:rPr lang="en-US" dirty="0" err="1"/>
              <a:t>Potencijal</a:t>
            </a:r>
            <a:r>
              <a:rPr lang="en-US" dirty="0"/>
              <a:t> </a:t>
            </a:r>
            <a:r>
              <a:rPr lang="en-US" dirty="0" err="1"/>
              <a:t>za</a:t>
            </a:r>
            <a:r>
              <a:rPr lang="en-US" dirty="0"/>
              <a:t> </a:t>
            </a:r>
            <a:r>
              <a:rPr lang="en-US" dirty="0" err="1"/>
              <a:t>smanjenje</a:t>
            </a:r>
            <a:r>
              <a:rPr lang="en-US" dirty="0"/>
              <a:t> </a:t>
            </a:r>
            <a:r>
              <a:rPr lang="en-US" dirty="0" err="1" smtClean="0"/>
              <a:t>rizika</a:t>
            </a:r>
            <a:r>
              <a:rPr lang="hu-HU" dirty="0" smtClean="0"/>
              <a:t/>
            </a:r>
            <a:br>
              <a:rPr lang="hu-HU" dirty="0" smtClean="0"/>
            </a:br>
            <a:r>
              <a:rPr lang="en-US" dirty="0" err="1" smtClean="0"/>
              <a:t>kroz</a:t>
            </a:r>
            <a:r>
              <a:rPr lang="en-US" dirty="0" smtClean="0"/>
              <a:t> </a:t>
            </a:r>
            <a:r>
              <a:rPr lang="en-US" dirty="0" err="1"/>
              <a:t>adaptaciju</a:t>
            </a:r>
            <a:endParaRPr lang="de-DE" dirty="0"/>
          </a:p>
        </p:txBody>
      </p:sp>
      <p:sp>
        <p:nvSpPr>
          <p:cNvPr id="3" name="Tartalom helye 2"/>
          <p:cNvSpPr>
            <a:spLocks noGrp="1"/>
          </p:cNvSpPr>
          <p:nvPr>
            <p:ph idx="1"/>
          </p:nvPr>
        </p:nvSpPr>
        <p:spPr>
          <a:xfrm>
            <a:off x="120788" y="4511615"/>
            <a:ext cx="5735918" cy="1675726"/>
          </a:xfrm>
        </p:spPr>
        <p:txBody>
          <a:bodyPr rtlCol="0">
            <a:noAutofit/>
          </a:bodyPr>
          <a:lstStyle/>
          <a:p>
            <a:pPr marL="0" indent="0" algn="just">
              <a:buNone/>
            </a:pPr>
            <a:r>
              <a:rPr lang="en-US" sz="1800" dirty="0" err="1" smtClean="0"/>
              <a:t>Različite</a:t>
            </a:r>
            <a:r>
              <a:rPr lang="en-US" sz="1800" dirty="0" smtClean="0"/>
              <a:t> </a:t>
            </a:r>
            <a:r>
              <a:rPr lang="en-US" sz="1800" dirty="0" err="1"/>
              <a:t>boje</a:t>
            </a:r>
            <a:r>
              <a:rPr lang="en-US" sz="1800" dirty="0"/>
              <a:t> </a:t>
            </a:r>
            <a:r>
              <a:rPr lang="en-US" sz="1800" dirty="0" err="1"/>
              <a:t>pokazuju</a:t>
            </a:r>
            <a:r>
              <a:rPr lang="en-US" sz="1800" dirty="0"/>
              <a:t> u </a:t>
            </a:r>
            <a:r>
              <a:rPr lang="en-US" sz="1800" dirty="0" err="1"/>
              <a:t>kojoj</a:t>
            </a:r>
            <a:r>
              <a:rPr lang="en-US" sz="1800" dirty="0"/>
              <a:t> </a:t>
            </a:r>
            <a:r>
              <a:rPr lang="en-US" sz="1800" dirty="0" err="1"/>
              <a:t>meri</a:t>
            </a:r>
            <a:r>
              <a:rPr lang="en-US" sz="1800" dirty="0"/>
              <a:t> se </a:t>
            </a:r>
            <a:r>
              <a:rPr lang="en-US" sz="1800" dirty="0" err="1"/>
              <a:t>opterećenje</a:t>
            </a:r>
            <a:r>
              <a:rPr lang="en-US" sz="1800" dirty="0"/>
              <a:t> </a:t>
            </a:r>
            <a:r>
              <a:rPr lang="en-US" sz="1800" dirty="0" err="1"/>
              <a:t>bolesti</a:t>
            </a:r>
            <a:r>
              <a:rPr lang="en-US" sz="1800" dirty="0"/>
              <a:t> </a:t>
            </a:r>
            <a:r>
              <a:rPr lang="en-US" sz="1800" dirty="0" err="1"/>
              <a:t>može</a:t>
            </a:r>
            <a:r>
              <a:rPr lang="en-US" sz="1800" dirty="0"/>
              <a:t> </a:t>
            </a:r>
            <a:r>
              <a:rPr lang="en-US" sz="1800" dirty="0" err="1"/>
              <a:t>izbeći</a:t>
            </a:r>
            <a:r>
              <a:rPr lang="en-US" sz="1800" dirty="0"/>
              <a:t> </a:t>
            </a:r>
            <a:r>
              <a:rPr lang="en-US" sz="1800" dirty="0" err="1"/>
              <a:t>efikasnim</a:t>
            </a:r>
            <a:r>
              <a:rPr lang="en-US" sz="1800" dirty="0"/>
              <a:t> </a:t>
            </a:r>
            <a:r>
              <a:rPr lang="en-US" sz="1800" dirty="0" err="1"/>
              <a:t>merama</a:t>
            </a:r>
            <a:r>
              <a:rPr lang="en-US" sz="1800" dirty="0"/>
              <a:t> </a:t>
            </a:r>
            <a:r>
              <a:rPr lang="en-US" sz="1800" dirty="0" err="1"/>
              <a:t>prilagođavanja</a:t>
            </a:r>
            <a:r>
              <a:rPr lang="en-US" sz="1800" dirty="0"/>
              <a:t> u </a:t>
            </a:r>
            <a:r>
              <a:rPr lang="en-US" sz="1800" dirty="0" err="1"/>
              <a:t>svakom</a:t>
            </a:r>
            <a:r>
              <a:rPr lang="en-US" sz="1800" dirty="0"/>
              <a:t> </a:t>
            </a:r>
            <a:r>
              <a:rPr lang="en-US" sz="1800" dirty="0" err="1"/>
              <a:t>periodu</a:t>
            </a:r>
            <a:r>
              <a:rPr lang="en-US" sz="1800" dirty="0"/>
              <a:t>.</a:t>
            </a:r>
          </a:p>
        </p:txBody>
      </p:sp>
      <p:pic>
        <p:nvPicPr>
          <p:cNvPr id="4" name="Kép 3"/>
          <p:cNvPicPr>
            <a:picLocks noChangeAspect="1"/>
          </p:cNvPicPr>
          <p:nvPr/>
        </p:nvPicPr>
        <p:blipFill>
          <a:blip r:embed="rId2"/>
          <a:stretch>
            <a:fillRect/>
          </a:stretch>
        </p:blipFill>
        <p:spPr>
          <a:xfrm>
            <a:off x="6134070" y="54393"/>
            <a:ext cx="5985853" cy="6264099"/>
          </a:xfrm>
          <a:prstGeom prst="rect">
            <a:avLst/>
          </a:prstGeom>
          <a:ln w="6350">
            <a:solidFill>
              <a:schemeClr val="bg1">
                <a:lumMod val="50000"/>
              </a:schemeClr>
            </a:solidFill>
          </a:ln>
        </p:spPr>
      </p:pic>
      <p:sp>
        <p:nvSpPr>
          <p:cNvPr id="6" name="Téglalap 5"/>
          <p:cNvSpPr/>
          <p:nvPr/>
        </p:nvSpPr>
        <p:spPr>
          <a:xfrm>
            <a:off x="31369" y="6116931"/>
            <a:ext cx="3068469" cy="246221"/>
          </a:xfrm>
          <a:prstGeom prst="rect">
            <a:avLst/>
          </a:prstGeom>
        </p:spPr>
        <p:txBody>
          <a:bodyPr wrap="none">
            <a:spAutoFit/>
          </a:bodyPr>
          <a:lstStyle/>
          <a:p>
            <a:r>
              <a:rPr lang="hu-HU" sz="1000" dirty="0" err="1"/>
              <a:t>Bulidnig</a:t>
            </a:r>
            <a:r>
              <a:rPr lang="hu-HU" sz="1000" dirty="0"/>
              <a:t> </a:t>
            </a:r>
            <a:r>
              <a:rPr lang="hu-HU" sz="1000" dirty="0" err="1"/>
              <a:t>zdravstveni</a:t>
            </a:r>
            <a:r>
              <a:rPr lang="hu-HU" sz="1000" dirty="0"/>
              <a:t> </a:t>
            </a:r>
            <a:r>
              <a:rPr lang="hu-HU" sz="1000" dirty="0" err="1"/>
              <a:t>sistem</a:t>
            </a:r>
            <a:r>
              <a:rPr lang="hu-HU" sz="1000" dirty="0"/>
              <a:t> </a:t>
            </a:r>
            <a:r>
              <a:rPr lang="hu-HU" sz="1000" dirty="0" err="1"/>
              <a:t>otporan</a:t>
            </a:r>
            <a:r>
              <a:rPr lang="hu-HU" sz="1000" dirty="0"/>
              <a:t> na </a:t>
            </a:r>
            <a:r>
              <a:rPr lang="hu-HU" sz="1000" dirty="0" err="1"/>
              <a:t>klimu</a:t>
            </a:r>
            <a:r>
              <a:rPr lang="hu-HU" sz="1000" dirty="0"/>
              <a:t> SZO, 2015</a:t>
            </a:r>
            <a:endParaRPr lang="de-DE" sz="1000" dirty="0"/>
          </a:p>
        </p:txBody>
      </p:sp>
    </p:spTree>
    <p:extLst>
      <p:ext uri="{BB962C8B-B14F-4D97-AF65-F5344CB8AC3E}">
        <p14:creationId xmlns:p14="http://schemas.microsoft.com/office/powerpoint/2010/main" val="1083345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93916"/>
            <a:ext cx="11896826" cy="746363"/>
          </a:xfrm>
        </p:spPr>
        <p:txBody>
          <a:bodyPr rtlCol="0">
            <a:noAutofit/>
          </a:bodyPr>
          <a:lstStyle/>
          <a:p>
            <a:r>
              <a:rPr lang="en-US" sz="3000" dirty="0" err="1"/>
              <a:t>Ključne</a:t>
            </a:r>
            <a:r>
              <a:rPr lang="en-US" sz="3000" dirty="0"/>
              <a:t> </a:t>
            </a:r>
            <a:r>
              <a:rPr lang="en-US" sz="3000" dirty="0" err="1"/>
              <a:t>strategije</a:t>
            </a:r>
            <a:r>
              <a:rPr lang="en-US" sz="3000" dirty="0"/>
              <a:t> </a:t>
            </a:r>
            <a:r>
              <a:rPr lang="en-US" sz="3000" dirty="0" err="1"/>
              <a:t>za</a:t>
            </a:r>
            <a:r>
              <a:rPr lang="en-US" sz="3000" dirty="0"/>
              <a:t> </a:t>
            </a:r>
            <a:r>
              <a:rPr lang="en-US" sz="3000" dirty="0" err="1"/>
              <a:t>prilagođavanje</a:t>
            </a:r>
            <a:r>
              <a:rPr lang="en-US" sz="3000" dirty="0"/>
              <a:t> </a:t>
            </a:r>
            <a:r>
              <a:rPr lang="en-US" sz="3000" dirty="0" err="1"/>
              <a:t>uticajima</a:t>
            </a:r>
            <a:r>
              <a:rPr lang="en-US" sz="3000" dirty="0"/>
              <a:t> </a:t>
            </a:r>
            <a:r>
              <a:rPr lang="en-US" sz="3000" dirty="0" err="1"/>
              <a:t>klimatskih</a:t>
            </a:r>
            <a:r>
              <a:rPr lang="en-US" sz="3000" dirty="0"/>
              <a:t> </a:t>
            </a:r>
            <a:r>
              <a:rPr lang="en-US" sz="3000" dirty="0" err="1"/>
              <a:t>promena</a:t>
            </a:r>
            <a:r>
              <a:rPr lang="en-US" sz="3000" dirty="0"/>
              <a:t> </a:t>
            </a:r>
            <a:r>
              <a:rPr lang="en-US" sz="3000" dirty="0" err="1"/>
              <a:t>na</a:t>
            </a:r>
            <a:r>
              <a:rPr lang="en-US" sz="3000" dirty="0"/>
              <a:t> </a:t>
            </a:r>
            <a:r>
              <a:rPr lang="en-US" sz="3000" dirty="0" err="1"/>
              <a:t>zdravlje</a:t>
            </a:r>
            <a:endParaRPr lang="de-DE" sz="3000" dirty="0"/>
          </a:p>
        </p:txBody>
      </p:sp>
      <p:sp>
        <p:nvSpPr>
          <p:cNvPr id="3" name="Tartalom helye 2"/>
          <p:cNvSpPr>
            <a:spLocks noGrp="1"/>
          </p:cNvSpPr>
          <p:nvPr>
            <p:ph idx="1"/>
          </p:nvPr>
        </p:nvSpPr>
        <p:spPr>
          <a:xfrm>
            <a:off x="192504" y="1285336"/>
            <a:ext cx="11642937" cy="5167042"/>
          </a:xfrm>
        </p:spPr>
        <p:txBody>
          <a:bodyPr rtlCol="0">
            <a:noAutofit/>
          </a:bodyPr>
          <a:lstStyle/>
          <a:p>
            <a:pPr marL="0" indent="0" algn="just">
              <a:lnSpc>
                <a:spcPct val="120000"/>
              </a:lnSpc>
              <a:buNone/>
            </a:pPr>
            <a:r>
              <a:rPr lang="en-US" dirty="0" err="1"/>
              <a:t>Pripremljenost</a:t>
            </a:r>
            <a:r>
              <a:rPr lang="en-US" dirty="0"/>
              <a:t> </a:t>
            </a:r>
            <a:r>
              <a:rPr lang="en-US" dirty="0" err="1"/>
              <a:t>za</a:t>
            </a:r>
            <a:r>
              <a:rPr lang="en-US" dirty="0"/>
              <a:t> </a:t>
            </a:r>
            <a:r>
              <a:rPr lang="en-US" dirty="0" err="1"/>
              <a:t>toplotne</a:t>
            </a:r>
            <a:r>
              <a:rPr lang="en-US" dirty="0"/>
              <a:t> </a:t>
            </a:r>
            <a:r>
              <a:rPr lang="en-US" dirty="0" err="1"/>
              <a:t>talase</a:t>
            </a:r>
            <a:r>
              <a:rPr lang="en-US" dirty="0"/>
              <a:t>: </a:t>
            </a:r>
            <a:r>
              <a:rPr lang="en-US" dirty="0" err="1"/>
              <a:t>razvoj</a:t>
            </a:r>
            <a:r>
              <a:rPr lang="en-US" dirty="0"/>
              <a:t> </a:t>
            </a:r>
            <a:r>
              <a:rPr lang="en-US" dirty="0" err="1"/>
              <a:t>sistema</a:t>
            </a:r>
            <a:r>
              <a:rPr lang="en-US" dirty="0"/>
              <a:t> </a:t>
            </a:r>
            <a:r>
              <a:rPr lang="en-US" dirty="0" err="1"/>
              <a:t>ranog</a:t>
            </a:r>
            <a:r>
              <a:rPr lang="en-US" dirty="0"/>
              <a:t> </a:t>
            </a:r>
            <a:r>
              <a:rPr lang="en-US" dirty="0" err="1"/>
              <a:t>upozoravanja</a:t>
            </a:r>
            <a:r>
              <a:rPr lang="en-US" dirty="0"/>
              <a:t> </a:t>
            </a:r>
            <a:r>
              <a:rPr lang="en-US" dirty="0" err="1"/>
              <a:t>na</a:t>
            </a:r>
            <a:r>
              <a:rPr lang="en-US" dirty="0"/>
              <a:t> </a:t>
            </a:r>
            <a:r>
              <a:rPr lang="en-US" dirty="0" err="1"/>
              <a:t>toplotne</a:t>
            </a:r>
            <a:r>
              <a:rPr lang="en-US" dirty="0"/>
              <a:t> </a:t>
            </a:r>
            <a:r>
              <a:rPr lang="en-US" dirty="0" err="1"/>
              <a:t>talase</a:t>
            </a:r>
            <a:r>
              <a:rPr lang="en-US" dirty="0"/>
              <a:t>, </a:t>
            </a:r>
            <a:r>
              <a:rPr lang="en-US" dirty="0" err="1"/>
              <a:t>sprovođenje</a:t>
            </a:r>
            <a:r>
              <a:rPr lang="en-US" dirty="0"/>
              <a:t> </a:t>
            </a:r>
            <a:r>
              <a:rPr lang="en-US" dirty="0" err="1"/>
              <a:t>akcionih</a:t>
            </a:r>
            <a:r>
              <a:rPr lang="en-US" dirty="0"/>
              <a:t> </a:t>
            </a:r>
            <a:r>
              <a:rPr lang="en-US" dirty="0" err="1"/>
              <a:t>planova</a:t>
            </a:r>
            <a:r>
              <a:rPr lang="en-US" dirty="0"/>
              <a:t> </a:t>
            </a:r>
            <a:r>
              <a:rPr lang="en-US" dirty="0" err="1"/>
              <a:t>za</a:t>
            </a:r>
            <a:r>
              <a:rPr lang="en-US" dirty="0"/>
              <a:t> </a:t>
            </a:r>
            <a:r>
              <a:rPr lang="en-US" dirty="0" err="1"/>
              <a:t>toplotu</a:t>
            </a:r>
            <a:r>
              <a:rPr lang="en-US" dirty="0"/>
              <a:t> </a:t>
            </a:r>
            <a:r>
              <a:rPr lang="en-US" dirty="0" err="1"/>
              <a:t>i</a:t>
            </a:r>
            <a:r>
              <a:rPr lang="en-US" dirty="0"/>
              <a:t> </a:t>
            </a:r>
            <a:r>
              <a:rPr lang="en-US" dirty="0" err="1"/>
              <a:t>obezbeđivanje</a:t>
            </a:r>
            <a:r>
              <a:rPr lang="en-US" dirty="0"/>
              <a:t> </a:t>
            </a:r>
            <a:r>
              <a:rPr lang="en-US" dirty="0" err="1"/>
              <a:t>kampanja</a:t>
            </a:r>
            <a:r>
              <a:rPr lang="en-US" dirty="0"/>
              <a:t> </a:t>
            </a:r>
            <a:r>
              <a:rPr lang="en-US" dirty="0" err="1"/>
              <a:t>za</a:t>
            </a:r>
            <a:r>
              <a:rPr lang="en-US" dirty="0"/>
              <a:t> </a:t>
            </a:r>
            <a:r>
              <a:rPr lang="en-US" dirty="0" err="1"/>
              <a:t>podizanje</a:t>
            </a:r>
            <a:r>
              <a:rPr lang="en-US" dirty="0"/>
              <a:t> </a:t>
            </a:r>
            <a:r>
              <a:rPr lang="en-US" dirty="0" err="1"/>
              <a:t>svesti</a:t>
            </a:r>
            <a:r>
              <a:rPr lang="en-US" dirty="0"/>
              <a:t> </a:t>
            </a:r>
            <a:r>
              <a:rPr lang="en-US" dirty="0" err="1"/>
              <a:t>kako</a:t>
            </a:r>
            <a:r>
              <a:rPr lang="en-US" dirty="0"/>
              <a:t> bi se </a:t>
            </a:r>
            <a:r>
              <a:rPr lang="en-US" dirty="0" err="1"/>
              <a:t>pojedinci</a:t>
            </a:r>
            <a:r>
              <a:rPr lang="en-US" dirty="0"/>
              <a:t> </a:t>
            </a:r>
            <a:r>
              <a:rPr lang="en-US" dirty="0" err="1"/>
              <a:t>obrazovali</a:t>
            </a:r>
            <a:r>
              <a:rPr lang="en-US" dirty="0"/>
              <a:t> o </a:t>
            </a:r>
            <a:r>
              <a:rPr lang="en-US" dirty="0" err="1"/>
              <a:t>rizicima</a:t>
            </a:r>
            <a:r>
              <a:rPr lang="en-US" dirty="0"/>
              <a:t> </a:t>
            </a:r>
            <a:r>
              <a:rPr lang="en-US" dirty="0" err="1"/>
              <a:t>vezanim</a:t>
            </a:r>
            <a:r>
              <a:rPr lang="en-US" dirty="0"/>
              <a:t> </a:t>
            </a:r>
            <a:r>
              <a:rPr lang="en-US" dirty="0" err="1"/>
              <a:t>za</a:t>
            </a:r>
            <a:r>
              <a:rPr lang="en-US" dirty="0"/>
              <a:t> </a:t>
            </a:r>
            <a:r>
              <a:rPr lang="en-US" dirty="0" err="1"/>
              <a:t>toplotu</a:t>
            </a:r>
            <a:r>
              <a:rPr lang="en-US" dirty="0"/>
              <a:t> </a:t>
            </a:r>
            <a:r>
              <a:rPr lang="en-US" dirty="0" err="1"/>
              <a:t>i</a:t>
            </a:r>
            <a:r>
              <a:rPr lang="en-US" dirty="0"/>
              <a:t> </a:t>
            </a:r>
            <a:r>
              <a:rPr lang="en-US" dirty="0" err="1"/>
              <a:t>zaštitnim</a:t>
            </a:r>
            <a:r>
              <a:rPr lang="en-US" dirty="0"/>
              <a:t> </a:t>
            </a:r>
            <a:r>
              <a:rPr lang="en-US" dirty="0" err="1"/>
              <a:t>merama</a:t>
            </a:r>
            <a:r>
              <a:rPr lang="en-US" dirty="0"/>
              <a:t>.</a:t>
            </a:r>
          </a:p>
          <a:p>
            <a:pPr marL="0" indent="0" algn="just">
              <a:lnSpc>
                <a:spcPct val="120000"/>
              </a:lnSpc>
              <a:spcAft>
                <a:spcPts val="0"/>
              </a:spcAft>
              <a:buNone/>
            </a:pPr>
            <a:r>
              <a:rPr lang="en-US" dirty="0" err="1"/>
              <a:t>Ovo</a:t>
            </a:r>
            <a:r>
              <a:rPr lang="en-US" dirty="0"/>
              <a:t> </a:t>
            </a:r>
            <a:r>
              <a:rPr lang="en-US" dirty="0" err="1" smtClean="0"/>
              <a:t>uključuje</a:t>
            </a:r>
            <a:r>
              <a:rPr lang="sr-Latn-RS" dirty="0" smtClean="0"/>
              <a:t>:</a:t>
            </a:r>
            <a:r>
              <a:rPr lang="en-US" dirty="0" smtClean="0"/>
              <a:t> </a:t>
            </a:r>
            <a:endParaRPr lang="en-US" dirty="0"/>
          </a:p>
          <a:p>
            <a:pPr lvl="1" algn="just">
              <a:lnSpc>
                <a:spcPct val="120000"/>
              </a:lnSpc>
            </a:pPr>
            <a:r>
              <a:rPr lang="en-US" dirty="0" err="1" smtClean="0"/>
              <a:t>obezbeđivanje</a:t>
            </a:r>
            <a:r>
              <a:rPr lang="en-US" dirty="0" smtClean="0"/>
              <a:t> </a:t>
            </a:r>
            <a:r>
              <a:rPr lang="en-US" dirty="0" err="1"/>
              <a:t>pristupa</a:t>
            </a:r>
            <a:r>
              <a:rPr lang="en-US" dirty="0"/>
              <a:t> </a:t>
            </a:r>
            <a:r>
              <a:rPr lang="en-US" dirty="0" err="1"/>
              <a:t>javnim</a:t>
            </a:r>
            <a:r>
              <a:rPr lang="en-US" dirty="0"/>
              <a:t> </a:t>
            </a:r>
            <a:r>
              <a:rPr lang="en-US" dirty="0" err="1"/>
              <a:t>rashladnim</a:t>
            </a:r>
            <a:r>
              <a:rPr lang="en-US" dirty="0"/>
              <a:t> </a:t>
            </a:r>
            <a:r>
              <a:rPr lang="en-US" dirty="0" err="1"/>
              <a:t>prostorima</a:t>
            </a:r>
            <a:r>
              <a:rPr lang="en-US" dirty="0"/>
              <a:t> (</a:t>
            </a:r>
            <a:r>
              <a:rPr lang="en-US" dirty="0" err="1"/>
              <a:t>tržni</a:t>
            </a:r>
            <a:r>
              <a:rPr lang="en-US" dirty="0"/>
              <a:t> </a:t>
            </a:r>
            <a:r>
              <a:rPr lang="en-US" dirty="0" err="1"/>
              <a:t>centri</a:t>
            </a:r>
            <a:r>
              <a:rPr lang="en-US" dirty="0"/>
              <a:t>, </a:t>
            </a:r>
            <a:r>
              <a:rPr lang="en-US" dirty="0" err="1" smtClean="0"/>
              <a:t>prodavnice</a:t>
            </a:r>
            <a:r>
              <a:rPr lang="en-US" dirty="0" smtClean="0"/>
              <a:t>,</a:t>
            </a:r>
            <a:r>
              <a:rPr lang="hu-HU" dirty="0" smtClean="0"/>
              <a:t> </a:t>
            </a:r>
            <a:r>
              <a:rPr lang="en-US" dirty="0" err="1" smtClean="0"/>
              <a:t>biblioteke</a:t>
            </a:r>
            <a:r>
              <a:rPr lang="en-US" dirty="0"/>
              <a:t>, </a:t>
            </a:r>
            <a:r>
              <a:rPr lang="en-US" dirty="0" err="1"/>
              <a:t>drugo</a:t>
            </a:r>
            <a:r>
              <a:rPr lang="en-US" dirty="0"/>
              <a:t>);</a:t>
            </a:r>
          </a:p>
          <a:p>
            <a:pPr lvl="1" algn="just">
              <a:lnSpc>
                <a:spcPct val="120000"/>
              </a:lnSpc>
            </a:pPr>
            <a:r>
              <a:rPr lang="en-US" dirty="0" err="1" smtClean="0"/>
              <a:t>distribucija</a:t>
            </a:r>
            <a:r>
              <a:rPr lang="en-US" dirty="0" smtClean="0"/>
              <a:t> </a:t>
            </a:r>
            <a:r>
              <a:rPr lang="en-US" dirty="0" err="1"/>
              <a:t>upozorenja</a:t>
            </a:r>
            <a:r>
              <a:rPr lang="en-US" dirty="0"/>
              <a:t> o </a:t>
            </a:r>
            <a:r>
              <a:rPr lang="en-US" dirty="0" err="1"/>
              <a:t>toplotnim</a:t>
            </a:r>
            <a:r>
              <a:rPr lang="en-US" dirty="0"/>
              <a:t> </a:t>
            </a:r>
            <a:r>
              <a:rPr lang="en-US" dirty="0" err="1"/>
              <a:t>talasima</a:t>
            </a:r>
            <a:r>
              <a:rPr lang="en-US" dirty="0"/>
              <a:t>;</a:t>
            </a:r>
          </a:p>
          <a:p>
            <a:pPr lvl="1" algn="just">
              <a:lnSpc>
                <a:spcPct val="120000"/>
              </a:lnSpc>
            </a:pPr>
            <a:r>
              <a:rPr lang="en-US" dirty="0" err="1" smtClean="0"/>
              <a:t>edukacija</a:t>
            </a:r>
            <a:r>
              <a:rPr lang="en-US" dirty="0" smtClean="0"/>
              <a:t> </a:t>
            </a:r>
            <a:r>
              <a:rPr lang="en-US" dirty="0" err="1"/>
              <a:t>ljudi</a:t>
            </a:r>
            <a:r>
              <a:rPr lang="en-US" dirty="0"/>
              <a:t> (o </a:t>
            </a:r>
            <a:r>
              <a:rPr lang="en-US" dirty="0" err="1"/>
              <a:t>specifičnim</a:t>
            </a:r>
            <a:r>
              <a:rPr lang="en-US" dirty="0"/>
              <a:t> </a:t>
            </a:r>
            <a:r>
              <a:rPr lang="en-US" dirty="0" err="1"/>
              <a:t>zdravstvenim</a:t>
            </a:r>
            <a:r>
              <a:rPr lang="en-US" dirty="0"/>
              <a:t> </a:t>
            </a:r>
            <a:r>
              <a:rPr lang="en-US" dirty="0" err="1"/>
              <a:t>rizicima</a:t>
            </a:r>
            <a:r>
              <a:rPr lang="en-US" dirty="0"/>
              <a:t> </a:t>
            </a:r>
            <a:r>
              <a:rPr lang="en-US" dirty="0" err="1"/>
              <a:t>povezanim</a:t>
            </a:r>
            <a:r>
              <a:rPr lang="en-US" dirty="0"/>
              <a:t> </a:t>
            </a:r>
            <a:r>
              <a:rPr lang="en-US" dirty="0" err="1"/>
              <a:t>sa</a:t>
            </a:r>
            <a:r>
              <a:rPr lang="en-US" dirty="0"/>
              <a:t> </a:t>
            </a:r>
            <a:r>
              <a:rPr lang="en-US" dirty="0" err="1"/>
              <a:t>klimatskim</a:t>
            </a:r>
            <a:r>
              <a:rPr lang="en-US" dirty="0"/>
              <a:t> </a:t>
            </a:r>
            <a:r>
              <a:rPr lang="en-US" dirty="0" err="1" smtClean="0"/>
              <a:t>promenama</a:t>
            </a:r>
            <a:r>
              <a:rPr lang="en-US" dirty="0"/>
              <a:t>, </a:t>
            </a:r>
            <a:r>
              <a:rPr lang="en-US" dirty="0" err="1"/>
              <a:t>kako</a:t>
            </a:r>
            <a:r>
              <a:rPr lang="en-US" dirty="0"/>
              <a:t> da </a:t>
            </a:r>
            <a:r>
              <a:rPr lang="en-US" dirty="0" err="1"/>
              <a:t>procene</a:t>
            </a:r>
            <a:r>
              <a:rPr lang="en-US" dirty="0"/>
              <a:t> </a:t>
            </a:r>
            <a:r>
              <a:rPr lang="en-US" dirty="0" err="1"/>
              <a:t>njihovu</a:t>
            </a:r>
            <a:r>
              <a:rPr lang="en-US" dirty="0"/>
              <a:t> </a:t>
            </a:r>
            <a:r>
              <a:rPr lang="en-US" dirty="0" err="1" smtClean="0"/>
              <a:t>ranjivost</a:t>
            </a:r>
            <a:r>
              <a:rPr lang="en-US" dirty="0" smtClean="0"/>
              <a:t>,</a:t>
            </a:r>
            <a:r>
              <a:rPr lang="hu-HU" dirty="0" smtClean="0"/>
              <a:t> </a:t>
            </a:r>
            <a:r>
              <a:rPr lang="en-US" dirty="0" smtClean="0"/>
              <a:t>da</a:t>
            </a:r>
            <a:r>
              <a:rPr lang="hu-HU" dirty="0" smtClean="0"/>
              <a:t> </a:t>
            </a:r>
            <a:r>
              <a:rPr lang="en-US" dirty="0" smtClean="0"/>
              <a:t>se</a:t>
            </a:r>
            <a:r>
              <a:rPr lang="hu-HU" dirty="0" smtClean="0"/>
              <a:t> </a:t>
            </a:r>
            <a:r>
              <a:rPr lang="en-US" dirty="0" err="1" smtClean="0"/>
              <a:t>pripreme</a:t>
            </a:r>
            <a:r>
              <a:rPr lang="hu-HU" dirty="0" smtClean="0"/>
              <a:t> </a:t>
            </a:r>
            <a:r>
              <a:rPr lang="en-US" dirty="0" err="1" smtClean="0"/>
              <a:t>za</a:t>
            </a:r>
            <a:r>
              <a:rPr lang="hu-HU" dirty="0" smtClean="0"/>
              <a:t> </a:t>
            </a:r>
            <a:r>
              <a:rPr lang="en-US" dirty="0" err="1" smtClean="0"/>
              <a:t>ekstremne</a:t>
            </a:r>
            <a:r>
              <a:rPr lang="hu-HU" dirty="0" smtClean="0"/>
              <a:t> </a:t>
            </a:r>
            <a:r>
              <a:rPr lang="en-US" dirty="0" err="1" smtClean="0"/>
              <a:t>vremenske</a:t>
            </a:r>
            <a:r>
              <a:rPr lang="hu-HU" dirty="0" smtClean="0"/>
              <a:t> </a:t>
            </a:r>
            <a:r>
              <a:rPr lang="en-US" dirty="0" err="1" smtClean="0"/>
              <a:t>prilike</a:t>
            </a:r>
            <a:r>
              <a:rPr lang="hu-HU" dirty="0" smtClean="0"/>
              <a:t> </a:t>
            </a:r>
            <a:r>
              <a:rPr lang="en-US" dirty="0" err="1" smtClean="0"/>
              <a:t>i</a:t>
            </a:r>
            <a:r>
              <a:rPr lang="hu-HU" dirty="0" smtClean="0"/>
              <a:t> </a:t>
            </a:r>
            <a:r>
              <a:rPr lang="en-US" dirty="0" err="1" smtClean="0"/>
              <a:t>razviju</a:t>
            </a:r>
            <a:r>
              <a:rPr lang="en-US" dirty="0" smtClean="0"/>
              <a:t> </a:t>
            </a:r>
            <a:r>
              <a:rPr lang="en-US" dirty="0" err="1"/>
              <a:t>strategije</a:t>
            </a:r>
            <a:r>
              <a:rPr lang="en-US" dirty="0"/>
              <a:t> </a:t>
            </a:r>
            <a:r>
              <a:rPr lang="en-US" dirty="0" err="1"/>
              <a:t>prilagođavanja</a:t>
            </a:r>
            <a:r>
              <a:rPr lang="en-US" dirty="0"/>
              <a:t> </a:t>
            </a:r>
            <a:r>
              <a:rPr lang="en-US" dirty="0" err="1"/>
              <a:t>za</a:t>
            </a:r>
            <a:r>
              <a:rPr lang="en-US" dirty="0"/>
              <a:t> </a:t>
            </a:r>
            <a:r>
              <a:rPr lang="en-US" dirty="0" err="1"/>
              <a:t>zaštitu</a:t>
            </a:r>
            <a:r>
              <a:rPr lang="en-US" dirty="0"/>
              <a:t> </a:t>
            </a:r>
            <a:r>
              <a:rPr lang="en-US" dirty="0" err="1"/>
              <a:t>njihovog</a:t>
            </a:r>
            <a:r>
              <a:rPr lang="en-US" dirty="0"/>
              <a:t> </a:t>
            </a:r>
            <a:r>
              <a:rPr lang="en-US" dirty="0" err="1"/>
              <a:t>zdravlja</a:t>
            </a:r>
            <a:r>
              <a:rPr lang="en-US" dirty="0"/>
              <a:t> </a:t>
            </a:r>
            <a:r>
              <a:rPr lang="hu-HU" dirty="0" smtClean="0"/>
              <a:t>i </a:t>
            </a:r>
            <a:r>
              <a:rPr lang="en-US" dirty="0" err="1" smtClean="0"/>
              <a:t>dobrobiti</a:t>
            </a:r>
            <a:r>
              <a:rPr lang="en-US" dirty="0"/>
              <a:t>, </a:t>
            </a:r>
            <a:r>
              <a:rPr lang="en-US" dirty="0" err="1"/>
              <a:t>drugo</a:t>
            </a:r>
            <a:r>
              <a:rPr lang="en-US" dirty="0"/>
              <a:t>)   </a:t>
            </a:r>
          </a:p>
          <a:p>
            <a:pPr lvl="1" algn="just">
              <a:lnSpc>
                <a:spcPct val="120000"/>
              </a:lnSpc>
            </a:pPr>
            <a:r>
              <a:rPr lang="en-US" dirty="0" err="1" smtClean="0"/>
              <a:t>obezbeđivanje</a:t>
            </a:r>
            <a:r>
              <a:rPr lang="en-US" dirty="0" smtClean="0"/>
              <a:t> </a:t>
            </a:r>
            <a:r>
              <a:rPr lang="en-US" dirty="0" err="1"/>
              <a:t>pristupa</a:t>
            </a:r>
            <a:r>
              <a:rPr lang="en-US" dirty="0"/>
              <a:t> </a:t>
            </a:r>
            <a:r>
              <a:rPr lang="en-US" dirty="0" err="1"/>
              <a:t>ugroženom</a:t>
            </a:r>
            <a:r>
              <a:rPr lang="en-US" dirty="0"/>
              <a:t> </a:t>
            </a:r>
            <a:r>
              <a:rPr lang="en-US" dirty="0" err="1"/>
              <a:t>stanovništvu</a:t>
            </a:r>
            <a:r>
              <a:rPr lang="en-US" dirty="0"/>
              <a:t> </a:t>
            </a:r>
            <a:r>
              <a:rPr lang="en-US" dirty="0" err="1"/>
              <a:t>odgovarajućim</a:t>
            </a:r>
            <a:r>
              <a:rPr lang="en-US" dirty="0"/>
              <a:t> </a:t>
            </a:r>
            <a:r>
              <a:rPr lang="en-US" dirty="0" err="1"/>
              <a:t>merama</a:t>
            </a:r>
            <a:r>
              <a:rPr lang="en-US" dirty="0"/>
              <a:t> </a:t>
            </a:r>
            <a:r>
              <a:rPr lang="en-US" dirty="0" err="1"/>
              <a:t>hlađenja</a:t>
            </a:r>
            <a:r>
              <a:rPr lang="en-US" dirty="0"/>
              <a:t>.</a:t>
            </a:r>
          </a:p>
        </p:txBody>
      </p:sp>
    </p:spTree>
    <p:extLst>
      <p:ext uri="{BB962C8B-B14F-4D97-AF65-F5344CB8AC3E}">
        <p14:creationId xmlns:p14="http://schemas.microsoft.com/office/powerpoint/2010/main" val="1737514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a:xfrm>
            <a:off x="1524000" y="1885366"/>
            <a:ext cx="9144000" cy="2531358"/>
          </a:xfrm>
        </p:spPr>
        <p:txBody>
          <a:bodyPr rtlCol="0">
            <a:normAutofit fontScale="90000"/>
          </a:bodyPr>
          <a:lstStyle/>
          <a:p>
            <a:pPr algn="ctr">
              <a:lnSpc>
                <a:spcPct val="110000"/>
              </a:lnSpc>
            </a:pPr>
            <a:r>
              <a:rPr lang="en-US" dirty="0" err="1"/>
              <a:t>Ozelenjavanje</a:t>
            </a:r>
            <a:r>
              <a:rPr lang="en-US" dirty="0"/>
              <a:t> </a:t>
            </a:r>
            <a:r>
              <a:rPr lang="en-US" dirty="0" err="1"/>
              <a:t>zdravstvenog</a:t>
            </a:r>
            <a:r>
              <a:rPr lang="en-US" dirty="0"/>
              <a:t> </a:t>
            </a:r>
            <a:r>
              <a:rPr lang="en-US" dirty="0" err="1"/>
              <a:t>sistema</a:t>
            </a:r>
            <a:r>
              <a:rPr lang="en-US" dirty="0"/>
              <a:t>, </a:t>
            </a:r>
            <a:r>
              <a:rPr lang="en-US" dirty="0" err="1"/>
              <a:t>adaptacija</a:t>
            </a:r>
            <a:r>
              <a:rPr lang="en-US" dirty="0"/>
              <a:t>, </a:t>
            </a:r>
            <a:r>
              <a:rPr lang="en-US" dirty="0" err="1"/>
              <a:t>nejednakosti</a:t>
            </a:r>
            <a:endParaRPr lang="sr" dirty="0"/>
          </a:p>
        </p:txBody>
      </p:sp>
    </p:spTree>
    <p:extLst>
      <p:ext uri="{BB962C8B-B14F-4D97-AF65-F5344CB8AC3E}">
        <p14:creationId xmlns:p14="http://schemas.microsoft.com/office/powerpoint/2010/main" val="36822492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8126" y="88616"/>
            <a:ext cx="3724977" cy="1716158"/>
          </a:xfrm>
        </p:spPr>
        <p:txBody>
          <a:bodyPr rtlCol="0">
            <a:normAutofit/>
          </a:bodyPr>
          <a:lstStyle/>
          <a:p>
            <a:r>
              <a:rPr lang="en-US" sz="3200" dirty="0" err="1"/>
              <a:t>Otpornost</a:t>
            </a:r>
            <a:r>
              <a:rPr lang="en-US" sz="3200" dirty="0"/>
              <a:t> </a:t>
            </a:r>
            <a:r>
              <a:rPr lang="en-US" sz="3200" dirty="0" err="1"/>
              <a:t>i</a:t>
            </a:r>
            <a:r>
              <a:rPr lang="en-US" sz="3200" dirty="0"/>
              <a:t> </a:t>
            </a:r>
            <a:r>
              <a:rPr lang="en-US" sz="3200" dirty="0" err="1"/>
              <a:t>uticaj</a:t>
            </a:r>
            <a:r>
              <a:rPr lang="en-US" sz="3200" dirty="0"/>
              <a:t> </a:t>
            </a:r>
            <a:r>
              <a:rPr lang="en-US" sz="3200" dirty="0" err="1"/>
              <a:t>klimatskih</a:t>
            </a:r>
            <a:r>
              <a:rPr lang="en-US" sz="3200" dirty="0"/>
              <a:t> </a:t>
            </a:r>
            <a:r>
              <a:rPr lang="en-US" sz="3200" dirty="0" err="1"/>
              <a:t>promena</a:t>
            </a:r>
            <a:r>
              <a:rPr lang="en-US" sz="3200" dirty="0"/>
              <a:t> </a:t>
            </a:r>
            <a:r>
              <a:rPr lang="en-US" sz="3200" dirty="0" err="1"/>
              <a:t>na</a:t>
            </a:r>
            <a:r>
              <a:rPr lang="en-US" sz="3200" dirty="0"/>
              <a:t> </a:t>
            </a:r>
            <a:r>
              <a:rPr lang="en-US" sz="3200" dirty="0" err="1"/>
              <a:t>zdravlje</a:t>
            </a:r>
            <a:r>
              <a:rPr lang="en-US" sz="3200" dirty="0"/>
              <a:t> </a:t>
            </a:r>
            <a:endParaRPr lang="de-DE" sz="3200" dirty="0"/>
          </a:p>
        </p:txBody>
      </p:sp>
      <p:sp>
        <p:nvSpPr>
          <p:cNvPr id="3" name="Tartalom helye 2"/>
          <p:cNvSpPr>
            <a:spLocks noGrp="1"/>
          </p:cNvSpPr>
          <p:nvPr>
            <p:ph idx="1"/>
          </p:nvPr>
        </p:nvSpPr>
        <p:spPr>
          <a:xfrm>
            <a:off x="110690" y="2422006"/>
            <a:ext cx="3662413" cy="1572023"/>
          </a:xfrm>
        </p:spPr>
        <p:txBody>
          <a:bodyPr rtlCol="0">
            <a:noAutofit/>
          </a:bodyPr>
          <a:lstStyle/>
          <a:p>
            <a:pPr marL="0" indent="0">
              <a:lnSpc>
                <a:spcPct val="120000"/>
              </a:lnSpc>
              <a:buNone/>
            </a:pPr>
            <a:r>
              <a:rPr lang="en-US" dirty="0" err="1"/>
              <a:t>Otpornost</a:t>
            </a:r>
            <a:r>
              <a:rPr lang="en-US" dirty="0"/>
              <a:t> je </a:t>
            </a:r>
            <a:r>
              <a:rPr lang="en-US" dirty="0" err="1"/>
              <a:t>suštinski</a:t>
            </a:r>
            <a:r>
              <a:rPr lang="en-US" dirty="0"/>
              <a:t> </a:t>
            </a:r>
            <a:r>
              <a:rPr lang="en-US" dirty="0" err="1"/>
              <a:t>povezana</a:t>
            </a:r>
            <a:r>
              <a:rPr lang="en-US" dirty="0"/>
              <a:t> </a:t>
            </a:r>
            <a:r>
              <a:rPr lang="en-US" dirty="0" err="1"/>
              <a:t>sa</a:t>
            </a:r>
            <a:r>
              <a:rPr lang="en-US" dirty="0"/>
              <a:t> </a:t>
            </a:r>
            <a:r>
              <a:rPr lang="en-US" dirty="0" err="1"/>
              <a:t>adaptacijom</a:t>
            </a:r>
            <a:r>
              <a:rPr lang="en-US" dirty="0"/>
              <a:t>.</a:t>
            </a:r>
          </a:p>
        </p:txBody>
      </p:sp>
      <p:pic>
        <p:nvPicPr>
          <p:cNvPr id="4" name="Kép 3"/>
          <p:cNvPicPr>
            <a:picLocks noChangeAspect="1"/>
          </p:cNvPicPr>
          <p:nvPr/>
        </p:nvPicPr>
        <p:blipFill>
          <a:blip r:embed="rId3"/>
          <a:stretch>
            <a:fillRect/>
          </a:stretch>
        </p:blipFill>
        <p:spPr>
          <a:xfrm>
            <a:off x="3734602" y="153009"/>
            <a:ext cx="8354729" cy="4753423"/>
          </a:xfrm>
          <a:prstGeom prst="rect">
            <a:avLst/>
          </a:prstGeom>
          <a:ln w="6350">
            <a:solidFill>
              <a:schemeClr val="bg1">
                <a:lumMod val="50000"/>
              </a:schemeClr>
            </a:solidFill>
          </a:ln>
        </p:spPr>
      </p:pic>
      <p:sp>
        <p:nvSpPr>
          <p:cNvPr id="5" name="Téglalap 4"/>
          <p:cNvSpPr/>
          <p:nvPr/>
        </p:nvSpPr>
        <p:spPr>
          <a:xfrm>
            <a:off x="192505" y="4912236"/>
            <a:ext cx="11896826" cy="1284069"/>
          </a:xfrm>
          <a:prstGeom prst="rect">
            <a:avLst/>
          </a:prstGeom>
        </p:spPr>
        <p:txBody>
          <a:bodyPr wrap="square" rtlCol="0">
            <a:spAutoFit/>
          </a:bodyPr>
          <a:lstStyle/>
          <a:p>
            <a:pPr algn="just">
              <a:lnSpc>
                <a:spcPct val="120000"/>
              </a:lnSpc>
            </a:pPr>
            <a:r>
              <a:rPr lang="en-US" sz="2200" dirty="0" err="1"/>
              <a:t>Zdravstveni</a:t>
            </a:r>
            <a:r>
              <a:rPr lang="en-US" sz="2200" dirty="0"/>
              <a:t> </a:t>
            </a:r>
            <a:r>
              <a:rPr lang="en-US" sz="2200" dirty="0" err="1"/>
              <a:t>sistem</a:t>
            </a:r>
            <a:r>
              <a:rPr lang="en-US" sz="2200" dirty="0"/>
              <a:t> </a:t>
            </a:r>
            <a:r>
              <a:rPr lang="en-US" sz="2200" dirty="0" err="1"/>
              <a:t>otporan</a:t>
            </a:r>
            <a:r>
              <a:rPr lang="en-US" sz="2200" dirty="0"/>
              <a:t> </a:t>
            </a:r>
            <a:r>
              <a:rPr lang="en-US" sz="2200" dirty="0" err="1"/>
              <a:t>na</a:t>
            </a:r>
            <a:r>
              <a:rPr lang="en-US" sz="2200" dirty="0"/>
              <a:t> </a:t>
            </a:r>
            <a:r>
              <a:rPr lang="en-US" sz="2200" dirty="0" err="1"/>
              <a:t>klimu</a:t>
            </a:r>
            <a:r>
              <a:rPr lang="en-US" sz="2200" dirty="0"/>
              <a:t> je </a:t>
            </a:r>
            <a:r>
              <a:rPr lang="en-US" sz="2200" dirty="0" err="1"/>
              <a:t>onaj</a:t>
            </a:r>
            <a:r>
              <a:rPr lang="en-US" sz="2200" dirty="0"/>
              <a:t> </a:t>
            </a:r>
            <a:r>
              <a:rPr lang="en-US" sz="2200" dirty="0" err="1"/>
              <a:t>koji</a:t>
            </a:r>
            <a:r>
              <a:rPr lang="en-US" sz="2200" dirty="0"/>
              <a:t> je </a:t>
            </a:r>
            <a:r>
              <a:rPr lang="en-US" sz="2200" dirty="0" err="1"/>
              <a:t>sposoban</a:t>
            </a:r>
            <a:r>
              <a:rPr lang="en-US" sz="2200" dirty="0"/>
              <a:t> da </a:t>
            </a:r>
            <a:r>
              <a:rPr lang="en-US" sz="2200" dirty="0" err="1"/>
              <a:t>predvidi</a:t>
            </a:r>
            <a:r>
              <a:rPr lang="en-US" sz="2200" dirty="0"/>
              <a:t>, </a:t>
            </a:r>
            <a:r>
              <a:rPr lang="en-US" sz="2200" dirty="0" err="1"/>
              <a:t>reaguje</a:t>
            </a:r>
            <a:r>
              <a:rPr lang="en-US" sz="2200" dirty="0"/>
              <a:t>, </a:t>
            </a:r>
            <a:r>
              <a:rPr lang="en-US" sz="2200" dirty="0" err="1"/>
              <a:t>nosi</a:t>
            </a:r>
            <a:r>
              <a:rPr lang="en-US" sz="2200" dirty="0"/>
              <a:t> se </a:t>
            </a:r>
            <a:r>
              <a:rPr lang="en-US" sz="2200" dirty="0" err="1"/>
              <a:t>sa</a:t>
            </a:r>
            <a:r>
              <a:rPr lang="en-US" sz="2200" dirty="0"/>
              <a:t>, </a:t>
            </a:r>
            <a:r>
              <a:rPr lang="en-US" sz="2200" dirty="0" err="1"/>
              <a:t>oporavi</a:t>
            </a:r>
            <a:r>
              <a:rPr lang="en-US" sz="2200" dirty="0"/>
              <a:t> se </a:t>
            </a:r>
            <a:r>
              <a:rPr lang="en-US" sz="2200" dirty="0" err="1"/>
              <a:t>i</a:t>
            </a:r>
            <a:r>
              <a:rPr lang="en-US" sz="2200" dirty="0"/>
              <a:t> </a:t>
            </a:r>
            <a:r>
              <a:rPr lang="en-US" sz="2200" dirty="0" err="1"/>
              <a:t>prilagodi</a:t>
            </a:r>
            <a:r>
              <a:rPr lang="en-US" sz="2200" dirty="0"/>
              <a:t> </a:t>
            </a:r>
            <a:r>
              <a:rPr lang="en-US" sz="2200" dirty="0" err="1"/>
              <a:t>šokovima</a:t>
            </a:r>
            <a:r>
              <a:rPr lang="en-US" sz="2200" dirty="0"/>
              <a:t> </a:t>
            </a:r>
            <a:r>
              <a:rPr lang="en-US" sz="2200" dirty="0" err="1"/>
              <a:t>i</a:t>
            </a:r>
            <a:r>
              <a:rPr lang="en-US" sz="2200" dirty="0"/>
              <a:t> </a:t>
            </a:r>
            <a:r>
              <a:rPr lang="en-US" sz="2200" dirty="0" err="1"/>
              <a:t>stresu</a:t>
            </a:r>
            <a:r>
              <a:rPr lang="en-US" sz="2200" dirty="0"/>
              <a:t> </a:t>
            </a:r>
            <a:r>
              <a:rPr lang="en-US" sz="2200" dirty="0" err="1"/>
              <a:t>povezanim</a:t>
            </a:r>
            <a:r>
              <a:rPr lang="en-US" sz="2200" dirty="0"/>
              <a:t> </a:t>
            </a:r>
            <a:r>
              <a:rPr lang="en-US" sz="2200" dirty="0" err="1"/>
              <a:t>sa</a:t>
            </a:r>
            <a:r>
              <a:rPr lang="en-US" sz="2200" dirty="0"/>
              <a:t> </a:t>
            </a:r>
            <a:r>
              <a:rPr lang="en-US" sz="2200" dirty="0" err="1"/>
              <a:t>klimom</a:t>
            </a:r>
            <a:r>
              <a:rPr lang="en-US" sz="2200" dirty="0"/>
              <a:t>, </a:t>
            </a:r>
            <a:r>
              <a:rPr lang="en-US" sz="2200" dirty="0" err="1"/>
              <a:t>kako</a:t>
            </a:r>
            <a:r>
              <a:rPr lang="en-US" sz="2200" dirty="0"/>
              <a:t> bi </a:t>
            </a:r>
            <a:r>
              <a:rPr lang="en-US" sz="2200" dirty="0" err="1"/>
              <a:t>doneo</a:t>
            </a:r>
            <a:r>
              <a:rPr lang="en-US" sz="2200" dirty="0"/>
              <a:t> </a:t>
            </a:r>
            <a:r>
              <a:rPr lang="en-US" sz="2200" dirty="0" err="1"/>
              <a:t>trajna</a:t>
            </a:r>
            <a:r>
              <a:rPr lang="en-US" sz="2200" dirty="0"/>
              <a:t> </a:t>
            </a:r>
            <a:r>
              <a:rPr lang="en-US" sz="2200" dirty="0" err="1"/>
              <a:t>poboljšanja</a:t>
            </a:r>
            <a:r>
              <a:rPr lang="en-US" sz="2200" dirty="0"/>
              <a:t> </a:t>
            </a:r>
            <a:r>
              <a:rPr lang="en-US" sz="2200" dirty="0" err="1"/>
              <a:t>zdravlja</a:t>
            </a:r>
            <a:r>
              <a:rPr lang="en-US" sz="2200" dirty="0"/>
              <a:t> </a:t>
            </a:r>
            <a:r>
              <a:rPr lang="en-US" sz="2200" dirty="0" err="1"/>
              <a:t>stanovništva</a:t>
            </a:r>
            <a:r>
              <a:rPr lang="en-US" sz="2200" dirty="0"/>
              <a:t>, </a:t>
            </a:r>
            <a:r>
              <a:rPr lang="en-US" sz="2200" dirty="0" err="1"/>
              <a:t>uprkos</a:t>
            </a:r>
            <a:r>
              <a:rPr lang="en-US" sz="2200" dirty="0"/>
              <a:t> </a:t>
            </a:r>
            <a:r>
              <a:rPr lang="en-US" sz="2200" dirty="0" err="1"/>
              <a:t>nestabilnoj</a:t>
            </a:r>
            <a:r>
              <a:rPr lang="en-US" sz="2200" dirty="0"/>
              <a:t> </a:t>
            </a:r>
            <a:r>
              <a:rPr lang="en-US" sz="2200" dirty="0" err="1"/>
              <a:t>klimi</a:t>
            </a:r>
            <a:r>
              <a:rPr lang="en-US" sz="2200" dirty="0"/>
              <a:t>.</a:t>
            </a:r>
          </a:p>
        </p:txBody>
      </p:sp>
      <p:sp>
        <p:nvSpPr>
          <p:cNvPr id="6" name="Szövegdoboz 5"/>
          <p:cNvSpPr txBox="1"/>
          <p:nvPr/>
        </p:nvSpPr>
        <p:spPr>
          <a:xfrm>
            <a:off x="3724977" y="4706377"/>
            <a:ext cx="3628724" cy="200055"/>
          </a:xfrm>
          <a:prstGeom prst="rect">
            <a:avLst/>
          </a:prstGeom>
          <a:noFill/>
        </p:spPr>
        <p:txBody>
          <a:bodyPr wrap="square" rtlCol="0">
            <a:spAutoFit/>
          </a:bodyPr>
          <a:lstStyle/>
          <a:p>
            <a:r>
              <a:rPr lang="en-US" sz="700" dirty="0">
                <a:solidFill>
                  <a:schemeClr val="bg1">
                    <a:lumMod val="50000"/>
                  </a:schemeClr>
                </a:solidFill>
              </a:rPr>
              <a:t>Source: https://unfccc.int/topics/adaptation-and-resilience/the-big-picture/introduction</a:t>
            </a:r>
          </a:p>
        </p:txBody>
      </p:sp>
    </p:spTree>
    <p:extLst>
      <p:ext uri="{BB962C8B-B14F-4D97-AF65-F5344CB8AC3E}">
        <p14:creationId xmlns:p14="http://schemas.microsoft.com/office/powerpoint/2010/main" val="8476437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70327" y="274487"/>
            <a:ext cx="11896826" cy="934646"/>
          </a:xfrm>
        </p:spPr>
        <p:txBody>
          <a:bodyPr rtlCol="0">
            <a:normAutofit fontScale="90000"/>
          </a:bodyPr>
          <a:lstStyle/>
          <a:p>
            <a:r>
              <a:rPr lang="en-US" dirty="0" err="1"/>
              <a:t>Komponente</a:t>
            </a:r>
            <a:r>
              <a:rPr lang="en-US" dirty="0"/>
              <a:t> </a:t>
            </a:r>
            <a:r>
              <a:rPr lang="en-US" dirty="0" err="1"/>
              <a:t>za</a:t>
            </a:r>
            <a:r>
              <a:rPr lang="en-US" dirty="0"/>
              <a:t> </a:t>
            </a:r>
            <a:r>
              <a:rPr lang="en-US" dirty="0" err="1"/>
              <a:t>izgradnju</a:t>
            </a:r>
            <a:r>
              <a:rPr lang="en-US" dirty="0"/>
              <a:t/>
            </a:r>
            <a:br>
              <a:rPr lang="en-US" dirty="0"/>
            </a:br>
            <a:r>
              <a:rPr lang="en-US" dirty="0" err="1"/>
              <a:t>zdravstvenih</a:t>
            </a:r>
            <a:r>
              <a:rPr lang="en-US" dirty="0"/>
              <a:t> </a:t>
            </a:r>
            <a:r>
              <a:rPr lang="en-US" dirty="0" err="1"/>
              <a:t>sistema</a:t>
            </a:r>
            <a:r>
              <a:rPr lang="en-US" dirty="0"/>
              <a:t> </a:t>
            </a:r>
            <a:r>
              <a:rPr lang="en-US" dirty="0" err="1"/>
              <a:t>otpornih</a:t>
            </a:r>
            <a:r>
              <a:rPr lang="en-US" dirty="0"/>
              <a:t> </a:t>
            </a:r>
            <a:br>
              <a:rPr lang="en-US" dirty="0"/>
            </a:br>
            <a:r>
              <a:rPr lang="en-US" dirty="0" err="1"/>
              <a:t>na</a:t>
            </a:r>
            <a:r>
              <a:rPr lang="en-US" dirty="0"/>
              <a:t> </a:t>
            </a:r>
            <a:r>
              <a:rPr lang="en-US" dirty="0" err="1"/>
              <a:t>klimu</a:t>
            </a:r>
            <a:endParaRPr lang="de-DE" dirty="0"/>
          </a:p>
        </p:txBody>
      </p:sp>
      <p:pic>
        <p:nvPicPr>
          <p:cNvPr id="1026" name="Picture 2" descr="climate resilience"/>
          <p:cNvPicPr>
            <a:picLocks noChangeAspect="1" noChangeArrowheads="1"/>
          </p:cNvPicPr>
          <p:nvPr/>
        </p:nvPicPr>
        <p:blipFill rotWithShape="1">
          <a:blip r:embed="rId3">
            <a:extLst>
              <a:ext uri="{28A0092B-C50C-407E-A947-70E740481C1C}">
                <a14:useLocalDpi xmlns:a14="http://schemas.microsoft.com/office/drawing/2010/main" val="0"/>
              </a:ext>
            </a:extLst>
          </a:blip>
          <a:srcRect l="6939" t="2342" r="10037"/>
          <a:stretch/>
        </p:blipFill>
        <p:spPr bwMode="auto">
          <a:xfrm>
            <a:off x="5818094" y="63362"/>
            <a:ext cx="6203579" cy="6178780"/>
          </a:xfrm>
          <a:prstGeom prst="rect">
            <a:avLst/>
          </a:prstGeom>
          <a:noFill/>
          <a:ln w="6350">
            <a:solidFill>
              <a:schemeClr val="bg1">
                <a:lumMod val="50000"/>
              </a:schemeClr>
            </a:solidFill>
          </a:ln>
          <a:extLst>
            <a:ext uri="{909E8E84-426E-40DD-AFC4-6F175D3DCCD1}">
              <a14:hiddenFill xmlns:a14="http://schemas.microsoft.com/office/drawing/2010/main">
                <a:solidFill>
                  <a:srgbClr val="FFFFFF"/>
                </a:solidFill>
              </a14:hiddenFill>
            </a:ext>
          </a:extLst>
        </p:spPr>
      </p:pic>
      <p:sp>
        <p:nvSpPr>
          <p:cNvPr id="4" name="Téglalap 3"/>
          <p:cNvSpPr/>
          <p:nvPr/>
        </p:nvSpPr>
        <p:spPr>
          <a:xfrm>
            <a:off x="256591" y="1694870"/>
            <a:ext cx="5293895" cy="4133439"/>
          </a:xfrm>
          <a:prstGeom prst="rect">
            <a:avLst/>
          </a:prstGeom>
        </p:spPr>
        <p:txBody>
          <a:bodyPr wrap="square" rtlCol="0">
            <a:spAutoFit/>
          </a:bodyPr>
          <a:lstStyle/>
          <a:p>
            <a:pPr algn="just">
              <a:lnSpc>
                <a:spcPct val="120000"/>
              </a:lnSpc>
              <a:spcBef>
                <a:spcPts val="2000"/>
              </a:spcBef>
              <a:spcAft>
                <a:spcPts val="1000"/>
              </a:spcAft>
            </a:pPr>
            <a:r>
              <a:rPr lang="en-US" sz="2200" dirty="0" err="1"/>
              <a:t>Izgradnja</a:t>
            </a:r>
            <a:r>
              <a:rPr lang="en-US" sz="2200" dirty="0"/>
              <a:t> </a:t>
            </a:r>
            <a:r>
              <a:rPr lang="en-US" sz="2200" dirty="0" err="1"/>
              <a:t>kapaciteta</a:t>
            </a:r>
            <a:r>
              <a:rPr lang="en-US" sz="2200" dirty="0"/>
              <a:t> </a:t>
            </a:r>
            <a:r>
              <a:rPr lang="en-US" sz="2200" dirty="0" err="1"/>
              <a:t>i</a:t>
            </a:r>
            <a:r>
              <a:rPr lang="en-US" sz="2200" dirty="0"/>
              <a:t> </a:t>
            </a:r>
            <a:r>
              <a:rPr lang="en-US" sz="2200" dirty="0" err="1"/>
              <a:t>implementacija</a:t>
            </a:r>
            <a:r>
              <a:rPr lang="en-US" sz="2200" dirty="0"/>
              <a:t> </a:t>
            </a:r>
            <a:r>
              <a:rPr lang="en-US" sz="2200" dirty="0" err="1"/>
              <a:t>strategija</a:t>
            </a:r>
            <a:r>
              <a:rPr lang="en-US" sz="2200" dirty="0"/>
              <a:t> </a:t>
            </a:r>
            <a:r>
              <a:rPr lang="en-US" sz="2200" dirty="0" err="1"/>
              <a:t>za</a:t>
            </a:r>
            <a:r>
              <a:rPr lang="en-US" sz="2200" dirty="0"/>
              <a:t> </a:t>
            </a:r>
            <a:r>
              <a:rPr lang="en-US" sz="2200" dirty="0" err="1"/>
              <a:t>minimiziranje</a:t>
            </a:r>
            <a:r>
              <a:rPr lang="en-US" sz="2200" dirty="0"/>
              <a:t> </a:t>
            </a:r>
            <a:r>
              <a:rPr lang="en-US" sz="2200" dirty="0" err="1"/>
              <a:t>negativnih</a:t>
            </a:r>
            <a:r>
              <a:rPr lang="en-US" sz="2200" dirty="0"/>
              <a:t> </a:t>
            </a:r>
            <a:r>
              <a:rPr lang="en-US" sz="2200" dirty="0" err="1"/>
              <a:t>uticaja</a:t>
            </a:r>
            <a:r>
              <a:rPr lang="en-US" sz="2200" dirty="0"/>
              <a:t> </a:t>
            </a:r>
            <a:r>
              <a:rPr lang="en-US" sz="2200" dirty="0" err="1"/>
              <a:t>i</a:t>
            </a:r>
            <a:r>
              <a:rPr lang="en-US" sz="2200" dirty="0"/>
              <a:t> </a:t>
            </a:r>
            <a:r>
              <a:rPr lang="en-US" sz="2200" dirty="0" err="1"/>
              <a:t>promovisanje</a:t>
            </a:r>
            <a:r>
              <a:rPr lang="en-US" sz="2200" dirty="0"/>
              <a:t> </a:t>
            </a:r>
            <a:r>
              <a:rPr lang="en-US" sz="2200" dirty="0" err="1"/>
              <a:t>blagostanja</a:t>
            </a:r>
            <a:r>
              <a:rPr lang="en-US" sz="2200" dirty="0"/>
              <a:t> u </a:t>
            </a:r>
            <a:r>
              <a:rPr lang="en-US" sz="2200" dirty="0" err="1"/>
              <a:t>suočavanju</a:t>
            </a:r>
            <a:r>
              <a:rPr lang="en-US" sz="2200" dirty="0"/>
              <a:t> </a:t>
            </a:r>
            <a:r>
              <a:rPr lang="en-US" sz="2200" dirty="0" err="1"/>
              <a:t>sa</a:t>
            </a:r>
            <a:r>
              <a:rPr lang="en-US" sz="2200" dirty="0"/>
              <a:t> </a:t>
            </a:r>
            <a:r>
              <a:rPr lang="en-US" sz="2200" dirty="0" err="1"/>
              <a:t>izazovima</a:t>
            </a:r>
            <a:r>
              <a:rPr lang="en-US" sz="2200" dirty="0"/>
              <a:t> </a:t>
            </a:r>
            <a:r>
              <a:rPr lang="en-US" sz="2200" dirty="0" err="1"/>
              <a:t>vezanim</a:t>
            </a:r>
            <a:r>
              <a:rPr lang="en-US" sz="2200" dirty="0"/>
              <a:t> </a:t>
            </a:r>
            <a:r>
              <a:rPr lang="en-US" sz="2200" dirty="0" err="1"/>
              <a:t>za</a:t>
            </a:r>
            <a:r>
              <a:rPr lang="en-US" sz="2200" dirty="0"/>
              <a:t> </a:t>
            </a:r>
            <a:r>
              <a:rPr lang="en-US" sz="2200" dirty="0" err="1"/>
              <a:t>klimu</a:t>
            </a:r>
            <a:r>
              <a:rPr lang="en-US" sz="2200" dirty="0"/>
              <a:t> je </a:t>
            </a:r>
            <a:r>
              <a:rPr lang="en-US" sz="2200" dirty="0" err="1"/>
              <a:t>ključni</a:t>
            </a:r>
            <a:r>
              <a:rPr lang="en-US" sz="2200" dirty="0"/>
              <a:t> </a:t>
            </a:r>
            <a:r>
              <a:rPr lang="en-US" sz="2200" dirty="0" err="1"/>
              <a:t>aspekt</a:t>
            </a:r>
            <a:r>
              <a:rPr lang="en-US" sz="2200" dirty="0"/>
              <a:t> </a:t>
            </a:r>
            <a:r>
              <a:rPr lang="en-US" sz="2200" dirty="0" err="1"/>
              <a:t>otpornosti</a:t>
            </a:r>
            <a:r>
              <a:rPr lang="en-US" sz="2200" dirty="0"/>
              <a:t>. </a:t>
            </a:r>
          </a:p>
          <a:p>
            <a:pPr algn="just">
              <a:lnSpc>
                <a:spcPct val="120000"/>
              </a:lnSpc>
              <a:spcBef>
                <a:spcPts val="2000"/>
              </a:spcBef>
            </a:pPr>
            <a:r>
              <a:rPr lang="en-US" sz="2200" dirty="0"/>
              <a:t>Bez </a:t>
            </a:r>
            <a:r>
              <a:rPr lang="en-US" sz="2200" dirty="0" err="1"/>
              <a:t>obzira</a:t>
            </a:r>
            <a:r>
              <a:rPr lang="en-US" sz="2200" dirty="0"/>
              <a:t> da li se </a:t>
            </a:r>
            <a:r>
              <a:rPr lang="en-US" sz="2200" dirty="0" err="1"/>
              <a:t>radi</a:t>
            </a:r>
            <a:r>
              <a:rPr lang="en-US" sz="2200" dirty="0"/>
              <a:t> o </a:t>
            </a:r>
            <a:r>
              <a:rPr lang="en-US" sz="2200" dirty="0" err="1"/>
              <a:t>ličnim</a:t>
            </a:r>
            <a:r>
              <a:rPr lang="en-US" sz="2200" dirty="0"/>
              <a:t> </a:t>
            </a:r>
            <a:r>
              <a:rPr lang="en-US" sz="2200" dirty="0" err="1"/>
              <a:t>ili</a:t>
            </a:r>
            <a:r>
              <a:rPr lang="en-US" sz="2200" dirty="0"/>
              <a:t> </a:t>
            </a:r>
            <a:r>
              <a:rPr lang="en-US" sz="2200" dirty="0" err="1"/>
              <a:t>profesionalnim</a:t>
            </a:r>
            <a:r>
              <a:rPr lang="en-US" sz="2200" dirty="0"/>
              <a:t> </a:t>
            </a:r>
            <a:r>
              <a:rPr lang="en-US" sz="2200" dirty="0" err="1"/>
              <a:t>situacijama</a:t>
            </a:r>
            <a:r>
              <a:rPr lang="en-US" sz="2200" dirty="0"/>
              <a:t>, </a:t>
            </a:r>
            <a:r>
              <a:rPr lang="en-US" sz="2200" dirty="0" err="1"/>
              <a:t>otpornost</a:t>
            </a:r>
            <a:r>
              <a:rPr lang="en-US" sz="2200" dirty="0"/>
              <a:t> </a:t>
            </a:r>
            <a:r>
              <a:rPr lang="en-US" sz="2200" dirty="0" err="1"/>
              <a:t>znači</a:t>
            </a:r>
            <a:r>
              <a:rPr lang="en-US" sz="2200" dirty="0"/>
              <a:t> </a:t>
            </a:r>
            <a:r>
              <a:rPr lang="en-US" sz="2200" dirty="0" err="1"/>
              <a:t>biti</a:t>
            </a:r>
            <a:r>
              <a:rPr lang="en-US" sz="2200" dirty="0"/>
              <a:t> </a:t>
            </a:r>
            <a:r>
              <a:rPr lang="en-US" sz="2200" dirty="0" err="1"/>
              <a:t>fleksibilan</a:t>
            </a:r>
            <a:r>
              <a:rPr lang="en-US" sz="2200" dirty="0"/>
              <a:t> </a:t>
            </a:r>
            <a:r>
              <a:rPr lang="en-US" sz="2200" dirty="0" err="1"/>
              <a:t>i</a:t>
            </a:r>
            <a:r>
              <a:rPr lang="en-US" sz="2200" dirty="0"/>
              <a:t> </a:t>
            </a:r>
            <a:r>
              <a:rPr lang="en-US" sz="2200" dirty="0" err="1"/>
              <a:t>prilagodljiv</a:t>
            </a:r>
            <a:r>
              <a:rPr lang="en-US" sz="2200" dirty="0"/>
              <a:t> </a:t>
            </a:r>
            <a:r>
              <a:rPr lang="en-US" sz="2200" dirty="0" err="1"/>
              <a:t>i</a:t>
            </a:r>
            <a:r>
              <a:rPr lang="en-US" sz="2200" dirty="0"/>
              <a:t> </a:t>
            </a:r>
            <a:r>
              <a:rPr lang="en-US" sz="2200" dirty="0" err="1"/>
              <a:t>spreman</a:t>
            </a:r>
            <a:r>
              <a:rPr lang="en-US" sz="2200" dirty="0"/>
              <a:t> </a:t>
            </a:r>
            <a:r>
              <a:rPr lang="en-US" sz="2200" dirty="0" err="1"/>
              <a:t>za</a:t>
            </a:r>
            <a:r>
              <a:rPr lang="en-US" sz="2200" dirty="0"/>
              <a:t> </a:t>
            </a:r>
            <a:r>
              <a:rPr lang="en-US" sz="2200" dirty="0" err="1"/>
              <a:t>promene</a:t>
            </a:r>
            <a:r>
              <a:rPr lang="en-US" sz="2200" dirty="0"/>
              <a:t> </a:t>
            </a:r>
            <a:r>
              <a:rPr lang="en-US" sz="2200" dirty="0" err="1"/>
              <a:t>kada</a:t>
            </a:r>
            <a:r>
              <a:rPr lang="en-US" sz="2200" dirty="0"/>
              <a:t> je to </a:t>
            </a:r>
            <a:r>
              <a:rPr lang="en-US" sz="2200" dirty="0" err="1"/>
              <a:t>potrebno</a:t>
            </a:r>
            <a:r>
              <a:rPr lang="sr" sz="2200" dirty="0" smtClean="0"/>
              <a:t>. </a:t>
            </a:r>
            <a:endParaRPr lang="hu-HU" sz="2200" dirty="0"/>
          </a:p>
        </p:txBody>
      </p:sp>
      <p:sp>
        <p:nvSpPr>
          <p:cNvPr id="6" name="Szövegdoboz 5"/>
          <p:cNvSpPr txBox="1"/>
          <p:nvPr/>
        </p:nvSpPr>
        <p:spPr>
          <a:xfrm>
            <a:off x="5750436" y="6042087"/>
            <a:ext cx="3628724" cy="200055"/>
          </a:xfrm>
          <a:prstGeom prst="rect">
            <a:avLst/>
          </a:prstGeom>
          <a:noFill/>
        </p:spPr>
        <p:txBody>
          <a:bodyPr wrap="square" rtlCol="0">
            <a:spAutoFit/>
          </a:bodyPr>
          <a:lstStyle/>
          <a:p>
            <a:r>
              <a:rPr lang="en-US" sz="700" dirty="0">
                <a:solidFill>
                  <a:schemeClr val="bg1">
                    <a:lumMod val="50000"/>
                  </a:schemeClr>
                </a:solidFill>
              </a:rPr>
              <a:t>Source: https://unfccc.int/topics/adaptation-and-resilience/the-big-picture/introduction</a:t>
            </a:r>
          </a:p>
        </p:txBody>
      </p:sp>
    </p:spTree>
    <p:extLst>
      <p:ext uri="{BB962C8B-B14F-4D97-AF65-F5344CB8AC3E}">
        <p14:creationId xmlns:p14="http://schemas.microsoft.com/office/powerpoint/2010/main" val="3197476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836762" y="1708029"/>
            <a:ext cx="11084943" cy="4010797"/>
          </a:xfrm>
        </p:spPr>
        <p:txBody>
          <a:bodyPr rtlCol="0">
            <a:normAutofit/>
          </a:bodyPr>
          <a:lstStyle/>
          <a:p>
            <a:pPr algn="just"/>
            <a:r>
              <a:rPr lang="en-US" dirty="0" err="1"/>
              <a:t>Višesektorska</a:t>
            </a:r>
            <a:r>
              <a:rPr lang="en-US" dirty="0"/>
              <a:t> </a:t>
            </a:r>
            <a:r>
              <a:rPr lang="en-US" dirty="0" err="1"/>
              <a:t>saradnja</a:t>
            </a:r>
            <a:r>
              <a:rPr lang="en-US" dirty="0"/>
              <a:t>: </a:t>
            </a:r>
            <a:r>
              <a:rPr lang="en-US" dirty="0" err="1"/>
              <a:t>neophodna</a:t>
            </a:r>
            <a:r>
              <a:rPr lang="en-US" dirty="0"/>
              <a:t> je </a:t>
            </a:r>
            <a:r>
              <a:rPr lang="en-US" dirty="0" err="1"/>
              <a:t>za</a:t>
            </a:r>
            <a:r>
              <a:rPr lang="en-US" dirty="0"/>
              <a:t> </a:t>
            </a:r>
            <a:r>
              <a:rPr lang="en-US" dirty="0" err="1"/>
              <a:t>izgradnju</a:t>
            </a:r>
            <a:r>
              <a:rPr lang="en-US" dirty="0"/>
              <a:t> </a:t>
            </a:r>
            <a:r>
              <a:rPr lang="en-US" dirty="0" err="1"/>
              <a:t>otpornosti</a:t>
            </a:r>
            <a:r>
              <a:rPr lang="en-US" dirty="0"/>
              <a:t> </a:t>
            </a:r>
            <a:r>
              <a:rPr lang="en-US" dirty="0" err="1"/>
              <a:t>na</a:t>
            </a:r>
            <a:r>
              <a:rPr lang="en-US" dirty="0"/>
              <a:t> </a:t>
            </a:r>
            <a:r>
              <a:rPr lang="en-US" dirty="0" err="1"/>
              <a:t>klimatske</a:t>
            </a:r>
            <a:r>
              <a:rPr lang="en-US" dirty="0"/>
              <a:t> </a:t>
            </a:r>
            <a:r>
              <a:rPr lang="en-US" dirty="0" err="1"/>
              <a:t>promene</a:t>
            </a:r>
            <a:r>
              <a:rPr lang="en-US" dirty="0"/>
              <a:t> </a:t>
            </a:r>
            <a:r>
              <a:rPr lang="en-US" dirty="0" err="1"/>
              <a:t>i</a:t>
            </a:r>
            <a:r>
              <a:rPr lang="en-US" dirty="0"/>
              <a:t> </a:t>
            </a:r>
            <a:r>
              <a:rPr lang="en-US" dirty="0" err="1"/>
              <a:t>njihove</a:t>
            </a:r>
            <a:r>
              <a:rPr lang="en-US" dirty="0"/>
              <a:t> </a:t>
            </a:r>
            <a:r>
              <a:rPr lang="en-US" dirty="0" err="1"/>
              <a:t>uticaje</a:t>
            </a:r>
            <a:r>
              <a:rPr lang="en-US" dirty="0"/>
              <a:t>. </a:t>
            </a:r>
            <a:r>
              <a:rPr lang="en-US" dirty="0" err="1"/>
              <a:t>Objedinjavanje</a:t>
            </a:r>
            <a:r>
              <a:rPr lang="en-US" dirty="0"/>
              <a:t> </a:t>
            </a:r>
            <a:r>
              <a:rPr lang="en-US" dirty="0" err="1"/>
              <a:t>različitih</a:t>
            </a:r>
            <a:r>
              <a:rPr lang="en-US" dirty="0"/>
              <a:t> </a:t>
            </a:r>
            <a:r>
              <a:rPr lang="en-US" dirty="0" err="1"/>
              <a:t>sektora</a:t>
            </a:r>
            <a:r>
              <a:rPr lang="en-US" dirty="0"/>
              <a:t> </a:t>
            </a:r>
            <a:r>
              <a:rPr lang="en-US" dirty="0" err="1"/>
              <a:t>i</a:t>
            </a:r>
            <a:r>
              <a:rPr lang="en-US" dirty="0"/>
              <a:t> </a:t>
            </a:r>
            <a:r>
              <a:rPr lang="en-US" dirty="0" err="1"/>
              <a:t>stručnosti</a:t>
            </a:r>
            <a:r>
              <a:rPr lang="en-US" dirty="0"/>
              <a:t> </a:t>
            </a:r>
            <a:r>
              <a:rPr lang="en-US" dirty="0" err="1"/>
              <a:t>za</a:t>
            </a:r>
            <a:r>
              <a:rPr lang="en-US" dirty="0"/>
              <a:t> </a:t>
            </a:r>
            <a:r>
              <a:rPr lang="en-US" dirty="0" err="1"/>
              <a:t>rešavanje</a:t>
            </a:r>
            <a:r>
              <a:rPr lang="en-US" dirty="0"/>
              <a:t> </a:t>
            </a:r>
            <a:r>
              <a:rPr lang="en-US" dirty="0" err="1"/>
              <a:t>složenih</a:t>
            </a:r>
            <a:r>
              <a:rPr lang="en-US" dirty="0"/>
              <a:t> </a:t>
            </a:r>
            <a:r>
              <a:rPr lang="en-US" dirty="0" err="1"/>
              <a:t>izazova</a:t>
            </a:r>
            <a:r>
              <a:rPr lang="en-US" dirty="0"/>
              <a:t> </a:t>
            </a:r>
            <a:r>
              <a:rPr lang="en-US" dirty="0" err="1"/>
              <a:t>i</a:t>
            </a:r>
            <a:r>
              <a:rPr lang="en-US" dirty="0"/>
              <a:t> </a:t>
            </a:r>
            <a:r>
              <a:rPr lang="en-US" dirty="0" err="1"/>
              <a:t>razvoj</a:t>
            </a:r>
            <a:r>
              <a:rPr lang="en-US" dirty="0"/>
              <a:t> </a:t>
            </a:r>
            <a:r>
              <a:rPr lang="en-US" dirty="0" err="1"/>
              <a:t>sveobuhvatnih</a:t>
            </a:r>
            <a:r>
              <a:rPr lang="en-US" dirty="0"/>
              <a:t> </a:t>
            </a:r>
            <a:r>
              <a:rPr lang="en-US" dirty="0" err="1"/>
              <a:t>rešenja</a:t>
            </a:r>
            <a:r>
              <a:rPr lang="en-US" dirty="0"/>
              <a:t> je </a:t>
            </a:r>
            <a:r>
              <a:rPr lang="en-US" dirty="0" err="1"/>
              <a:t>ključno</a:t>
            </a:r>
            <a:r>
              <a:rPr lang="en-US" dirty="0"/>
              <a:t>.</a:t>
            </a:r>
          </a:p>
          <a:p>
            <a:pPr algn="just"/>
            <a:r>
              <a:rPr lang="en-US" dirty="0" err="1"/>
              <a:t>Angažovanje</a:t>
            </a:r>
            <a:r>
              <a:rPr lang="en-US" dirty="0"/>
              <a:t> </a:t>
            </a:r>
            <a:r>
              <a:rPr lang="en-US" dirty="0" err="1"/>
              <a:t>zainteresovanih</a:t>
            </a:r>
            <a:r>
              <a:rPr lang="en-US" dirty="0"/>
              <a:t> </a:t>
            </a:r>
            <a:r>
              <a:rPr lang="en-US" dirty="0" err="1"/>
              <a:t>strana</a:t>
            </a:r>
            <a:r>
              <a:rPr lang="en-US" dirty="0"/>
              <a:t> </a:t>
            </a:r>
            <a:r>
              <a:rPr lang="en-US" dirty="0" err="1"/>
              <a:t>iz</a:t>
            </a:r>
            <a:r>
              <a:rPr lang="en-US" dirty="0"/>
              <a:t> </a:t>
            </a:r>
            <a:r>
              <a:rPr lang="en-US" dirty="0" err="1"/>
              <a:t>različitih</a:t>
            </a:r>
            <a:r>
              <a:rPr lang="en-US" dirty="0"/>
              <a:t> </a:t>
            </a:r>
            <a:r>
              <a:rPr lang="en-US" dirty="0" err="1"/>
              <a:t>sektora</a:t>
            </a:r>
            <a:r>
              <a:rPr lang="en-US" dirty="0"/>
              <a:t>, </a:t>
            </a:r>
            <a:r>
              <a:rPr lang="en-US" dirty="0" err="1"/>
              <a:t>uključujući</a:t>
            </a:r>
            <a:r>
              <a:rPr lang="en-US" dirty="0"/>
              <a:t> </a:t>
            </a:r>
            <a:r>
              <a:rPr lang="en-US" dirty="0" err="1"/>
              <a:t>preduzeća</a:t>
            </a:r>
            <a:r>
              <a:rPr lang="en-US" dirty="0"/>
              <a:t>, </a:t>
            </a:r>
            <a:r>
              <a:rPr lang="en-US" dirty="0" err="1"/>
              <a:t>organizacije</a:t>
            </a:r>
            <a:r>
              <a:rPr lang="en-US" dirty="0"/>
              <a:t> </a:t>
            </a:r>
            <a:r>
              <a:rPr lang="en-US" dirty="0" err="1"/>
              <a:t>civilnog</a:t>
            </a:r>
            <a:r>
              <a:rPr lang="en-US" dirty="0"/>
              <a:t> </a:t>
            </a:r>
            <a:r>
              <a:rPr lang="en-US" dirty="0" err="1"/>
              <a:t>društva</a:t>
            </a:r>
            <a:r>
              <a:rPr lang="en-US" dirty="0"/>
              <a:t>, </a:t>
            </a:r>
            <a:r>
              <a:rPr lang="en-US" dirty="0" err="1"/>
              <a:t>grupe</a:t>
            </a:r>
            <a:r>
              <a:rPr lang="en-US" dirty="0"/>
              <a:t> u </a:t>
            </a:r>
            <a:r>
              <a:rPr lang="en-US" dirty="0" err="1"/>
              <a:t>zajednici</a:t>
            </a:r>
            <a:r>
              <a:rPr lang="en-US" dirty="0"/>
              <a:t>, </a:t>
            </a:r>
            <a:r>
              <a:rPr lang="en-US" dirty="0" err="1"/>
              <a:t>akademsku</a:t>
            </a:r>
            <a:r>
              <a:rPr lang="en-US" dirty="0"/>
              <a:t> </a:t>
            </a:r>
            <a:r>
              <a:rPr lang="en-US" dirty="0" err="1"/>
              <a:t>zajednicu</a:t>
            </a:r>
            <a:r>
              <a:rPr lang="en-US" dirty="0"/>
              <a:t> </a:t>
            </a:r>
            <a:r>
              <a:rPr lang="en-US" dirty="0" err="1"/>
              <a:t>i</a:t>
            </a:r>
            <a:r>
              <a:rPr lang="en-US" dirty="0"/>
              <a:t> </a:t>
            </a:r>
            <a:r>
              <a:rPr lang="en-US" dirty="0" err="1"/>
              <a:t>ranjivu</a:t>
            </a:r>
            <a:r>
              <a:rPr lang="en-US" dirty="0"/>
              <a:t> </a:t>
            </a:r>
            <a:r>
              <a:rPr lang="en-US" dirty="0" err="1"/>
              <a:t>populaciju</a:t>
            </a:r>
            <a:r>
              <a:rPr lang="en-US" dirty="0"/>
              <a:t>, je </a:t>
            </a:r>
            <a:r>
              <a:rPr lang="en-US" dirty="0" err="1"/>
              <a:t>ključno</a:t>
            </a:r>
            <a:r>
              <a:rPr lang="en-US" dirty="0"/>
              <a:t>. </a:t>
            </a:r>
          </a:p>
          <a:p>
            <a:pPr algn="just"/>
            <a:r>
              <a:rPr lang="en-US" dirty="0" err="1"/>
              <a:t>Rešavanje</a:t>
            </a:r>
            <a:r>
              <a:rPr lang="en-US" dirty="0"/>
              <a:t> </a:t>
            </a:r>
            <a:r>
              <a:rPr lang="en-US" dirty="0" err="1"/>
              <a:t>uticaja</a:t>
            </a:r>
            <a:r>
              <a:rPr lang="en-US" dirty="0"/>
              <a:t> </a:t>
            </a:r>
            <a:r>
              <a:rPr lang="en-US" dirty="0" err="1"/>
              <a:t>klimatskih</a:t>
            </a:r>
            <a:r>
              <a:rPr lang="en-US" dirty="0"/>
              <a:t> </a:t>
            </a:r>
            <a:r>
              <a:rPr lang="en-US" dirty="0" err="1"/>
              <a:t>promena</a:t>
            </a:r>
            <a:r>
              <a:rPr lang="en-US" dirty="0"/>
              <a:t> </a:t>
            </a:r>
            <a:r>
              <a:rPr lang="en-US" dirty="0" err="1"/>
              <a:t>na</a:t>
            </a:r>
            <a:r>
              <a:rPr lang="en-US" dirty="0"/>
              <a:t> </a:t>
            </a:r>
            <a:r>
              <a:rPr lang="en-US" dirty="0" err="1"/>
              <a:t>zdravlje</a:t>
            </a:r>
            <a:r>
              <a:rPr lang="en-US" dirty="0"/>
              <a:t> </a:t>
            </a:r>
            <a:r>
              <a:rPr lang="en-US" dirty="0" err="1"/>
              <a:t>uključuje</a:t>
            </a:r>
            <a:r>
              <a:rPr lang="en-US" dirty="0"/>
              <a:t> </a:t>
            </a:r>
            <a:r>
              <a:rPr lang="en-US" dirty="0" err="1"/>
              <a:t>integraciju</a:t>
            </a:r>
            <a:r>
              <a:rPr lang="en-US" dirty="0"/>
              <a:t> </a:t>
            </a:r>
            <a:r>
              <a:rPr lang="en-US" dirty="0" err="1"/>
              <a:t>klimatskih</a:t>
            </a:r>
            <a:r>
              <a:rPr lang="en-US" dirty="0"/>
              <a:t> </a:t>
            </a:r>
            <a:r>
              <a:rPr lang="en-US" dirty="0" err="1"/>
              <a:t>razmatranja</a:t>
            </a:r>
            <a:r>
              <a:rPr lang="en-US" dirty="0"/>
              <a:t> u </a:t>
            </a:r>
            <a:r>
              <a:rPr lang="en-US" dirty="0" err="1"/>
              <a:t>sektorske</a:t>
            </a:r>
            <a:r>
              <a:rPr lang="en-US" dirty="0"/>
              <a:t> </a:t>
            </a:r>
            <a:r>
              <a:rPr lang="en-US" dirty="0" err="1"/>
              <a:t>politike</a:t>
            </a:r>
            <a:r>
              <a:rPr lang="en-US" dirty="0"/>
              <a:t> </a:t>
            </a:r>
            <a:r>
              <a:rPr lang="en-US" dirty="0" err="1"/>
              <a:t>i</a:t>
            </a:r>
            <a:r>
              <a:rPr lang="en-US" dirty="0"/>
              <a:t> </a:t>
            </a:r>
            <a:r>
              <a:rPr lang="en-US" dirty="0" err="1"/>
              <a:t>prakse</a:t>
            </a:r>
            <a:r>
              <a:rPr lang="en-US" dirty="0"/>
              <a:t> u </a:t>
            </a:r>
            <a:r>
              <a:rPr lang="en-US" dirty="0" err="1"/>
              <a:t>ovim</a:t>
            </a:r>
            <a:r>
              <a:rPr lang="en-US" dirty="0"/>
              <a:t> </a:t>
            </a:r>
            <a:r>
              <a:rPr lang="en-US" dirty="0" err="1"/>
              <a:t>sektorima</a:t>
            </a:r>
            <a:r>
              <a:rPr lang="en-US" dirty="0"/>
              <a:t> </a:t>
            </a:r>
            <a:r>
              <a:rPr lang="en-US" dirty="0" err="1"/>
              <a:t>kako</a:t>
            </a:r>
            <a:r>
              <a:rPr lang="en-US" dirty="0"/>
              <a:t> bi se </a:t>
            </a:r>
            <a:r>
              <a:rPr lang="en-US" dirty="0" err="1"/>
              <a:t>osigurao</a:t>
            </a:r>
            <a:r>
              <a:rPr lang="en-US" dirty="0"/>
              <a:t> </a:t>
            </a:r>
            <a:r>
              <a:rPr lang="en-US" dirty="0" err="1"/>
              <a:t>koordinisan</a:t>
            </a:r>
            <a:r>
              <a:rPr lang="en-US" dirty="0"/>
              <a:t> </a:t>
            </a:r>
            <a:r>
              <a:rPr lang="en-US" dirty="0" err="1"/>
              <a:t>i</a:t>
            </a:r>
            <a:r>
              <a:rPr lang="en-US" dirty="0"/>
              <a:t> </a:t>
            </a:r>
            <a:r>
              <a:rPr lang="en-US" dirty="0" err="1"/>
              <a:t>sveobuhvatan</a:t>
            </a:r>
            <a:r>
              <a:rPr lang="en-US" dirty="0"/>
              <a:t> </a:t>
            </a:r>
            <a:r>
              <a:rPr lang="en-US" dirty="0" err="1"/>
              <a:t>odgovor</a:t>
            </a:r>
            <a:r>
              <a:rPr lang="en-US" dirty="0"/>
              <a:t>.</a:t>
            </a:r>
          </a:p>
          <a:p>
            <a:pPr algn="just" rtl="0">
              <a:lnSpc>
                <a:spcPct val="110000"/>
              </a:lnSpc>
            </a:pPr>
            <a:endParaRPr lang="hu-HU" sz="2600" dirty="0"/>
          </a:p>
          <a:p>
            <a:pPr algn="just" rtl="0">
              <a:lnSpc>
                <a:spcPct val="110000"/>
              </a:lnSpc>
            </a:pPr>
            <a:endParaRPr lang="en-US" sz="2600" dirty="0"/>
          </a:p>
          <a:p>
            <a:pPr rtl="0"/>
            <a:endParaRPr lang="de-DE" dirty="0"/>
          </a:p>
        </p:txBody>
      </p:sp>
      <p:sp>
        <p:nvSpPr>
          <p:cNvPr id="6" name="Cím 1"/>
          <p:cNvSpPr>
            <a:spLocks noGrp="1"/>
          </p:cNvSpPr>
          <p:nvPr>
            <p:ph type="title"/>
          </p:nvPr>
        </p:nvSpPr>
        <p:spPr>
          <a:xfrm>
            <a:off x="192505" y="193916"/>
            <a:ext cx="11896826" cy="746363"/>
          </a:xfrm>
        </p:spPr>
        <p:txBody>
          <a:bodyPr rtlCol="0">
            <a:noAutofit/>
          </a:bodyPr>
          <a:lstStyle/>
          <a:p>
            <a:r>
              <a:rPr lang="en-US" sz="3000" dirty="0" err="1"/>
              <a:t>Ključne</a:t>
            </a:r>
            <a:r>
              <a:rPr lang="en-US" sz="3000" dirty="0"/>
              <a:t> </a:t>
            </a:r>
            <a:r>
              <a:rPr lang="en-US" sz="3000" dirty="0" err="1"/>
              <a:t>strategije</a:t>
            </a:r>
            <a:r>
              <a:rPr lang="en-US" sz="3000" dirty="0"/>
              <a:t> </a:t>
            </a:r>
            <a:r>
              <a:rPr lang="en-US" sz="3000" dirty="0" err="1"/>
              <a:t>za</a:t>
            </a:r>
            <a:r>
              <a:rPr lang="en-US" sz="3000" dirty="0"/>
              <a:t> </a:t>
            </a:r>
            <a:r>
              <a:rPr lang="en-US" sz="3000" dirty="0" err="1"/>
              <a:t>prilagođavanje</a:t>
            </a:r>
            <a:r>
              <a:rPr lang="en-US" sz="3000" dirty="0"/>
              <a:t> </a:t>
            </a:r>
            <a:r>
              <a:rPr lang="en-US" sz="3000" dirty="0" err="1"/>
              <a:t>uticajima</a:t>
            </a:r>
            <a:r>
              <a:rPr lang="en-US" sz="3000" dirty="0"/>
              <a:t> </a:t>
            </a:r>
            <a:r>
              <a:rPr lang="en-US" sz="3000" dirty="0" err="1"/>
              <a:t>klimatskih</a:t>
            </a:r>
            <a:r>
              <a:rPr lang="en-US" sz="3000" dirty="0"/>
              <a:t> </a:t>
            </a:r>
            <a:r>
              <a:rPr lang="en-US" sz="3000" dirty="0" err="1"/>
              <a:t>promena</a:t>
            </a:r>
            <a:r>
              <a:rPr lang="en-US" sz="3000" dirty="0"/>
              <a:t> </a:t>
            </a:r>
            <a:r>
              <a:rPr lang="en-US" sz="3000" dirty="0" err="1"/>
              <a:t>na</a:t>
            </a:r>
            <a:r>
              <a:rPr lang="en-US" sz="3000" dirty="0"/>
              <a:t> </a:t>
            </a:r>
            <a:r>
              <a:rPr lang="en-US" sz="3000" dirty="0" err="1"/>
              <a:t>zdravlje</a:t>
            </a:r>
            <a:endParaRPr lang="de-DE" sz="3000" dirty="0"/>
          </a:p>
        </p:txBody>
      </p:sp>
    </p:spTree>
    <p:extLst>
      <p:ext uri="{BB962C8B-B14F-4D97-AF65-F5344CB8AC3E}">
        <p14:creationId xmlns:p14="http://schemas.microsoft.com/office/powerpoint/2010/main" val="9819578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560717" y="1475116"/>
            <a:ext cx="11361206" cy="4948697"/>
          </a:xfrm>
        </p:spPr>
        <p:txBody>
          <a:bodyPr rtlCol="0">
            <a:noAutofit/>
          </a:bodyPr>
          <a:lstStyle/>
          <a:p>
            <a:pPr algn="just">
              <a:lnSpc>
                <a:spcPct val="120000"/>
              </a:lnSpc>
            </a:pPr>
            <a:r>
              <a:rPr lang="en-US" dirty="0" err="1"/>
              <a:t>Rešavanje</a:t>
            </a:r>
            <a:r>
              <a:rPr lang="en-US" dirty="0"/>
              <a:t> </a:t>
            </a:r>
            <a:r>
              <a:rPr lang="en-US" dirty="0" err="1"/>
              <a:t>osnovnih</a:t>
            </a:r>
            <a:r>
              <a:rPr lang="en-US" dirty="0"/>
              <a:t> </a:t>
            </a:r>
            <a:r>
              <a:rPr lang="en-US" dirty="0" err="1"/>
              <a:t>ranjivosti</a:t>
            </a:r>
            <a:r>
              <a:rPr lang="en-US" dirty="0"/>
              <a:t>: </a:t>
            </a:r>
            <a:r>
              <a:rPr lang="en-US" dirty="0" err="1"/>
              <a:t>za</a:t>
            </a:r>
            <a:r>
              <a:rPr lang="en-US" dirty="0"/>
              <a:t> </a:t>
            </a:r>
            <a:r>
              <a:rPr lang="en-US" dirty="0" err="1"/>
              <a:t>razvoj</a:t>
            </a:r>
            <a:r>
              <a:rPr lang="en-US" dirty="0"/>
              <a:t> </a:t>
            </a:r>
            <a:r>
              <a:rPr lang="en-US" dirty="0" err="1"/>
              <a:t>otpornih</a:t>
            </a:r>
            <a:r>
              <a:rPr lang="en-US" dirty="0"/>
              <a:t> </a:t>
            </a:r>
            <a:r>
              <a:rPr lang="en-US" dirty="0" err="1"/>
              <a:t>i</a:t>
            </a:r>
            <a:r>
              <a:rPr lang="en-US" dirty="0"/>
              <a:t> </a:t>
            </a:r>
            <a:r>
              <a:rPr lang="en-US" dirty="0" err="1"/>
              <a:t>inkluzivnih</a:t>
            </a:r>
            <a:r>
              <a:rPr lang="en-US" dirty="0"/>
              <a:t> </a:t>
            </a:r>
            <a:r>
              <a:rPr lang="en-US" dirty="0" err="1"/>
              <a:t>zajednica</a:t>
            </a:r>
            <a:r>
              <a:rPr lang="en-US" dirty="0"/>
              <a:t> </a:t>
            </a:r>
            <a:r>
              <a:rPr lang="en-US" dirty="0" err="1"/>
              <a:t>ključno</a:t>
            </a:r>
            <a:r>
              <a:rPr lang="en-US" dirty="0"/>
              <a:t> je </a:t>
            </a:r>
            <a:r>
              <a:rPr lang="en-US" dirty="0" err="1"/>
              <a:t>pozabaviti</a:t>
            </a:r>
            <a:r>
              <a:rPr lang="en-US" dirty="0"/>
              <a:t> se </a:t>
            </a:r>
            <a:r>
              <a:rPr lang="en-US" dirty="0" err="1"/>
              <a:t>osnovnim</a:t>
            </a:r>
            <a:r>
              <a:rPr lang="en-US" dirty="0"/>
              <a:t> </a:t>
            </a:r>
            <a:r>
              <a:rPr lang="en-US" dirty="0" err="1"/>
              <a:t>društvenim</a:t>
            </a:r>
            <a:r>
              <a:rPr lang="en-US" dirty="0"/>
              <a:t>, </a:t>
            </a:r>
            <a:r>
              <a:rPr lang="en-US" dirty="0" err="1"/>
              <a:t>ekonomskim</a:t>
            </a:r>
            <a:r>
              <a:rPr lang="en-US" dirty="0"/>
              <a:t> </a:t>
            </a:r>
            <a:r>
              <a:rPr lang="en-US" dirty="0" err="1"/>
              <a:t>i</a:t>
            </a:r>
            <a:r>
              <a:rPr lang="en-US" dirty="0"/>
              <a:t> </a:t>
            </a:r>
            <a:r>
              <a:rPr lang="en-US" dirty="0" err="1"/>
              <a:t>ekološkim</a:t>
            </a:r>
            <a:r>
              <a:rPr lang="en-US" dirty="0"/>
              <a:t> </a:t>
            </a:r>
            <a:r>
              <a:rPr lang="en-US" dirty="0" err="1"/>
              <a:t>determinantama</a:t>
            </a:r>
            <a:r>
              <a:rPr lang="en-US" dirty="0"/>
              <a:t> </a:t>
            </a:r>
            <a:r>
              <a:rPr lang="en-US" dirty="0" err="1"/>
              <a:t>zdravlja</a:t>
            </a:r>
            <a:r>
              <a:rPr lang="en-US" dirty="0"/>
              <a:t>. </a:t>
            </a:r>
          </a:p>
          <a:p>
            <a:pPr algn="just">
              <a:lnSpc>
                <a:spcPct val="120000"/>
              </a:lnSpc>
              <a:spcAft>
                <a:spcPts val="500"/>
              </a:spcAft>
            </a:pPr>
            <a:r>
              <a:rPr lang="en-US" dirty="0" err="1"/>
              <a:t>Srodne</a:t>
            </a:r>
            <a:r>
              <a:rPr lang="en-US" dirty="0"/>
              <a:t> </a:t>
            </a:r>
            <a:r>
              <a:rPr lang="en-US" dirty="0" err="1"/>
              <a:t>inicijative</a:t>
            </a:r>
            <a:r>
              <a:rPr lang="en-US" dirty="0"/>
              <a:t> </a:t>
            </a:r>
            <a:r>
              <a:rPr lang="en-US" dirty="0" err="1"/>
              <a:t>treba</a:t>
            </a:r>
            <a:r>
              <a:rPr lang="en-US" dirty="0"/>
              <a:t> da se </a:t>
            </a:r>
            <a:r>
              <a:rPr lang="en-US" dirty="0" err="1"/>
              <a:t>bave</a:t>
            </a:r>
            <a:r>
              <a:rPr lang="en-US" dirty="0"/>
              <a:t> </a:t>
            </a:r>
            <a:r>
              <a:rPr lang="en-US" dirty="0" err="1"/>
              <a:t>pitanjima</a:t>
            </a:r>
            <a:r>
              <a:rPr lang="en-US" dirty="0"/>
              <a:t> </a:t>
            </a:r>
            <a:r>
              <a:rPr lang="en-US" dirty="0" err="1"/>
              <a:t>kao</a:t>
            </a:r>
            <a:r>
              <a:rPr lang="en-US" dirty="0"/>
              <a:t> </a:t>
            </a:r>
            <a:r>
              <a:rPr lang="en-US" dirty="0" err="1"/>
              <a:t>što</a:t>
            </a:r>
            <a:r>
              <a:rPr lang="en-US" dirty="0"/>
              <a:t> </a:t>
            </a:r>
            <a:r>
              <a:rPr lang="en-US" dirty="0" err="1" smtClean="0"/>
              <a:t>su</a:t>
            </a:r>
            <a:endParaRPr lang="hu-HU" dirty="0"/>
          </a:p>
          <a:p>
            <a:pPr lvl="1" algn="just">
              <a:lnSpc>
                <a:spcPct val="120000"/>
              </a:lnSpc>
              <a:spcBef>
                <a:spcPts val="0"/>
              </a:spcBef>
              <a:spcAft>
                <a:spcPts val="500"/>
              </a:spcAft>
            </a:pPr>
            <a:r>
              <a:rPr lang="en-US" dirty="0" err="1" smtClean="0"/>
              <a:t>siromaštvo</a:t>
            </a:r>
            <a:r>
              <a:rPr lang="en-US" dirty="0"/>
              <a:t>; </a:t>
            </a:r>
            <a:endParaRPr lang="hu-HU" dirty="0" smtClean="0"/>
          </a:p>
          <a:p>
            <a:pPr lvl="1" algn="just">
              <a:lnSpc>
                <a:spcPct val="120000"/>
              </a:lnSpc>
              <a:spcAft>
                <a:spcPts val="500"/>
              </a:spcAft>
            </a:pPr>
            <a:r>
              <a:rPr lang="en-US" dirty="0" err="1" smtClean="0"/>
              <a:t>socijalna</a:t>
            </a:r>
            <a:r>
              <a:rPr lang="en-US" dirty="0" smtClean="0"/>
              <a:t> </a:t>
            </a:r>
            <a:r>
              <a:rPr lang="en-US" dirty="0" err="1"/>
              <a:t>isključenost</a:t>
            </a:r>
            <a:r>
              <a:rPr lang="en-US" dirty="0"/>
              <a:t> </a:t>
            </a:r>
            <a:r>
              <a:rPr lang="en-US" dirty="0" err="1"/>
              <a:t>i</a:t>
            </a:r>
            <a:r>
              <a:rPr lang="en-US" dirty="0"/>
              <a:t> </a:t>
            </a:r>
            <a:r>
              <a:rPr lang="en-US" dirty="0" err="1"/>
              <a:t>nejednakost</a:t>
            </a:r>
            <a:r>
              <a:rPr lang="en-US" dirty="0"/>
              <a:t>; </a:t>
            </a:r>
            <a:endParaRPr lang="hu-HU" dirty="0" smtClean="0"/>
          </a:p>
          <a:p>
            <a:pPr lvl="1" algn="just">
              <a:lnSpc>
                <a:spcPct val="120000"/>
              </a:lnSpc>
              <a:spcAft>
                <a:spcPts val="500"/>
              </a:spcAft>
            </a:pPr>
            <a:r>
              <a:rPr lang="en-US" dirty="0" err="1" smtClean="0"/>
              <a:t>neadekvatno</a:t>
            </a:r>
            <a:r>
              <a:rPr lang="en-US" dirty="0" smtClean="0"/>
              <a:t> </a:t>
            </a:r>
            <a:r>
              <a:rPr lang="en-US" dirty="0" err="1" smtClean="0"/>
              <a:t>stanovanje</a:t>
            </a:r>
            <a:r>
              <a:rPr lang="en-US" dirty="0" smtClean="0"/>
              <a:t>;</a:t>
            </a:r>
            <a:endParaRPr lang="hu-HU" dirty="0" smtClean="0"/>
          </a:p>
          <a:p>
            <a:pPr lvl="1" algn="just">
              <a:lnSpc>
                <a:spcPct val="120000"/>
              </a:lnSpc>
            </a:pPr>
            <a:r>
              <a:rPr lang="en-US" dirty="0" err="1" smtClean="0"/>
              <a:t>ograničen</a:t>
            </a:r>
            <a:r>
              <a:rPr lang="en-US" dirty="0" smtClean="0"/>
              <a:t> </a:t>
            </a:r>
            <a:r>
              <a:rPr lang="en-US" dirty="0" err="1"/>
              <a:t>pristup</a:t>
            </a:r>
            <a:r>
              <a:rPr lang="en-US" dirty="0"/>
              <a:t> </a:t>
            </a:r>
            <a:r>
              <a:rPr lang="en-US" dirty="0" err="1"/>
              <a:t>zdravstvenoj</a:t>
            </a:r>
            <a:r>
              <a:rPr lang="en-US" dirty="0"/>
              <a:t> </a:t>
            </a:r>
            <a:r>
              <a:rPr lang="en-US" dirty="0" err="1" smtClean="0"/>
              <a:t>zaštiti</a:t>
            </a:r>
            <a:r>
              <a:rPr lang="en-US" dirty="0" smtClean="0"/>
              <a:t>.</a:t>
            </a:r>
            <a:endParaRPr lang="sr-Latn-RS" dirty="0"/>
          </a:p>
          <a:p>
            <a:pPr algn="just">
              <a:lnSpc>
                <a:spcPct val="120000"/>
              </a:lnSpc>
            </a:pPr>
            <a:r>
              <a:rPr lang="en-US" sz="2200" dirty="0" smtClean="0"/>
              <a:t>Ove </a:t>
            </a:r>
            <a:r>
              <a:rPr lang="en-US" sz="2200" dirty="0" err="1" smtClean="0"/>
              <a:t>determinante</a:t>
            </a:r>
            <a:r>
              <a:rPr lang="en-US" sz="2200" dirty="0" smtClean="0"/>
              <a:t> </a:t>
            </a:r>
            <a:r>
              <a:rPr lang="en-US" sz="2200" dirty="0" err="1" smtClean="0"/>
              <a:t>mogu</a:t>
            </a:r>
            <a:r>
              <a:rPr lang="en-US" sz="2200" dirty="0" smtClean="0"/>
              <a:t> </a:t>
            </a:r>
            <a:r>
              <a:rPr lang="en-US" sz="2200" dirty="0" err="1" smtClean="0"/>
              <a:t>pogoršati</a:t>
            </a:r>
            <a:r>
              <a:rPr lang="en-US" sz="2200" dirty="0" smtClean="0"/>
              <a:t> </a:t>
            </a:r>
            <a:r>
              <a:rPr lang="en-US" sz="2200" dirty="0" err="1" smtClean="0"/>
              <a:t>zdravstvene</a:t>
            </a:r>
            <a:r>
              <a:rPr lang="en-US" sz="2200" dirty="0" smtClean="0"/>
              <a:t> </a:t>
            </a:r>
            <a:r>
              <a:rPr lang="en-US" sz="2200" dirty="0" err="1" smtClean="0"/>
              <a:t>uticaje</a:t>
            </a:r>
            <a:r>
              <a:rPr lang="en-US" sz="2200" dirty="0" smtClean="0"/>
              <a:t> </a:t>
            </a:r>
            <a:r>
              <a:rPr lang="en-US" sz="2200" dirty="0" err="1" smtClean="0"/>
              <a:t>klimatskih</a:t>
            </a:r>
            <a:r>
              <a:rPr lang="en-US" sz="2200" dirty="0" smtClean="0"/>
              <a:t> </a:t>
            </a:r>
            <a:r>
              <a:rPr lang="en-US" sz="2200" dirty="0" err="1" smtClean="0"/>
              <a:t>promena</a:t>
            </a:r>
            <a:r>
              <a:rPr lang="en-US" sz="2200" dirty="0" smtClean="0"/>
              <a:t>, </a:t>
            </a:r>
            <a:r>
              <a:rPr lang="en-US" sz="2200" dirty="0" err="1" smtClean="0"/>
              <a:t>posebno</a:t>
            </a:r>
            <a:r>
              <a:rPr lang="en-US" sz="2200" dirty="0" smtClean="0"/>
              <a:t> </a:t>
            </a:r>
            <a:r>
              <a:rPr lang="en-US" sz="2200" dirty="0" err="1" smtClean="0"/>
              <a:t>za</a:t>
            </a:r>
            <a:r>
              <a:rPr lang="en-US" sz="2200" dirty="0" smtClean="0"/>
              <a:t> </a:t>
            </a:r>
            <a:r>
              <a:rPr lang="en-US" sz="2200" dirty="0" err="1" smtClean="0"/>
              <a:t>ranjivu</a:t>
            </a:r>
            <a:r>
              <a:rPr lang="en-US" sz="2200" dirty="0" smtClean="0"/>
              <a:t> </a:t>
            </a:r>
            <a:r>
              <a:rPr lang="en-US" sz="2200" dirty="0" err="1" smtClean="0"/>
              <a:t>populaciju</a:t>
            </a:r>
            <a:r>
              <a:rPr lang="en-US" sz="2200" dirty="0" smtClean="0"/>
              <a:t>.</a:t>
            </a:r>
          </a:p>
          <a:p>
            <a:pPr algn="just" rtl="0">
              <a:lnSpc>
                <a:spcPct val="110000"/>
              </a:lnSpc>
            </a:pPr>
            <a:endParaRPr lang="hu-HU" sz="2600" dirty="0"/>
          </a:p>
          <a:p>
            <a:pPr algn="just" rtl="0">
              <a:lnSpc>
                <a:spcPct val="110000"/>
              </a:lnSpc>
            </a:pPr>
            <a:endParaRPr lang="en-US" sz="2600" dirty="0"/>
          </a:p>
          <a:p>
            <a:pPr rtl="0"/>
            <a:endParaRPr lang="de-DE" dirty="0"/>
          </a:p>
        </p:txBody>
      </p:sp>
      <p:sp>
        <p:nvSpPr>
          <p:cNvPr id="6" name="Cím 1"/>
          <p:cNvSpPr>
            <a:spLocks noGrp="1"/>
          </p:cNvSpPr>
          <p:nvPr>
            <p:ph type="title"/>
          </p:nvPr>
        </p:nvSpPr>
        <p:spPr>
          <a:xfrm>
            <a:off x="192505" y="193916"/>
            <a:ext cx="11896826" cy="746363"/>
          </a:xfrm>
        </p:spPr>
        <p:txBody>
          <a:bodyPr rtlCol="0">
            <a:noAutofit/>
          </a:bodyPr>
          <a:lstStyle/>
          <a:p>
            <a:r>
              <a:rPr lang="en-US" sz="3000" dirty="0" err="1"/>
              <a:t>Ključne</a:t>
            </a:r>
            <a:r>
              <a:rPr lang="en-US" sz="3000" dirty="0"/>
              <a:t> </a:t>
            </a:r>
            <a:r>
              <a:rPr lang="en-US" sz="3000" dirty="0" err="1"/>
              <a:t>strategije</a:t>
            </a:r>
            <a:r>
              <a:rPr lang="en-US" sz="3000" dirty="0"/>
              <a:t> </a:t>
            </a:r>
            <a:r>
              <a:rPr lang="en-US" sz="3000" dirty="0" err="1"/>
              <a:t>za</a:t>
            </a:r>
            <a:r>
              <a:rPr lang="en-US" sz="3000" dirty="0"/>
              <a:t> </a:t>
            </a:r>
            <a:r>
              <a:rPr lang="en-US" sz="3000" dirty="0" err="1"/>
              <a:t>prilagođavanje</a:t>
            </a:r>
            <a:r>
              <a:rPr lang="en-US" sz="3000" dirty="0"/>
              <a:t> </a:t>
            </a:r>
            <a:r>
              <a:rPr lang="en-US" sz="3000" dirty="0" err="1"/>
              <a:t>uticajima</a:t>
            </a:r>
            <a:r>
              <a:rPr lang="en-US" sz="3000" dirty="0"/>
              <a:t> </a:t>
            </a:r>
            <a:r>
              <a:rPr lang="en-US" sz="3000" dirty="0" err="1"/>
              <a:t>klimatskih</a:t>
            </a:r>
            <a:r>
              <a:rPr lang="en-US" sz="3000" dirty="0"/>
              <a:t> </a:t>
            </a:r>
            <a:r>
              <a:rPr lang="en-US" sz="3000" dirty="0" err="1"/>
              <a:t>promena</a:t>
            </a:r>
            <a:r>
              <a:rPr lang="en-US" sz="3000" dirty="0"/>
              <a:t> </a:t>
            </a:r>
            <a:r>
              <a:rPr lang="en-US" sz="3000" dirty="0" err="1"/>
              <a:t>na</a:t>
            </a:r>
            <a:r>
              <a:rPr lang="en-US" sz="3000" dirty="0"/>
              <a:t> </a:t>
            </a:r>
            <a:r>
              <a:rPr lang="en-US" sz="3000" dirty="0" err="1"/>
              <a:t>zdravlje</a:t>
            </a:r>
            <a:endParaRPr lang="de-DE" sz="3000" dirty="0"/>
          </a:p>
        </p:txBody>
      </p:sp>
    </p:spTree>
    <p:extLst>
      <p:ext uri="{BB962C8B-B14F-4D97-AF65-F5344CB8AC3E}">
        <p14:creationId xmlns:p14="http://schemas.microsoft.com/office/powerpoint/2010/main" val="23308033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629728" y="1897811"/>
            <a:ext cx="11317856" cy="4529879"/>
          </a:xfrm>
        </p:spPr>
        <p:txBody>
          <a:bodyPr rtlCol="0">
            <a:normAutofit/>
          </a:bodyPr>
          <a:lstStyle/>
          <a:p>
            <a:pPr algn="just">
              <a:lnSpc>
                <a:spcPct val="120000"/>
              </a:lnSpc>
              <a:spcAft>
                <a:spcPts val="3000"/>
              </a:spcAft>
            </a:pPr>
            <a:r>
              <a:rPr lang="en-US" dirty="0" err="1"/>
              <a:t>Dugoročno</a:t>
            </a:r>
            <a:r>
              <a:rPr lang="en-US" dirty="0"/>
              <a:t> </a:t>
            </a:r>
            <a:r>
              <a:rPr lang="en-US" dirty="0" err="1"/>
              <a:t>razmišljanje</a:t>
            </a:r>
            <a:r>
              <a:rPr lang="en-US" dirty="0"/>
              <a:t> </a:t>
            </a:r>
            <a:r>
              <a:rPr lang="en-US" dirty="0" err="1"/>
              <a:t>i</a:t>
            </a:r>
            <a:r>
              <a:rPr lang="en-US" dirty="0"/>
              <a:t> </a:t>
            </a:r>
            <a:r>
              <a:rPr lang="en-US" dirty="0" err="1"/>
              <a:t>planiranje</a:t>
            </a:r>
            <a:r>
              <a:rPr lang="en-US" dirty="0"/>
              <a:t>: </a:t>
            </a:r>
            <a:r>
              <a:rPr lang="en-US" dirty="0" err="1"/>
              <a:t>otpornost</a:t>
            </a:r>
            <a:r>
              <a:rPr lang="en-US" dirty="0"/>
              <a:t> </a:t>
            </a:r>
            <a:r>
              <a:rPr lang="en-US" dirty="0" err="1"/>
              <a:t>uključuje</a:t>
            </a:r>
            <a:r>
              <a:rPr lang="en-US" dirty="0"/>
              <a:t> </a:t>
            </a:r>
            <a:r>
              <a:rPr lang="en-US" dirty="0" err="1"/>
              <a:t>usvajanje</a:t>
            </a:r>
            <a:r>
              <a:rPr lang="en-US" dirty="0"/>
              <a:t> </a:t>
            </a:r>
            <a:r>
              <a:rPr lang="en-US" dirty="0" err="1"/>
              <a:t>dugoročne</a:t>
            </a:r>
            <a:r>
              <a:rPr lang="en-US" dirty="0"/>
              <a:t> </a:t>
            </a:r>
            <a:r>
              <a:rPr lang="en-US" dirty="0" err="1"/>
              <a:t>perspektive</a:t>
            </a:r>
            <a:r>
              <a:rPr lang="en-US" dirty="0"/>
              <a:t> u </a:t>
            </a:r>
            <a:r>
              <a:rPr lang="en-US" dirty="0" err="1"/>
              <a:t>proceni</a:t>
            </a:r>
            <a:r>
              <a:rPr lang="en-US" dirty="0"/>
              <a:t> </a:t>
            </a:r>
            <a:r>
              <a:rPr lang="en-US" dirty="0" err="1"/>
              <a:t>i</a:t>
            </a:r>
            <a:r>
              <a:rPr lang="en-US" dirty="0"/>
              <a:t> </a:t>
            </a:r>
            <a:r>
              <a:rPr lang="en-US" dirty="0" err="1"/>
              <a:t>rešavanju</a:t>
            </a:r>
            <a:r>
              <a:rPr lang="en-US" dirty="0"/>
              <a:t> </a:t>
            </a:r>
            <a:r>
              <a:rPr lang="en-US" dirty="0" err="1"/>
              <a:t>uticaja</a:t>
            </a:r>
            <a:r>
              <a:rPr lang="en-US" dirty="0"/>
              <a:t> </a:t>
            </a:r>
            <a:r>
              <a:rPr lang="en-US" dirty="0" err="1"/>
              <a:t>klimatskih</a:t>
            </a:r>
            <a:r>
              <a:rPr lang="en-US" dirty="0"/>
              <a:t> </a:t>
            </a:r>
            <a:r>
              <a:rPr lang="en-US" dirty="0" err="1"/>
              <a:t>promena</a:t>
            </a:r>
            <a:r>
              <a:rPr lang="en-US" dirty="0"/>
              <a:t> </a:t>
            </a:r>
            <a:r>
              <a:rPr lang="en-US" dirty="0" err="1"/>
              <a:t>na</a:t>
            </a:r>
            <a:r>
              <a:rPr lang="en-US" dirty="0"/>
              <a:t> </a:t>
            </a:r>
            <a:r>
              <a:rPr lang="en-US" dirty="0" err="1"/>
              <a:t>zdravlje</a:t>
            </a:r>
            <a:r>
              <a:rPr lang="en-US" dirty="0"/>
              <a:t>. </a:t>
            </a:r>
          </a:p>
          <a:p>
            <a:pPr algn="just">
              <a:lnSpc>
                <a:spcPct val="120000"/>
              </a:lnSpc>
              <a:spcBef>
                <a:spcPts val="0"/>
              </a:spcBef>
              <a:spcAft>
                <a:spcPts val="500"/>
              </a:spcAft>
            </a:pPr>
            <a:r>
              <a:rPr lang="en-US" dirty="0"/>
              <a:t>Na </a:t>
            </a:r>
            <a:r>
              <a:rPr lang="en-US" dirty="0" err="1"/>
              <a:t>operativnom</a:t>
            </a:r>
            <a:r>
              <a:rPr lang="en-US" dirty="0"/>
              <a:t> </a:t>
            </a:r>
            <a:r>
              <a:rPr lang="en-US" dirty="0" err="1"/>
              <a:t>nivou</a:t>
            </a:r>
            <a:r>
              <a:rPr lang="en-US" dirty="0"/>
              <a:t>, </a:t>
            </a:r>
            <a:r>
              <a:rPr lang="en-US" dirty="0" err="1"/>
              <a:t>dugoročno</a:t>
            </a:r>
            <a:r>
              <a:rPr lang="en-US" dirty="0"/>
              <a:t> </a:t>
            </a:r>
            <a:r>
              <a:rPr lang="en-US" dirty="0" err="1"/>
              <a:t>razmišljanje</a:t>
            </a:r>
            <a:r>
              <a:rPr lang="en-US" dirty="0"/>
              <a:t> </a:t>
            </a:r>
            <a:r>
              <a:rPr lang="en-US" dirty="0" err="1"/>
              <a:t>i</a:t>
            </a:r>
            <a:r>
              <a:rPr lang="en-US" dirty="0"/>
              <a:t> </a:t>
            </a:r>
            <a:r>
              <a:rPr lang="en-US" dirty="0" err="1"/>
              <a:t>planiranje</a:t>
            </a:r>
            <a:r>
              <a:rPr lang="en-US" dirty="0"/>
              <a:t> </a:t>
            </a:r>
            <a:r>
              <a:rPr lang="en-US" dirty="0" err="1" smtClean="0"/>
              <a:t>uključuju</a:t>
            </a:r>
            <a:r>
              <a:rPr lang="en-US" dirty="0" smtClean="0"/>
              <a:t>:</a:t>
            </a:r>
            <a:endParaRPr lang="hu-HU" dirty="0" smtClean="0"/>
          </a:p>
          <a:p>
            <a:pPr lvl="1" algn="just">
              <a:lnSpc>
                <a:spcPct val="120000"/>
              </a:lnSpc>
              <a:spcBef>
                <a:spcPts val="0"/>
              </a:spcBef>
            </a:pPr>
            <a:r>
              <a:rPr lang="en-US" dirty="0" err="1" smtClean="0"/>
              <a:t>razmatranje</a:t>
            </a:r>
            <a:r>
              <a:rPr lang="en-US" dirty="0" smtClean="0"/>
              <a:t> </a:t>
            </a:r>
            <a:r>
              <a:rPr lang="en-US" dirty="0" err="1"/>
              <a:t>budućih</a:t>
            </a:r>
            <a:r>
              <a:rPr lang="en-US" dirty="0"/>
              <a:t> </a:t>
            </a:r>
            <a:r>
              <a:rPr lang="en-US" dirty="0" err="1"/>
              <a:t>klimatskih</a:t>
            </a:r>
            <a:r>
              <a:rPr lang="en-US" dirty="0"/>
              <a:t> </a:t>
            </a:r>
            <a:r>
              <a:rPr lang="en-US" dirty="0" err="1" smtClean="0"/>
              <a:t>scenarija</a:t>
            </a:r>
            <a:r>
              <a:rPr lang="en-US" dirty="0" smtClean="0"/>
              <a:t>;</a:t>
            </a:r>
            <a:endParaRPr lang="hu-HU" dirty="0" smtClean="0"/>
          </a:p>
          <a:p>
            <a:pPr lvl="1" algn="just">
              <a:lnSpc>
                <a:spcPct val="120000"/>
              </a:lnSpc>
              <a:spcBef>
                <a:spcPts val="0"/>
              </a:spcBef>
            </a:pPr>
            <a:r>
              <a:rPr lang="en-US" dirty="0" err="1" smtClean="0"/>
              <a:t>sprovođenje</a:t>
            </a:r>
            <a:r>
              <a:rPr lang="en-US" dirty="0" smtClean="0"/>
              <a:t> </a:t>
            </a:r>
            <a:r>
              <a:rPr lang="en-US" dirty="0" err="1"/>
              <a:t>procene</a:t>
            </a:r>
            <a:r>
              <a:rPr lang="en-US" dirty="0"/>
              <a:t> </a:t>
            </a:r>
            <a:r>
              <a:rPr lang="en-US" dirty="0" err="1"/>
              <a:t>rizika</a:t>
            </a:r>
            <a:r>
              <a:rPr lang="en-US" dirty="0"/>
              <a:t>; </a:t>
            </a:r>
            <a:endParaRPr lang="hu-HU" dirty="0" smtClean="0"/>
          </a:p>
          <a:p>
            <a:pPr lvl="1" algn="just">
              <a:lnSpc>
                <a:spcPct val="120000"/>
              </a:lnSpc>
              <a:spcBef>
                <a:spcPts val="0"/>
              </a:spcBef>
            </a:pPr>
            <a:r>
              <a:rPr lang="en-US" dirty="0" err="1" smtClean="0"/>
              <a:t>uključivanje</a:t>
            </a:r>
            <a:r>
              <a:rPr lang="en-US" dirty="0" smtClean="0"/>
              <a:t> </a:t>
            </a:r>
            <a:r>
              <a:rPr lang="en-US" dirty="0" err="1"/>
              <a:t>klimatskih</a:t>
            </a:r>
            <a:r>
              <a:rPr lang="en-US" dirty="0"/>
              <a:t> </a:t>
            </a:r>
            <a:r>
              <a:rPr lang="en-US" dirty="0" err="1"/>
              <a:t>projekcija</a:t>
            </a:r>
            <a:r>
              <a:rPr lang="en-US" dirty="0"/>
              <a:t> u </a:t>
            </a:r>
            <a:r>
              <a:rPr lang="en-US" dirty="0" err="1"/>
              <a:t>zdravstveno</a:t>
            </a:r>
            <a:r>
              <a:rPr lang="en-US" dirty="0"/>
              <a:t> </a:t>
            </a:r>
            <a:r>
              <a:rPr lang="en-US" dirty="0" err="1"/>
              <a:t>planiranje</a:t>
            </a:r>
            <a:r>
              <a:rPr lang="en-US" dirty="0"/>
              <a:t> </a:t>
            </a:r>
            <a:r>
              <a:rPr lang="en-US" dirty="0" err="1"/>
              <a:t>i</a:t>
            </a:r>
            <a:r>
              <a:rPr lang="en-US" dirty="0"/>
              <a:t> </a:t>
            </a:r>
            <a:r>
              <a:rPr lang="en-US" dirty="0" err="1"/>
              <a:t>razvoj</a:t>
            </a:r>
            <a:r>
              <a:rPr lang="en-US" dirty="0"/>
              <a:t> </a:t>
            </a:r>
            <a:r>
              <a:rPr lang="en-US" dirty="0" err="1" smtClean="0"/>
              <a:t>politike</a:t>
            </a:r>
            <a:r>
              <a:rPr lang="en-US" dirty="0" smtClean="0"/>
              <a:t>;</a:t>
            </a:r>
            <a:endParaRPr lang="hu-HU" dirty="0"/>
          </a:p>
          <a:p>
            <a:pPr lvl="1" algn="just">
              <a:lnSpc>
                <a:spcPct val="120000"/>
              </a:lnSpc>
              <a:spcBef>
                <a:spcPts val="0"/>
              </a:spcBef>
            </a:pPr>
            <a:r>
              <a:rPr lang="en-US" dirty="0" err="1" smtClean="0"/>
              <a:t>integrisanje</a:t>
            </a:r>
            <a:r>
              <a:rPr lang="en-US" dirty="0" smtClean="0"/>
              <a:t> </a:t>
            </a:r>
            <a:r>
              <a:rPr lang="en-US" dirty="0" err="1"/>
              <a:t>razmatranja</a:t>
            </a:r>
            <a:r>
              <a:rPr lang="en-US" dirty="0"/>
              <a:t> </a:t>
            </a:r>
            <a:r>
              <a:rPr lang="en-US" dirty="0" err="1"/>
              <a:t>klimatskih</a:t>
            </a:r>
            <a:r>
              <a:rPr lang="en-US" dirty="0"/>
              <a:t> </a:t>
            </a:r>
            <a:r>
              <a:rPr lang="en-US" dirty="0" err="1"/>
              <a:t>promena</a:t>
            </a:r>
            <a:r>
              <a:rPr lang="en-US" dirty="0"/>
              <a:t> u </a:t>
            </a:r>
            <a:r>
              <a:rPr lang="en-US" dirty="0" err="1"/>
              <a:t>razvojne</a:t>
            </a:r>
            <a:r>
              <a:rPr lang="en-US" dirty="0"/>
              <a:t> </a:t>
            </a:r>
            <a:r>
              <a:rPr lang="en-US" dirty="0" err="1"/>
              <a:t>planove</a:t>
            </a:r>
            <a:r>
              <a:rPr lang="en-US" dirty="0"/>
              <a:t> </a:t>
            </a:r>
            <a:r>
              <a:rPr lang="en-US" dirty="0" err="1"/>
              <a:t>radi</a:t>
            </a:r>
            <a:r>
              <a:rPr lang="en-US" dirty="0"/>
              <a:t> </a:t>
            </a:r>
            <a:r>
              <a:rPr lang="en-US" dirty="0" err="1"/>
              <a:t>stavljanja</a:t>
            </a:r>
            <a:r>
              <a:rPr lang="en-US" dirty="0"/>
              <a:t> </a:t>
            </a:r>
            <a:r>
              <a:rPr lang="en-US" dirty="0" err="1"/>
              <a:t>prioriteta</a:t>
            </a:r>
            <a:r>
              <a:rPr lang="en-US" dirty="0"/>
              <a:t> </a:t>
            </a:r>
            <a:r>
              <a:rPr lang="en-US" dirty="0" err="1"/>
              <a:t>na</a:t>
            </a:r>
            <a:r>
              <a:rPr lang="en-US" dirty="0"/>
              <a:t> </a:t>
            </a:r>
            <a:r>
              <a:rPr lang="en-US" dirty="0" err="1"/>
              <a:t>zdravlje</a:t>
            </a:r>
            <a:r>
              <a:rPr lang="en-US" dirty="0"/>
              <a:t> </a:t>
            </a:r>
            <a:r>
              <a:rPr lang="en-US" dirty="0" err="1"/>
              <a:t>i</a:t>
            </a:r>
            <a:r>
              <a:rPr lang="en-US" dirty="0"/>
              <a:t> </a:t>
            </a:r>
            <a:r>
              <a:rPr lang="en-US" dirty="0" err="1"/>
              <a:t>blagostanje</a:t>
            </a:r>
            <a:r>
              <a:rPr lang="en-US" dirty="0"/>
              <a:t>.</a:t>
            </a:r>
          </a:p>
          <a:p>
            <a:pPr lvl="1" algn="just">
              <a:lnSpc>
                <a:spcPct val="120000"/>
              </a:lnSpc>
              <a:buFont typeface="Symbol" panose="05050102010706020507" pitchFamily="18" charset="2"/>
              <a:buChar char="-"/>
            </a:pPr>
            <a:endParaRPr lang="en-US" sz="2600" dirty="0"/>
          </a:p>
          <a:p>
            <a:pPr algn="just" rtl="0">
              <a:lnSpc>
                <a:spcPct val="110000"/>
              </a:lnSpc>
            </a:pPr>
            <a:endParaRPr lang="en-US" sz="2600" dirty="0"/>
          </a:p>
          <a:p>
            <a:pPr rtl="0"/>
            <a:endParaRPr lang="de-DE" dirty="0"/>
          </a:p>
        </p:txBody>
      </p:sp>
      <p:sp>
        <p:nvSpPr>
          <p:cNvPr id="6" name="Cím 1"/>
          <p:cNvSpPr>
            <a:spLocks noGrp="1"/>
          </p:cNvSpPr>
          <p:nvPr>
            <p:ph type="title"/>
          </p:nvPr>
        </p:nvSpPr>
        <p:spPr>
          <a:xfrm>
            <a:off x="192505" y="193916"/>
            <a:ext cx="11896826" cy="746363"/>
          </a:xfrm>
        </p:spPr>
        <p:txBody>
          <a:bodyPr rtlCol="0">
            <a:noAutofit/>
          </a:bodyPr>
          <a:lstStyle/>
          <a:p>
            <a:r>
              <a:rPr lang="en-US" sz="3000" dirty="0" err="1"/>
              <a:t>Ključne</a:t>
            </a:r>
            <a:r>
              <a:rPr lang="en-US" sz="3000" dirty="0"/>
              <a:t> </a:t>
            </a:r>
            <a:r>
              <a:rPr lang="en-US" sz="3000" dirty="0" err="1"/>
              <a:t>strategije</a:t>
            </a:r>
            <a:r>
              <a:rPr lang="en-US" sz="3000" dirty="0"/>
              <a:t> </a:t>
            </a:r>
            <a:r>
              <a:rPr lang="en-US" sz="3000" dirty="0" err="1"/>
              <a:t>za</a:t>
            </a:r>
            <a:r>
              <a:rPr lang="en-US" sz="3000" dirty="0"/>
              <a:t> </a:t>
            </a:r>
            <a:r>
              <a:rPr lang="en-US" sz="3000" dirty="0" err="1"/>
              <a:t>prilagođavanje</a:t>
            </a:r>
            <a:r>
              <a:rPr lang="en-US" sz="3000" dirty="0"/>
              <a:t> </a:t>
            </a:r>
            <a:r>
              <a:rPr lang="en-US" sz="3000" dirty="0" err="1"/>
              <a:t>uticajima</a:t>
            </a:r>
            <a:r>
              <a:rPr lang="en-US" sz="3000" dirty="0"/>
              <a:t> </a:t>
            </a:r>
            <a:r>
              <a:rPr lang="en-US" sz="3000" dirty="0" err="1"/>
              <a:t>klimatskih</a:t>
            </a:r>
            <a:r>
              <a:rPr lang="en-US" sz="3000" dirty="0"/>
              <a:t> </a:t>
            </a:r>
            <a:r>
              <a:rPr lang="en-US" sz="3000" dirty="0" err="1"/>
              <a:t>promena</a:t>
            </a:r>
            <a:r>
              <a:rPr lang="en-US" sz="3000" dirty="0"/>
              <a:t> </a:t>
            </a:r>
            <a:r>
              <a:rPr lang="en-US" sz="3000" dirty="0" err="1"/>
              <a:t>na</a:t>
            </a:r>
            <a:r>
              <a:rPr lang="en-US" sz="3000" dirty="0"/>
              <a:t> </a:t>
            </a:r>
            <a:r>
              <a:rPr lang="en-US" sz="3000" dirty="0" err="1"/>
              <a:t>zdravlje</a:t>
            </a:r>
            <a:endParaRPr lang="de-DE" sz="3000" dirty="0"/>
          </a:p>
        </p:txBody>
      </p:sp>
    </p:spTree>
    <p:extLst>
      <p:ext uri="{BB962C8B-B14F-4D97-AF65-F5344CB8AC3E}">
        <p14:creationId xmlns:p14="http://schemas.microsoft.com/office/powerpoint/2010/main" val="29163484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Ključne</a:t>
            </a:r>
            <a:r>
              <a:rPr lang="en-US" dirty="0"/>
              <a:t> </a:t>
            </a:r>
            <a:r>
              <a:rPr lang="en-US" dirty="0" err="1"/>
              <a:t>poruke</a:t>
            </a:r>
            <a:endParaRPr lang="en-US" dirty="0"/>
          </a:p>
        </p:txBody>
      </p:sp>
      <p:sp>
        <p:nvSpPr>
          <p:cNvPr id="3" name="Tartalom helye 2"/>
          <p:cNvSpPr>
            <a:spLocks noGrp="1"/>
          </p:cNvSpPr>
          <p:nvPr>
            <p:ph idx="1"/>
          </p:nvPr>
        </p:nvSpPr>
        <p:spPr>
          <a:xfrm>
            <a:off x="431321" y="1354347"/>
            <a:ext cx="11550769" cy="4951325"/>
          </a:xfrm>
        </p:spPr>
        <p:txBody>
          <a:bodyPr rtlCol="0">
            <a:noAutofit/>
          </a:bodyPr>
          <a:lstStyle/>
          <a:p>
            <a:pPr algn="just">
              <a:lnSpc>
                <a:spcPct val="120000"/>
              </a:lnSpc>
              <a:spcBef>
                <a:spcPts val="0"/>
              </a:spcBef>
              <a:spcAft>
                <a:spcPts val="2500"/>
              </a:spcAft>
            </a:pPr>
            <a:r>
              <a:rPr lang="en-US" sz="2000" dirty="0"/>
              <a:t>Da je </a:t>
            </a:r>
            <a:r>
              <a:rPr lang="en-US" sz="2000" dirty="0" err="1"/>
              <a:t>zdravstveni</a:t>
            </a:r>
            <a:r>
              <a:rPr lang="en-US" sz="2000" dirty="0"/>
              <a:t> </a:t>
            </a:r>
            <a:r>
              <a:rPr lang="en-US" sz="2000" dirty="0" err="1"/>
              <a:t>sistem</a:t>
            </a:r>
            <a:r>
              <a:rPr lang="en-US" sz="2000" dirty="0"/>
              <a:t> </a:t>
            </a:r>
            <a:r>
              <a:rPr lang="en-US" sz="2000" dirty="0" err="1"/>
              <a:t>država</a:t>
            </a:r>
            <a:r>
              <a:rPr lang="en-US" sz="2000" dirty="0"/>
              <a:t>, bio bi </a:t>
            </a:r>
            <a:r>
              <a:rPr lang="en-US" sz="2000" dirty="0" err="1"/>
              <a:t>peti</a:t>
            </a:r>
            <a:r>
              <a:rPr lang="en-US" sz="2000" dirty="0"/>
              <a:t> </a:t>
            </a:r>
            <a:r>
              <a:rPr lang="en-US" sz="2000" dirty="0" err="1"/>
              <a:t>najveći</a:t>
            </a:r>
            <a:r>
              <a:rPr lang="en-US" sz="2000" dirty="0"/>
              <a:t> </a:t>
            </a:r>
            <a:r>
              <a:rPr lang="en-US" sz="2000" dirty="0" err="1"/>
              <a:t>emiter</a:t>
            </a:r>
            <a:r>
              <a:rPr lang="en-US" sz="2000" dirty="0"/>
              <a:t> </a:t>
            </a:r>
            <a:r>
              <a:rPr lang="en-US" sz="2000" dirty="0" err="1"/>
              <a:t>na</a:t>
            </a:r>
            <a:r>
              <a:rPr lang="en-US" sz="2000" dirty="0"/>
              <a:t> </a:t>
            </a:r>
            <a:r>
              <a:rPr lang="en-US" sz="2000" dirty="0" err="1"/>
              <a:t>planeti</a:t>
            </a:r>
            <a:r>
              <a:rPr lang="en-US" sz="2000" dirty="0"/>
              <a:t>. </a:t>
            </a:r>
            <a:r>
              <a:rPr lang="en-US" sz="2000" dirty="0" err="1"/>
              <a:t>Većina</a:t>
            </a:r>
            <a:r>
              <a:rPr lang="en-US" sz="2000" dirty="0"/>
              <a:t> </a:t>
            </a:r>
            <a:r>
              <a:rPr lang="en-US" sz="2000" dirty="0" err="1"/>
              <a:t>emisija</a:t>
            </a:r>
            <a:r>
              <a:rPr lang="en-US" sz="2000" dirty="0"/>
              <a:t> </a:t>
            </a:r>
            <a:r>
              <a:rPr lang="en-US" sz="2000" dirty="0" err="1"/>
              <a:t>zdravstvenih</a:t>
            </a:r>
            <a:r>
              <a:rPr lang="en-US" sz="2000" dirty="0"/>
              <a:t> </a:t>
            </a:r>
            <a:r>
              <a:rPr lang="en-US" sz="2000" dirty="0" err="1"/>
              <a:t>sistema</a:t>
            </a:r>
            <a:r>
              <a:rPr lang="en-US" sz="2000" dirty="0"/>
              <a:t> (71%) </a:t>
            </a:r>
            <a:r>
              <a:rPr lang="en-US" sz="2000" dirty="0" err="1"/>
              <a:t>dolazi</a:t>
            </a:r>
            <a:r>
              <a:rPr lang="en-US" sz="2000" dirty="0"/>
              <a:t> od </a:t>
            </a:r>
            <a:r>
              <a:rPr lang="en-US" sz="2000" dirty="0" err="1"/>
              <a:t>proizvodnje</a:t>
            </a:r>
            <a:r>
              <a:rPr lang="en-US" sz="2000" dirty="0"/>
              <a:t>, </a:t>
            </a:r>
            <a:r>
              <a:rPr lang="en-US" sz="2000" dirty="0" err="1"/>
              <a:t>transporta</a:t>
            </a:r>
            <a:r>
              <a:rPr lang="en-US" sz="2000" dirty="0"/>
              <a:t>, </a:t>
            </a:r>
            <a:r>
              <a:rPr lang="en-US" sz="2000" dirty="0" err="1"/>
              <a:t>upotrebe</a:t>
            </a:r>
            <a:r>
              <a:rPr lang="en-US" sz="2000" dirty="0"/>
              <a:t> </a:t>
            </a:r>
            <a:r>
              <a:rPr lang="en-US" sz="2000" dirty="0" err="1"/>
              <a:t>i</a:t>
            </a:r>
            <a:r>
              <a:rPr lang="en-US" sz="2000" dirty="0"/>
              <a:t> </a:t>
            </a:r>
            <a:r>
              <a:rPr lang="en-US" sz="2000" dirty="0" err="1"/>
              <a:t>odlaganja</a:t>
            </a:r>
            <a:r>
              <a:rPr lang="en-US" sz="2000" dirty="0"/>
              <a:t> </a:t>
            </a:r>
            <a:r>
              <a:rPr lang="en-US" sz="2000" dirty="0" err="1"/>
              <a:t>dobara</a:t>
            </a:r>
            <a:r>
              <a:rPr lang="en-US" sz="2000" dirty="0"/>
              <a:t> </a:t>
            </a:r>
            <a:r>
              <a:rPr lang="en-US" sz="2000" dirty="0" err="1"/>
              <a:t>i</a:t>
            </a:r>
            <a:r>
              <a:rPr lang="en-US" sz="2000" dirty="0"/>
              <a:t> </a:t>
            </a:r>
            <a:r>
              <a:rPr lang="en-US" sz="2000" dirty="0" err="1"/>
              <a:t>usluga</a:t>
            </a:r>
            <a:r>
              <a:rPr lang="en-US" sz="2000" dirty="0"/>
              <a:t> </a:t>
            </a:r>
            <a:r>
              <a:rPr lang="en-US" sz="2000" dirty="0" err="1"/>
              <a:t>koje</a:t>
            </a:r>
            <a:r>
              <a:rPr lang="en-US" sz="2000" dirty="0"/>
              <a:t> </a:t>
            </a:r>
            <a:r>
              <a:rPr lang="en-US" sz="2000" dirty="0" err="1"/>
              <a:t>sektor</a:t>
            </a:r>
            <a:r>
              <a:rPr lang="en-US" sz="2000" dirty="0"/>
              <a:t> </a:t>
            </a:r>
            <a:r>
              <a:rPr lang="en-US" sz="2000" dirty="0" err="1"/>
              <a:t>troši</a:t>
            </a:r>
            <a:r>
              <a:rPr lang="en-US" sz="2000" dirty="0"/>
              <a:t>.</a:t>
            </a:r>
          </a:p>
          <a:p>
            <a:pPr algn="just">
              <a:lnSpc>
                <a:spcPct val="120000"/>
              </a:lnSpc>
              <a:spcBef>
                <a:spcPts val="0"/>
              </a:spcBef>
              <a:spcAft>
                <a:spcPts val="2500"/>
              </a:spcAft>
            </a:pPr>
            <a:r>
              <a:rPr lang="en-US" sz="2000" dirty="0" err="1"/>
              <a:t>Klimatske</a:t>
            </a:r>
            <a:r>
              <a:rPr lang="en-US" sz="2000" dirty="0"/>
              <a:t> </a:t>
            </a:r>
            <a:r>
              <a:rPr lang="en-US" sz="2000" dirty="0" err="1"/>
              <a:t>promene</a:t>
            </a:r>
            <a:r>
              <a:rPr lang="en-US" sz="2000" dirty="0"/>
              <a:t> </a:t>
            </a:r>
            <a:r>
              <a:rPr lang="en-US" sz="2000" dirty="0" err="1"/>
              <a:t>su</a:t>
            </a:r>
            <a:r>
              <a:rPr lang="en-US" sz="2000" dirty="0"/>
              <a:t> u </a:t>
            </a:r>
            <a:r>
              <a:rPr lang="en-US" sz="2000" dirty="0" err="1"/>
              <a:t>interakciji</a:t>
            </a:r>
            <a:r>
              <a:rPr lang="en-US" sz="2000" dirty="0"/>
              <a:t> </a:t>
            </a:r>
            <a:r>
              <a:rPr lang="en-US" sz="2000" dirty="0" err="1"/>
              <a:t>sa</a:t>
            </a:r>
            <a:r>
              <a:rPr lang="en-US" sz="2000" dirty="0"/>
              <a:t> </a:t>
            </a:r>
            <a:r>
              <a:rPr lang="en-US" sz="2000" dirty="0" err="1"/>
              <a:t>postojećim</a:t>
            </a:r>
            <a:r>
              <a:rPr lang="en-US" sz="2000" dirty="0"/>
              <a:t> </a:t>
            </a:r>
            <a:r>
              <a:rPr lang="en-US" sz="2000" dirty="0" err="1"/>
              <a:t>društvenim</a:t>
            </a:r>
            <a:r>
              <a:rPr lang="en-US" sz="2000" dirty="0"/>
              <a:t> </a:t>
            </a:r>
            <a:r>
              <a:rPr lang="en-US" sz="2000" dirty="0" err="1"/>
              <a:t>determinantama</a:t>
            </a:r>
            <a:r>
              <a:rPr lang="en-US" sz="2000" dirty="0"/>
              <a:t> </a:t>
            </a:r>
            <a:r>
              <a:rPr lang="en-US" sz="2000" dirty="0" err="1"/>
              <a:t>zdravlja</a:t>
            </a:r>
            <a:r>
              <a:rPr lang="en-US" sz="2000" dirty="0"/>
              <a:t>, </a:t>
            </a:r>
            <a:r>
              <a:rPr lang="en-US" sz="2000" dirty="0" err="1"/>
              <a:t>kao</a:t>
            </a:r>
            <a:r>
              <a:rPr lang="en-US" sz="2000" dirty="0"/>
              <a:t> </a:t>
            </a:r>
            <a:r>
              <a:rPr lang="en-US" sz="2000" dirty="0" err="1"/>
              <a:t>što</a:t>
            </a:r>
            <a:r>
              <a:rPr lang="en-US" sz="2000" dirty="0"/>
              <a:t> </a:t>
            </a:r>
            <a:r>
              <a:rPr lang="en-US" sz="2000" dirty="0" err="1"/>
              <a:t>su</a:t>
            </a:r>
            <a:r>
              <a:rPr lang="en-US" sz="2000" dirty="0"/>
              <a:t> </a:t>
            </a:r>
            <a:r>
              <a:rPr lang="en-US" sz="2000" dirty="0" err="1"/>
              <a:t>siromaštvo</a:t>
            </a:r>
            <a:r>
              <a:rPr lang="en-US" sz="2000" dirty="0"/>
              <a:t>, </a:t>
            </a:r>
            <a:r>
              <a:rPr lang="en-US" sz="2000" dirty="0" err="1"/>
              <a:t>diskriminacija</a:t>
            </a:r>
            <a:r>
              <a:rPr lang="en-US" sz="2000" dirty="0"/>
              <a:t> </a:t>
            </a:r>
            <a:r>
              <a:rPr lang="en-US" sz="2000" dirty="0" err="1"/>
              <a:t>i</a:t>
            </a:r>
            <a:r>
              <a:rPr lang="en-US" sz="2000" dirty="0"/>
              <a:t> </a:t>
            </a:r>
            <a:r>
              <a:rPr lang="en-US" sz="2000" dirty="0" err="1"/>
              <a:t>nejednak</a:t>
            </a:r>
            <a:r>
              <a:rPr lang="en-US" sz="2000" dirty="0"/>
              <a:t> </a:t>
            </a:r>
            <a:r>
              <a:rPr lang="en-US" sz="2000" dirty="0" err="1"/>
              <a:t>pristup</a:t>
            </a:r>
            <a:r>
              <a:rPr lang="en-US" sz="2000" dirty="0"/>
              <a:t> </a:t>
            </a:r>
            <a:r>
              <a:rPr lang="en-US" sz="2000" dirty="0" err="1"/>
              <a:t>resursima</a:t>
            </a:r>
            <a:r>
              <a:rPr lang="en-US" sz="2000" dirty="0"/>
              <a:t>. </a:t>
            </a:r>
            <a:r>
              <a:rPr lang="en-US" sz="2000" dirty="0" err="1"/>
              <a:t>Ovi</a:t>
            </a:r>
            <a:r>
              <a:rPr lang="en-US" sz="2000" dirty="0"/>
              <a:t> </a:t>
            </a:r>
            <a:r>
              <a:rPr lang="en-US" sz="2000" dirty="0" err="1"/>
              <a:t>faktori</a:t>
            </a:r>
            <a:r>
              <a:rPr lang="en-US" sz="2000" dirty="0"/>
              <a:t> </a:t>
            </a:r>
            <a:r>
              <a:rPr lang="en-US" sz="2000" dirty="0" err="1"/>
              <a:t>čine</a:t>
            </a:r>
            <a:r>
              <a:rPr lang="en-US" sz="2000" dirty="0"/>
              <a:t> </a:t>
            </a:r>
            <a:r>
              <a:rPr lang="en-US" sz="2000" dirty="0" err="1"/>
              <a:t>ranjivu</a:t>
            </a:r>
            <a:r>
              <a:rPr lang="en-US" sz="2000" dirty="0"/>
              <a:t> </a:t>
            </a:r>
            <a:r>
              <a:rPr lang="en-US" sz="2000" dirty="0" err="1"/>
              <a:t>populaciju</a:t>
            </a:r>
            <a:r>
              <a:rPr lang="en-US" sz="2000" dirty="0"/>
              <a:t> </a:t>
            </a:r>
            <a:r>
              <a:rPr lang="en-US" sz="2000" dirty="0" err="1"/>
              <a:t>još</a:t>
            </a:r>
            <a:r>
              <a:rPr lang="en-US" sz="2000" dirty="0"/>
              <a:t> </a:t>
            </a:r>
            <a:r>
              <a:rPr lang="en-US" sz="2000" dirty="0" err="1"/>
              <a:t>podložnijom</a:t>
            </a:r>
            <a:r>
              <a:rPr lang="en-US" sz="2000" dirty="0"/>
              <a:t> </a:t>
            </a:r>
            <a:r>
              <a:rPr lang="en-US" sz="2000" dirty="0" err="1"/>
              <a:t>zdravstvenim</a:t>
            </a:r>
            <a:r>
              <a:rPr lang="en-US" sz="2000" dirty="0"/>
              <a:t> </a:t>
            </a:r>
            <a:r>
              <a:rPr lang="en-US" sz="2000" dirty="0" err="1"/>
              <a:t>uticajima</a:t>
            </a:r>
            <a:r>
              <a:rPr lang="en-US" sz="2000" dirty="0"/>
              <a:t> </a:t>
            </a:r>
            <a:r>
              <a:rPr lang="en-US" sz="2000" dirty="0" err="1"/>
              <a:t>klimatskih</a:t>
            </a:r>
            <a:r>
              <a:rPr lang="en-US" sz="2000" dirty="0"/>
              <a:t> </a:t>
            </a:r>
            <a:r>
              <a:rPr lang="en-US" sz="2000" dirty="0" err="1"/>
              <a:t>promena</a:t>
            </a:r>
            <a:r>
              <a:rPr lang="en-US" sz="2000" dirty="0"/>
              <a:t>.</a:t>
            </a:r>
          </a:p>
          <a:p>
            <a:pPr algn="just">
              <a:lnSpc>
                <a:spcPct val="120000"/>
              </a:lnSpc>
              <a:spcBef>
                <a:spcPts val="0"/>
              </a:spcBef>
              <a:spcAft>
                <a:spcPts val="2500"/>
              </a:spcAft>
            </a:pPr>
            <a:r>
              <a:rPr lang="en-US" sz="2000" dirty="0" err="1"/>
              <a:t>Prilagodljivi</a:t>
            </a:r>
            <a:r>
              <a:rPr lang="en-US" sz="2000" dirty="0"/>
              <a:t> </a:t>
            </a:r>
            <a:r>
              <a:rPr lang="en-US" sz="2000" dirty="0" err="1"/>
              <a:t>kapacitet</a:t>
            </a:r>
            <a:r>
              <a:rPr lang="en-US" sz="2000" dirty="0"/>
              <a:t> </a:t>
            </a:r>
            <a:r>
              <a:rPr lang="en-US" sz="2000" dirty="0" err="1"/>
              <a:t>uključuje</a:t>
            </a:r>
            <a:r>
              <a:rPr lang="en-US" sz="2000" dirty="0"/>
              <a:t> </a:t>
            </a:r>
            <a:r>
              <a:rPr lang="en-US" sz="2000" dirty="0" err="1"/>
              <a:t>preduzimanje</a:t>
            </a:r>
            <a:r>
              <a:rPr lang="en-US" sz="2000" dirty="0"/>
              <a:t> </a:t>
            </a:r>
            <a:r>
              <a:rPr lang="en-US" sz="2000" dirty="0" err="1"/>
              <a:t>proaktivnih</a:t>
            </a:r>
            <a:r>
              <a:rPr lang="en-US" sz="2000" dirty="0"/>
              <a:t> </a:t>
            </a:r>
            <a:r>
              <a:rPr lang="en-US" sz="2000" dirty="0" err="1"/>
              <a:t>koraka</a:t>
            </a:r>
            <a:r>
              <a:rPr lang="en-US" sz="2000" dirty="0"/>
              <a:t> </a:t>
            </a:r>
            <a:r>
              <a:rPr lang="en-US" sz="2000" dirty="0" err="1"/>
              <a:t>kao</a:t>
            </a:r>
            <a:r>
              <a:rPr lang="en-US" sz="2000" dirty="0"/>
              <a:t> </a:t>
            </a:r>
            <a:r>
              <a:rPr lang="en-US" sz="2000" dirty="0" err="1"/>
              <a:t>što</a:t>
            </a:r>
            <a:r>
              <a:rPr lang="en-US" sz="2000" dirty="0"/>
              <a:t> je </a:t>
            </a:r>
            <a:r>
              <a:rPr lang="en-US" sz="2000" dirty="0" err="1"/>
              <a:t>implementacija</a:t>
            </a:r>
            <a:r>
              <a:rPr lang="en-US" sz="2000" dirty="0"/>
              <a:t> </a:t>
            </a:r>
            <a:r>
              <a:rPr lang="en-US" sz="2000" dirty="0" err="1"/>
              <a:t>sistema</a:t>
            </a:r>
            <a:r>
              <a:rPr lang="en-US" sz="2000" dirty="0"/>
              <a:t> </a:t>
            </a:r>
            <a:r>
              <a:rPr lang="en-US" sz="2000" dirty="0" err="1"/>
              <a:t>ranog</a:t>
            </a:r>
            <a:r>
              <a:rPr lang="en-US" sz="2000" dirty="0"/>
              <a:t> </a:t>
            </a:r>
            <a:r>
              <a:rPr lang="en-US" sz="2000" dirty="0" err="1"/>
              <a:t>upozoravanja</a:t>
            </a:r>
            <a:r>
              <a:rPr lang="en-US" sz="2000" dirty="0"/>
              <a:t>, </a:t>
            </a:r>
            <a:r>
              <a:rPr lang="en-US" sz="2000" dirty="0" err="1"/>
              <a:t>planova</a:t>
            </a:r>
            <a:r>
              <a:rPr lang="en-US" sz="2000" dirty="0"/>
              <a:t> </a:t>
            </a:r>
            <a:r>
              <a:rPr lang="en-US" sz="2000" dirty="0" err="1"/>
              <a:t>pripravnosti</a:t>
            </a:r>
            <a:r>
              <a:rPr lang="en-US" sz="2000" dirty="0"/>
              <a:t> </a:t>
            </a:r>
            <a:r>
              <a:rPr lang="en-US" sz="2000" dirty="0" err="1"/>
              <a:t>i</a:t>
            </a:r>
            <a:r>
              <a:rPr lang="en-US" sz="2000" dirty="0"/>
              <a:t> </a:t>
            </a:r>
            <a:r>
              <a:rPr lang="en-US" sz="2000" dirty="0" err="1"/>
              <a:t>poboljšanja</a:t>
            </a:r>
            <a:r>
              <a:rPr lang="en-US" sz="2000" dirty="0"/>
              <a:t> </a:t>
            </a:r>
            <a:r>
              <a:rPr lang="en-US" sz="2000" dirty="0" err="1"/>
              <a:t>infrastrukture</a:t>
            </a:r>
            <a:r>
              <a:rPr lang="en-US" sz="2000" dirty="0"/>
              <a:t> </a:t>
            </a:r>
            <a:r>
              <a:rPr lang="en-US" sz="2000" dirty="0" err="1"/>
              <a:t>kako</a:t>
            </a:r>
            <a:r>
              <a:rPr lang="en-US" sz="2000" dirty="0"/>
              <a:t> bi se </a:t>
            </a:r>
            <a:r>
              <a:rPr lang="en-US" sz="2000" dirty="0" err="1"/>
              <a:t>smanjila</a:t>
            </a:r>
            <a:r>
              <a:rPr lang="en-US" sz="2000" dirty="0"/>
              <a:t> </a:t>
            </a:r>
            <a:r>
              <a:rPr lang="en-US" sz="2000" dirty="0" err="1"/>
              <a:t>ranjivost</a:t>
            </a:r>
            <a:r>
              <a:rPr lang="en-US" sz="2000" dirty="0"/>
              <a:t> </a:t>
            </a:r>
            <a:r>
              <a:rPr lang="en-US" sz="2000" dirty="0" err="1"/>
              <a:t>na</a:t>
            </a:r>
            <a:r>
              <a:rPr lang="en-US" sz="2000" dirty="0"/>
              <a:t> </a:t>
            </a:r>
            <a:r>
              <a:rPr lang="en-US" sz="2000" dirty="0" err="1"/>
              <a:t>zdravstvene</a:t>
            </a:r>
            <a:r>
              <a:rPr lang="en-US" sz="2000" dirty="0"/>
              <a:t> </a:t>
            </a:r>
            <a:r>
              <a:rPr lang="en-US" sz="2000" dirty="0" err="1"/>
              <a:t>uticaje</a:t>
            </a:r>
            <a:r>
              <a:rPr lang="en-US" sz="2000" dirty="0"/>
              <a:t> </a:t>
            </a:r>
            <a:r>
              <a:rPr lang="en-US" sz="2000" dirty="0" err="1"/>
              <a:t>vezane</a:t>
            </a:r>
            <a:r>
              <a:rPr lang="en-US" sz="2000" dirty="0"/>
              <a:t> </a:t>
            </a:r>
            <a:r>
              <a:rPr lang="en-US" sz="2000" dirty="0" err="1"/>
              <a:t>za</a:t>
            </a:r>
            <a:r>
              <a:rPr lang="en-US" sz="2000" dirty="0"/>
              <a:t> </a:t>
            </a:r>
            <a:r>
              <a:rPr lang="en-US" sz="2000" dirty="0" err="1"/>
              <a:t>klimu</a:t>
            </a:r>
            <a:r>
              <a:rPr lang="en-US" sz="2000" dirty="0"/>
              <a:t>.</a:t>
            </a:r>
          </a:p>
          <a:p>
            <a:pPr algn="just">
              <a:lnSpc>
                <a:spcPct val="120000"/>
              </a:lnSpc>
              <a:spcBef>
                <a:spcPts val="0"/>
              </a:spcBef>
              <a:spcAft>
                <a:spcPts val="2500"/>
              </a:spcAft>
            </a:pPr>
            <a:r>
              <a:rPr lang="en-US" sz="2000" dirty="0"/>
              <a:t>Da bi se </a:t>
            </a:r>
            <a:r>
              <a:rPr lang="en-US" sz="2000" dirty="0" err="1"/>
              <a:t>razvile</a:t>
            </a:r>
            <a:r>
              <a:rPr lang="en-US" sz="2000" dirty="0"/>
              <a:t> </a:t>
            </a:r>
            <a:r>
              <a:rPr lang="en-US" sz="2000" dirty="0" err="1"/>
              <a:t>otporne</a:t>
            </a:r>
            <a:r>
              <a:rPr lang="en-US" sz="2000" dirty="0"/>
              <a:t> </a:t>
            </a:r>
            <a:r>
              <a:rPr lang="en-US" sz="2000" dirty="0" err="1"/>
              <a:t>i</a:t>
            </a:r>
            <a:r>
              <a:rPr lang="en-US" sz="2000" dirty="0"/>
              <a:t> </a:t>
            </a:r>
            <a:r>
              <a:rPr lang="en-US" sz="2000" dirty="0" err="1"/>
              <a:t>inkluzivne</a:t>
            </a:r>
            <a:r>
              <a:rPr lang="en-US" sz="2000" dirty="0"/>
              <a:t> </a:t>
            </a:r>
            <a:r>
              <a:rPr lang="en-US" sz="2000" dirty="0" err="1"/>
              <a:t>zajednice</a:t>
            </a:r>
            <a:r>
              <a:rPr lang="en-US" sz="2000" dirty="0"/>
              <a:t>, </a:t>
            </a:r>
            <a:r>
              <a:rPr lang="en-US" sz="2000" dirty="0" err="1"/>
              <a:t>ključno</a:t>
            </a:r>
            <a:r>
              <a:rPr lang="en-US" sz="2000" dirty="0"/>
              <a:t> je </a:t>
            </a:r>
            <a:r>
              <a:rPr lang="en-US" sz="2000" dirty="0" err="1"/>
              <a:t>baviti</a:t>
            </a:r>
            <a:r>
              <a:rPr lang="en-US" sz="2000" dirty="0"/>
              <a:t> se </a:t>
            </a:r>
            <a:r>
              <a:rPr lang="en-US" sz="2000" dirty="0" err="1"/>
              <a:t>osnovnim</a:t>
            </a:r>
            <a:r>
              <a:rPr lang="en-US" sz="2000" dirty="0"/>
              <a:t> </a:t>
            </a:r>
            <a:r>
              <a:rPr lang="en-US" sz="2000" dirty="0" err="1"/>
              <a:t>društvenim</a:t>
            </a:r>
            <a:r>
              <a:rPr lang="en-US" sz="2000" dirty="0"/>
              <a:t>, </a:t>
            </a:r>
            <a:r>
              <a:rPr lang="en-US" sz="2000" dirty="0" err="1"/>
              <a:t>ekonomskim</a:t>
            </a:r>
            <a:r>
              <a:rPr lang="en-US" sz="2000" dirty="0"/>
              <a:t> </a:t>
            </a:r>
            <a:r>
              <a:rPr lang="en-US" sz="2000" dirty="0" err="1"/>
              <a:t>i</a:t>
            </a:r>
            <a:r>
              <a:rPr lang="en-US" sz="2000" dirty="0"/>
              <a:t> </a:t>
            </a:r>
            <a:r>
              <a:rPr lang="en-US" sz="2000" dirty="0" err="1"/>
              <a:t>ekološkim</a:t>
            </a:r>
            <a:r>
              <a:rPr lang="en-US" sz="2000" dirty="0"/>
              <a:t> </a:t>
            </a:r>
            <a:r>
              <a:rPr lang="en-US" sz="2000" dirty="0" err="1"/>
              <a:t>determinantama</a:t>
            </a:r>
            <a:r>
              <a:rPr lang="en-US" sz="2000" dirty="0"/>
              <a:t> </a:t>
            </a:r>
            <a:r>
              <a:rPr lang="en-US" sz="2000" dirty="0" err="1"/>
              <a:t>zdravlja</a:t>
            </a:r>
            <a:r>
              <a:rPr lang="en-US" sz="2000" dirty="0" smtClean="0"/>
              <a:t>.</a:t>
            </a:r>
            <a:endParaRPr lang="hu-HU" sz="2000" dirty="0"/>
          </a:p>
          <a:p>
            <a:pPr marL="0" indent="0" algn="just" rtl="0">
              <a:lnSpc>
                <a:spcPct val="120000"/>
              </a:lnSpc>
              <a:spcBef>
                <a:spcPts val="2000"/>
              </a:spcBef>
              <a:buNone/>
            </a:pPr>
            <a:endParaRPr lang="hu-HU" sz="2400" dirty="0"/>
          </a:p>
          <a:p>
            <a:pPr marL="0" indent="0" algn="just" rtl="0">
              <a:lnSpc>
                <a:spcPct val="120000"/>
              </a:lnSpc>
              <a:spcBef>
                <a:spcPts val="2000"/>
              </a:spcBef>
              <a:buNone/>
            </a:pPr>
            <a:endParaRPr lang="de-DE" dirty="0"/>
          </a:p>
        </p:txBody>
      </p:sp>
    </p:spTree>
    <p:extLst>
      <p:ext uri="{BB962C8B-B14F-4D97-AF65-F5344CB8AC3E}">
        <p14:creationId xmlns:p14="http://schemas.microsoft.com/office/powerpoint/2010/main" val="150433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p44"/>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US" b="1" dirty="0" err="1"/>
              <a:t>Testirajte</a:t>
            </a:r>
            <a:r>
              <a:rPr lang="en-US" b="1" dirty="0"/>
              <a:t> </a:t>
            </a:r>
            <a:r>
              <a:rPr lang="en-US" b="1" dirty="0" err="1"/>
              <a:t>svoje</a:t>
            </a:r>
            <a:r>
              <a:rPr lang="en-US" b="1" dirty="0"/>
              <a:t> </a:t>
            </a:r>
            <a:r>
              <a:rPr lang="en-US" b="1" dirty="0" err="1"/>
              <a:t>znanje</a:t>
            </a:r>
            <a:endParaRPr b="1" dirty="0"/>
          </a:p>
        </p:txBody>
      </p:sp>
      <p:sp>
        <p:nvSpPr>
          <p:cNvPr id="385" name="Google Shape;385;p44"/>
          <p:cNvSpPr txBox="1">
            <a:spLocks noGrp="1"/>
          </p:cNvSpPr>
          <p:nvPr>
            <p:ph type="body" idx="1"/>
          </p:nvPr>
        </p:nvSpPr>
        <p:spPr>
          <a:xfrm>
            <a:off x="396815" y="1138687"/>
            <a:ext cx="11270466" cy="5166985"/>
          </a:xfrm>
          <a:prstGeom prst="rect">
            <a:avLst/>
          </a:prstGeom>
          <a:noFill/>
          <a:ln>
            <a:noFill/>
          </a:ln>
        </p:spPr>
        <p:txBody>
          <a:bodyPr spcFirstLastPara="1" wrap="square" lIns="91425" tIns="45700" rIns="91425" bIns="45700" anchor="t" anchorCtr="0">
            <a:noAutofit/>
          </a:bodyPr>
          <a:lstStyle/>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Šta</a:t>
            </a:r>
            <a:r>
              <a:rPr lang="en-US" dirty="0"/>
              <a:t> </a:t>
            </a:r>
            <a:r>
              <a:rPr lang="en-US" dirty="0" err="1"/>
              <a:t>znači</a:t>
            </a:r>
            <a:r>
              <a:rPr lang="en-US" dirty="0"/>
              <a:t> „</a:t>
            </a:r>
            <a:r>
              <a:rPr lang="en-US" dirty="0" err="1"/>
              <a:t>klimatske</a:t>
            </a:r>
            <a:r>
              <a:rPr lang="en-US" dirty="0"/>
              <a:t> </a:t>
            </a:r>
            <a:r>
              <a:rPr lang="en-US" dirty="0" err="1"/>
              <a:t>promene</a:t>
            </a:r>
            <a:r>
              <a:rPr lang="en-US" dirty="0"/>
              <a:t> </a:t>
            </a:r>
            <a:r>
              <a:rPr lang="en-US" dirty="0" err="1"/>
              <a:t>suočavaju</a:t>
            </a:r>
            <a:r>
              <a:rPr lang="en-US" dirty="0"/>
              <a:t> </a:t>
            </a:r>
            <a:r>
              <a:rPr lang="en-US" dirty="0" err="1"/>
              <a:t>zdravstveni</a:t>
            </a:r>
            <a:r>
              <a:rPr lang="en-US" dirty="0"/>
              <a:t> </a:t>
            </a:r>
            <a:r>
              <a:rPr lang="en-US" dirty="0" err="1"/>
              <a:t>sektor</a:t>
            </a:r>
            <a:r>
              <a:rPr lang="en-US" dirty="0"/>
              <a:t> </a:t>
            </a:r>
            <a:r>
              <a:rPr lang="en-US" dirty="0" err="1"/>
              <a:t>sa</a:t>
            </a:r>
            <a:r>
              <a:rPr lang="en-US" dirty="0"/>
              <a:t> </a:t>
            </a:r>
            <a:r>
              <a:rPr lang="en-US" dirty="0" err="1"/>
              <a:t>dvostrukim</a:t>
            </a:r>
            <a:r>
              <a:rPr lang="en-US" dirty="0"/>
              <a:t> </a:t>
            </a:r>
            <a:r>
              <a:rPr lang="en-US" dirty="0" err="1"/>
              <a:t>izazovom</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Šta</a:t>
            </a:r>
            <a:r>
              <a:rPr lang="en-US" dirty="0"/>
              <a:t> </a:t>
            </a:r>
            <a:r>
              <a:rPr lang="en-US" dirty="0" err="1"/>
              <a:t>su</a:t>
            </a:r>
            <a:r>
              <a:rPr lang="en-US" dirty="0"/>
              <a:t> </a:t>
            </a:r>
            <a:r>
              <a:rPr lang="en-US" dirty="0" err="1"/>
              <a:t>Obim</a:t>
            </a:r>
            <a:r>
              <a:rPr lang="en-US" dirty="0"/>
              <a:t> 1, 2 </a:t>
            </a:r>
            <a:r>
              <a:rPr lang="en-US" dirty="0" err="1"/>
              <a:t>i</a:t>
            </a:r>
            <a:r>
              <a:rPr lang="en-US" dirty="0"/>
              <a:t> 3 u </a:t>
            </a:r>
            <a:r>
              <a:rPr lang="en-US" dirty="0" err="1"/>
              <a:t>kontekstu</a:t>
            </a:r>
            <a:r>
              <a:rPr lang="en-US" dirty="0"/>
              <a:t> </a:t>
            </a:r>
            <a:r>
              <a:rPr lang="en-US" dirty="0" err="1"/>
              <a:t>izvora</a:t>
            </a:r>
            <a:r>
              <a:rPr lang="en-US" dirty="0"/>
              <a:t> GHG?</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Šta</a:t>
            </a:r>
            <a:r>
              <a:rPr lang="en-US" dirty="0"/>
              <a:t> </a:t>
            </a:r>
            <a:r>
              <a:rPr lang="en-US" dirty="0" err="1"/>
              <a:t>znači</a:t>
            </a:r>
            <a:r>
              <a:rPr lang="en-US" dirty="0"/>
              <a:t> „</a:t>
            </a:r>
            <a:r>
              <a:rPr lang="en-US" dirty="0" err="1"/>
              <a:t>zdravstvena</a:t>
            </a:r>
            <a:r>
              <a:rPr lang="en-US" dirty="0"/>
              <a:t> </a:t>
            </a:r>
            <a:r>
              <a:rPr lang="en-US" dirty="0" err="1"/>
              <a:t>nejednakost</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Šta</a:t>
            </a:r>
            <a:r>
              <a:rPr lang="en-US" dirty="0"/>
              <a:t> je </a:t>
            </a:r>
            <a:r>
              <a:rPr lang="en-US" dirty="0" err="1"/>
              <a:t>glavni</a:t>
            </a:r>
            <a:r>
              <a:rPr lang="en-US" dirty="0"/>
              <a:t> </a:t>
            </a:r>
            <a:r>
              <a:rPr lang="en-US" dirty="0" err="1"/>
              <a:t>izvor</a:t>
            </a:r>
            <a:r>
              <a:rPr lang="en-US" dirty="0"/>
              <a:t> </a:t>
            </a:r>
            <a:r>
              <a:rPr lang="en-US" dirty="0" err="1"/>
              <a:t>emisija</a:t>
            </a:r>
            <a:r>
              <a:rPr lang="en-US" dirty="0"/>
              <a:t> </a:t>
            </a:r>
            <a:r>
              <a:rPr lang="en-US" dirty="0" err="1"/>
              <a:t>gasova</a:t>
            </a:r>
            <a:r>
              <a:rPr lang="en-US" dirty="0"/>
              <a:t> </a:t>
            </a:r>
            <a:r>
              <a:rPr lang="en-US" dirty="0" err="1"/>
              <a:t>sa</a:t>
            </a:r>
            <a:r>
              <a:rPr lang="en-US" dirty="0"/>
              <a:t> </a:t>
            </a:r>
            <a:r>
              <a:rPr lang="en-US" dirty="0" err="1"/>
              <a:t>efektom</a:t>
            </a:r>
            <a:r>
              <a:rPr lang="en-US" dirty="0"/>
              <a:t> </a:t>
            </a:r>
            <a:r>
              <a:rPr lang="en-US" dirty="0" err="1"/>
              <a:t>staklene</a:t>
            </a:r>
            <a:r>
              <a:rPr lang="en-US" dirty="0"/>
              <a:t> </a:t>
            </a:r>
            <a:r>
              <a:rPr lang="en-US" dirty="0" err="1"/>
              <a:t>bašte</a:t>
            </a:r>
            <a:r>
              <a:rPr lang="en-US" dirty="0"/>
              <a:t> u </a:t>
            </a:r>
            <a:r>
              <a:rPr lang="en-US" dirty="0" err="1"/>
              <a:t>sektoru</a:t>
            </a:r>
            <a:r>
              <a:rPr lang="en-US" dirty="0"/>
              <a:t> </a:t>
            </a:r>
            <a:r>
              <a:rPr lang="en-US" dirty="0" err="1"/>
              <a:t>zdravstva</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Koja</a:t>
            </a:r>
            <a:r>
              <a:rPr lang="en-US" dirty="0"/>
              <a:t> je </a:t>
            </a:r>
            <a:r>
              <a:rPr lang="en-US" dirty="0" err="1"/>
              <a:t>razlika</a:t>
            </a:r>
            <a:r>
              <a:rPr lang="en-US" dirty="0"/>
              <a:t> </a:t>
            </a:r>
            <a:r>
              <a:rPr lang="en-US" dirty="0" err="1"/>
              <a:t>između</a:t>
            </a:r>
            <a:r>
              <a:rPr lang="en-US" dirty="0"/>
              <a:t> </a:t>
            </a:r>
            <a:r>
              <a:rPr lang="en-US" dirty="0" err="1"/>
              <a:t>ublažavanja</a:t>
            </a:r>
            <a:r>
              <a:rPr lang="en-US" dirty="0"/>
              <a:t> </a:t>
            </a:r>
            <a:r>
              <a:rPr lang="en-US" dirty="0" err="1"/>
              <a:t>i</a:t>
            </a:r>
            <a:r>
              <a:rPr lang="en-US" dirty="0"/>
              <a:t> </a:t>
            </a:r>
            <a:r>
              <a:rPr lang="en-US" dirty="0" err="1"/>
              <a:t>prilagođavanja</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Kako</a:t>
            </a:r>
            <a:r>
              <a:rPr lang="en-US" dirty="0"/>
              <a:t> se </a:t>
            </a:r>
            <a:r>
              <a:rPr lang="en-US" dirty="0" err="1"/>
              <a:t>može</a:t>
            </a:r>
            <a:r>
              <a:rPr lang="en-US" dirty="0"/>
              <a:t> </a:t>
            </a:r>
            <a:r>
              <a:rPr lang="en-US" dirty="0" err="1"/>
              <a:t>definisati</a:t>
            </a:r>
            <a:r>
              <a:rPr lang="en-US" dirty="0"/>
              <a:t> „</a:t>
            </a:r>
            <a:r>
              <a:rPr lang="en-US" dirty="0" err="1"/>
              <a:t>klimatska</a:t>
            </a:r>
            <a:r>
              <a:rPr lang="en-US" dirty="0"/>
              <a:t> </a:t>
            </a:r>
            <a:r>
              <a:rPr lang="en-US" dirty="0" err="1"/>
              <a:t>pravda</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Kako</a:t>
            </a:r>
            <a:r>
              <a:rPr lang="en-US" dirty="0"/>
              <a:t> </a:t>
            </a:r>
            <a:r>
              <a:rPr lang="en-US" dirty="0" err="1"/>
              <a:t>sistemi</a:t>
            </a:r>
            <a:r>
              <a:rPr lang="en-US" dirty="0"/>
              <a:t> </a:t>
            </a:r>
            <a:r>
              <a:rPr lang="en-US" dirty="0" err="1"/>
              <a:t>za</a:t>
            </a:r>
            <a:r>
              <a:rPr lang="en-US" dirty="0"/>
              <a:t> </a:t>
            </a:r>
            <a:r>
              <a:rPr lang="en-US" dirty="0" err="1"/>
              <a:t>nadzor</a:t>
            </a:r>
            <a:r>
              <a:rPr lang="en-US" dirty="0"/>
              <a:t> </a:t>
            </a:r>
            <a:r>
              <a:rPr lang="en-US" dirty="0" err="1"/>
              <a:t>bolesti</a:t>
            </a:r>
            <a:r>
              <a:rPr lang="en-US" dirty="0"/>
              <a:t> </a:t>
            </a:r>
            <a:r>
              <a:rPr lang="en-US" dirty="0" err="1"/>
              <a:t>i</a:t>
            </a:r>
            <a:r>
              <a:rPr lang="en-US" dirty="0"/>
              <a:t> </a:t>
            </a:r>
            <a:r>
              <a:rPr lang="en-US" dirty="0" err="1"/>
              <a:t>rano</a:t>
            </a:r>
            <a:r>
              <a:rPr lang="en-US" dirty="0"/>
              <a:t> </a:t>
            </a:r>
            <a:r>
              <a:rPr lang="en-US" dirty="0" err="1"/>
              <a:t>upozoravanje</a:t>
            </a:r>
            <a:r>
              <a:rPr lang="en-US" dirty="0"/>
              <a:t> </a:t>
            </a:r>
            <a:r>
              <a:rPr lang="en-US" dirty="0" err="1"/>
              <a:t>mogu</a:t>
            </a:r>
            <a:r>
              <a:rPr lang="en-US" dirty="0"/>
              <a:t> </a:t>
            </a:r>
            <a:r>
              <a:rPr lang="en-US" dirty="0" err="1"/>
              <a:t>doprineti</a:t>
            </a:r>
            <a:r>
              <a:rPr lang="en-US" dirty="0"/>
              <a:t> </a:t>
            </a:r>
            <a:r>
              <a:rPr lang="en-US" dirty="0" err="1"/>
              <a:t>prilagođavanju</a:t>
            </a:r>
            <a:r>
              <a:rPr lang="en-US" dirty="0"/>
              <a:t> </a:t>
            </a:r>
            <a:r>
              <a:rPr lang="en-US" dirty="0" err="1"/>
              <a:t>uticaja</a:t>
            </a:r>
            <a:r>
              <a:rPr lang="en-US" dirty="0"/>
              <a:t> </a:t>
            </a:r>
            <a:r>
              <a:rPr lang="en-US" dirty="0" err="1"/>
              <a:t>klimatskih</a:t>
            </a:r>
            <a:r>
              <a:rPr lang="en-US" dirty="0"/>
              <a:t> </a:t>
            </a:r>
            <a:r>
              <a:rPr lang="en-US" dirty="0" err="1"/>
              <a:t>promena</a:t>
            </a:r>
            <a:r>
              <a:rPr lang="en-US" dirty="0"/>
              <a:t> </a:t>
            </a:r>
            <a:r>
              <a:rPr lang="en-US" dirty="0" err="1"/>
              <a:t>na</a:t>
            </a:r>
            <a:r>
              <a:rPr lang="en-US" dirty="0"/>
              <a:t> </a:t>
            </a:r>
            <a:r>
              <a:rPr lang="en-US" dirty="0" err="1"/>
              <a:t>zdravlje</a:t>
            </a:r>
            <a:r>
              <a:rPr lang="en-US" dirty="0"/>
              <a:t>?</a:t>
            </a:r>
            <a:endParaRPr dirty="0"/>
          </a:p>
          <a:p>
            <a:pPr marL="361950" lvl="0" indent="-361950" algn="just" rtl="0">
              <a:lnSpc>
                <a:spcPct val="90000"/>
              </a:lnSpc>
              <a:spcBef>
                <a:spcPts val="0"/>
              </a:spcBef>
              <a:spcAft>
                <a:spcPts val="2500"/>
              </a:spcAft>
              <a:buClr>
                <a:schemeClr val="dk1"/>
              </a:buClr>
              <a:buSzPct val="100000"/>
              <a:buFont typeface="+mj-lt"/>
              <a:buAutoNum type="arabicPeriod"/>
            </a:pPr>
            <a:r>
              <a:rPr lang="en-US" dirty="0" err="1"/>
              <a:t>Koje</a:t>
            </a:r>
            <a:r>
              <a:rPr lang="en-US" dirty="0"/>
              <a:t> </a:t>
            </a:r>
            <a:r>
              <a:rPr lang="en-US" dirty="0" err="1"/>
              <a:t>su</a:t>
            </a:r>
            <a:r>
              <a:rPr lang="en-US" dirty="0"/>
              <a:t> </a:t>
            </a:r>
            <a:r>
              <a:rPr lang="en-US" dirty="0" err="1"/>
              <a:t>karakteristike</a:t>
            </a:r>
            <a:r>
              <a:rPr lang="en-US" dirty="0"/>
              <a:t> </a:t>
            </a:r>
            <a:r>
              <a:rPr lang="en-US" dirty="0" err="1"/>
              <a:t>zdravstvenog</a:t>
            </a:r>
            <a:r>
              <a:rPr lang="en-US" dirty="0"/>
              <a:t> </a:t>
            </a:r>
            <a:r>
              <a:rPr lang="en-US" dirty="0" err="1"/>
              <a:t>sistema</a:t>
            </a:r>
            <a:r>
              <a:rPr lang="en-US" dirty="0"/>
              <a:t> </a:t>
            </a:r>
            <a:r>
              <a:rPr lang="en-US" dirty="0" err="1"/>
              <a:t>otpornog</a:t>
            </a:r>
            <a:r>
              <a:rPr lang="en-US" dirty="0"/>
              <a:t> </a:t>
            </a:r>
            <a:r>
              <a:rPr lang="en-US" dirty="0" err="1"/>
              <a:t>na</a:t>
            </a:r>
            <a:r>
              <a:rPr lang="en-US" dirty="0"/>
              <a:t> </a:t>
            </a:r>
            <a:r>
              <a:rPr lang="en-US" dirty="0" err="1"/>
              <a:t>klimu</a:t>
            </a:r>
            <a:r>
              <a:rPr lang="en-US" dirty="0"/>
              <a:t>?</a:t>
            </a:r>
            <a:endParaRPr dirty="0"/>
          </a:p>
        </p:txBody>
      </p:sp>
    </p:spTree>
    <p:extLst>
      <p:ext uri="{BB962C8B-B14F-4D97-AF65-F5344CB8AC3E}">
        <p14:creationId xmlns:p14="http://schemas.microsoft.com/office/powerpoint/2010/main" val="8803059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p45"/>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lvl="0">
              <a:spcBef>
                <a:spcPts val="0"/>
              </a:spcBef>
              <a:buClr>
                <a:schemeClr val="dk1"/>
              </a:buClr>
              <a:buSzPct val="100000"/>
            </a:pPr>
            <a:r>
              <a:rPr lang="hu-HU" b="1" dirty="0" err="1"/>
              <a:t>Preporučeno</a:t>
            </a:r>
            <a:r>
              <a:rPr lang="hu-HU" b="1" dirty="0"/>
              <a:t> </a:t>
            </a:r>
            <a:r>
              <a:rPr lang="hu-HU" b="1" dirty="0" err="1"/>
              <a:t>čitanje</a:t>
            </a:r>
            <a:endParaRPr b="1" dirty="0"/>
          </a:p>
        </p:txBody>
      </p:sp>
      <p:sp>
        <p:nvSpPr>
          <p:cNvPr id="391" name="Google Shape;391;p45"/>
          <p:cNvSpPr txBox="1">
            <a:spLocks noGrp="1"/>
          </p:cNvSpPr>
          <p:nvPr>
            <p:ph type="body" idx="1"/>
          </p:nvPr>
        </p:nvSpPr>
        <p:spPr>
          <a:xfrm>
            <a:off x="448574" y="1285336"/>
            <a:ext cx="11412747" cy="5055079"/>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3000"/>
              </a:spcAft>
              <a:buClr>
                <a:srgbClr val="000000"/>
              </a:buClr>
              <a:buSzPts val="2500"/>
              <a:buNone/>
            </a:pPr>
            <a:r>
              <a:rPr lang="en-US" sz="1900" dirty="0">
                <a:solidFill>
                  <a:srgbClr val="000000"/>
                </a:solidFill>
              </a:rPr>
              <a:t>WHO (2020) guidance for climate resilient and environmentally sustainable health care facilities </a:t>
            </a:r>
            <a:r>
              <a:rPr lang="en-US" sz="1900" u="sng" dirty="0">
                <a:solidFill>
                  <a:srgbClr val="000000"/>
                </a:solidFill>
                <a:hlinkClick r:id="rId3">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https://www.who.int/publications/i/item/9789240012226</a:t>
            </a:r>
            <a:r>
              <a:rPr lang="en-US" sz="1900" dirty="0">
                <a:solidFill>
                  <a:srgbClr val="000000"/>
                </a:solidFill>
              </a:rPr>
              <a:t> </a:t>
            </a:r>
            <a:endParaRPr sz="1900" dirty="0"/>
          </a:p>
          <a:p>
            <a:pPr marL="0" lvl="0" indent="0" algn="just" rtl="0">
              <a:spcBef>
                <a:spcPts val="0"/>
              </a:spcBef>
              <a:spcAft>
                <a:spcPts val="3000"/>
              </a:spcAft>
              <a:buClr>
                <a:srgbClr val="000000"/>
              </a:buClr>
              <a:buSzPts val="2500"/>
              <a:buNone/>
            </a:pPr>
            <a:r>
              <a:rPr lang="en-US" sz="1900" dirty="0" err="1">
                <a:solidFill>
                  <a:srgbClr val="000000"/>
                </a:solidFill>
              </a:rPr>
              <a:t>Paavola</a:t>
            </a:r>
            <a:r>
              <a:rPr lang="en-US" sz="1900" dirty="0">
                <a:solidFill>
                  <a:srgbClr val="000000"/>
                </a:solidFill>
              </a:rPr>
              <a:t> (2017) Health impacts of climate change and health and social inequalities in the UK </a:t>
            </a:r>
            <a:r>
              <a:rPr lang="en-US" sz="1900" u="sng" dirty="0">
                <a:solidFill>
                  <a:srgbClr val="000000"/>
                </a:solidFill>
                <a:hlinkClick r:id="rId4">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https://doi.org/10.1186/s12940-017-0328-z</a:t>
            </a:r>
            <a:endParaRPr sz="1900" dirty="0">
              <a:solidFill>
                <a:srgbClr val="000000"/>
              </a:solidFill>
            </a:endParaRPr>
          </a:p>
          <a:p>
            <a:pPr marL="0" lvl="0" indent="0" algn="just" rtl="0">
              <a:spcBef>
                <a:spcPts val="0"/>
              </a:spcBef>
              <a:spcAft>
                <a:spcPts val="3000"/>
              </a:spcAft>
              <a:buClr>
                <a:srgbClr val="000000"/>
              </a:buClr>
              <a:buSzPts val="2500"/>
              <a:buNone/>
            </a:pPr>
            <a:r>
              <a:rPr lang="en-US" sz="1900" dirty="0">
                <a:solidFill>
                  <a:srgbClr val="000000"/>
                </a:solidFill>
              </a:rPr>
              <a:t>WHO (2015) Operational framework for building climate resilient health systems </a:t>
            </a:r>
            <a:r>
              <a:rPr lang="en-US" sz="1900" u="sng" dirty="0">
                <a:solidFill>
                  <a:srgbClr val="000000"/>
                </a:solidFill>
                <a:hlinkClick r:id="rId5">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https://www.who.int/publications/i/item/9789241565073</a:t>
            </a:r>
            <a:r>
              <a:rPr lang="en-US" sz="1900" dirty="0">
                <a:solidFill>
                  <a:srgbClr val="000000"/>
                </a:solidFill>
              </a:rPr>
              <a:t> </a:t>
            </a:r>
            <a:endParaRPr sz="1900" dirty="0">
              <a:solidFill>
                <a:srgbClr val="000000"/>
              </a:solidFill>
            </a:endParaRPr>
          </a:p>
          <a:p>
            <a:pPr marL="0" lvl="0" indent="0" algn="just" rtl="0">
              <a:spcBef>
                <a:spcPts val="0"/>
              </a:spcBef>
              <a:spcAft>
                <a:spcPts val="3000"/>
              </a:spcAft>
              <a:buClr>
                <a:srgbClr val="000000"/>
              </a:buClr>
              <a:buSzPts val="2500"/>
              <a:buNone/>
            </a:pPr>
            <a:r>
              <a:rPr lang="en-US" sz="1900" dirty="0">
                <a:solidFill>
                  <a:srgbClr val="000000"/>
                </a:solidFill>
              </a:rPr>
              <a:t>WHO (2014) Guidance to protect health from climate change through health adaptation planning </a:t>
            </a:r>
            <a:r>
              <a:rPr lang="en-US" sz="1900" u="sng" dirty="0">
                <a:solidFill>
                  <a:srgbClr val="000000"/>
                </a:solidFill>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https://www.who.int/publications/i/item/9789241508001</a:t>
            </a:r>
            <a:r>
              <a:rPr lang="en-US" sz="1900" dirty="0">
                <a:solidFill>
                  <a:srgbClr val="000000"/>
                </a:solidFill>
              </a:rPr>
              <a:t> </a:t>
            </a:r>
            <a:endParaRPr sz="1900" dirty="0"/>
          </a:p>
          <a:p>
            <a:pPr marL="0" lvl="0" indent="0" algn="just" rtl="0">
              <a:spcBef>
                <a:spcPts val="0"/>
              </a:spcBef>
              <a:spcAft>
                <a:spcPts val="3000"/>
              </a:spcAft>
              <a:buClr>
                <a:srgbClr val="000000"/>
              </a:buClr>
              <a:buSzPts val="2500"/>
              <a:buNone/>
            </a:pPr>
            <a:r>
              <a:rPr lang="en-US" sz="1900" dirty="0">
                <a:solidFill>
                  <a:srgbClr val="000000"/>
                </a:solidFill>
              </a:rPr>
              <a:t>United Nations Climate Change – Adaptation and resilience  </a:t>
            </a:r>
            <a:r>
              <a:rPr lang="en-US" sz="1900" u="sng" dirty="0">
                <a:solidFill>
                  <a:srgbClr val="000000"/>
                </a:solidFill>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https://</a:t>
            </a:r>
            <a:r>
              <a:rPr lang="en-US" sz="1900" u="sng" dirty="0" smtClean="0">
                <a:solidFill>
                  <a:srgbClr val="000000"/>
                </a:solidFill>
                <a:hlinkClick r:id="rId7">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unfccc.int/topics/adaptation-and-resilience/the-big-picture/introduction</a:t>
            </a:r>
            <a:endParaRPr sz="2400" dirty="0"/>
          </a:p>
        </p:txBody>
      </p:sp>
    </p:spTree>
    <p:extLst>
      <p:ext uri="{BB962C8B-B14F-4D97-AF65-F5344CB8AC3E}">
        <p14:creationId xmlns:p14="http://schemas.microsoft.com/office/powerpoint/2010/main" val="32015160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a:xfrm>
            <a:off x="208227" y="498949"/>
            <a:ext cx="11896825" cy="5476696"/>
          </a:xfrm>
        </p:spPr>
        <p:txBody>
          <a:bodyPr rtlCol="0"/>
          <a:lstStyle/>
          <a:p>
            <a:pPr marL="0" indent="0" algn="ctr">
              <a:buNone/>
            </a:pPr>
            <a:r>
              <a:rPr lang="en-US" sz="3600" b="1" dirty="0" err="1"/>
              <a:t>Hvala</a:t>
            </a:r>
            <a:r>
              <a:rPr lang="en-US" sz="3600" b="1" dirty="0"/>
              <a:t> </a:t>
            </a:r>
            <a:r>
              <a:rPr lang="en-US" sz="3600" b="1" dirty="0" err="1"/>
              <a:t>na</a:t>
            </a:r>
            <a:r>
              <a:rPr lang="en-US" sz="3600" b="1" dirty="0"/>
              <a:t> </a:t>
            </a:r>
            <a:r>
              <a:rPr lang="en-US" sz="3600" b="1" dirty="0" err="1"/>
              <a:t>pažnji</a:t>
            </a:r>
            <a:r>
              <a:rPr lang="en-US" sz="3600" b="1" dirty="0"/>
              <a:t>!</a:t>
            </a:r>
          </a:p>
          <a:p>
            <a:pPr marL="0" indent="0" algn="ctr">
              <a:buNone/>
            </a:pPr>
            <a:r>
              <a:rPr lang="en-US" sz="2000" dirty="0" err="1" smtClean="0"/>
              <a:t>Ovu</a:t>
            </a:r>
            <a:r>
              <a:rPr lang="en-US" sz="2000" dirty="0" smtClean="0"/>
              <a:t> </a:t>
            </a:r>
            <a:r>
              <a:rPr lang="en-US" sz="2000" dirty="0" err="1"/>
              <a:t>prezentaciju</a:t>
            </a:r>
            <a:r>
              <a:rPr lang="en-US" sz="2000" dirty="0"/>
              <a:t> je </a:t>
            </a:r>
            <a:r>
              <a:rPr lang="en-US" sz="2000" dirty="0" err="1"/>
              <a:t>razvio</a:t>
            </a:r>
            <a:r>
              <a:rPr lang="en-US" sz="2000" dirty="0"/>
              <a:t> </a:t>
            </a:r>
            <a:r>
              <a:rPr lang="en-US" sz="2000" dirty="0" err="1"/>
              <a:t>projekat</a:t>
            </a:r>
            <a:r>
              <a:rPr lang="en-US" sz="2000" dirty="0"/>
              <a:t> CLIMATEMED, </a:t>
            </a:r>
            <a:r>
              <a:rPr lang="en-US" sz="2000" dirty="0" err="1"/>
              <a:t>podržan</a:t>
            </a:r>
            <a:r>
              <a:rPr lang="en-US" sz="2000" dirty="0"/>
              <a:t> od </a:t>
            </a:r>
            <a:r>
              <a:rPr lang="en-US" sz="2000" dirty="0" err="1"/>
              <a:t>strane</a:t>
            </a:r>
            <a:r>
              <a:rPr lang="en-US" sz="2000" dirty="0"/>
              <a:t> Erasmus+ </a:t>
            </a:r>
            <a:r>
              <a:rPr lang="en-US" sz="2000" dirty="0" err="1"/>
              <a:t>programa</a:t>
            </a:r>
            <a:r>
              <a:rPr lang="en-US" sz="2000" dirty="0"/>
              <a:t> EU. </a:t>
            </a:r>
          </a:p>
          <a:p>
            <a:pPr marL="0" indent="0" rtl="0">
              <a:buNone/>
            </a:pPr>
            <a:endParaRPr lang="sr" sz="2000" dirty="0"/>
          </a:p>
          <a:p>
            <a:pPr marL="0" indent="0" rtl="0">
              <a:buNone/>
            </a:pPr>
            <a:endParaRPr lang="en-US" dirty="0"/>
          </a:p>
          <a:p>
            <a:pPr marL="0" indent="0" rtl="0">
              <a:buNone/>
            </a:pPr>
            <a:endParaRPr lang="en-US" dirty="0"/>
          </a:p>
        </p:txBody>
      </p:sp>
      <p:pic>
        <p:nvPicPr>
          <p:cNvPr id="4" name="Kép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3528" y="3300464"/>
            <a:ext cx="1611609" cy="581434"/>
          </a:xfrm>
          <a:prstGeom prst="rect">
            <a:avLst/>
          </a:prstGeom>
        </p:spPr>
      </p:pic>
      <p:pic>
        <p:nvPicPr>
          <p:cNvPr id="5" name="Kép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528" y="2667729"/>
            <a:ext cx="1595887" cy="516669"/>
          </a:xfrm>
          <a:prstGeom prst="rect">
            <a:avLst/>
          </a:prstGeom>
        </p:spPr>
      </p:pic>
      <p:pic>
        <p:nvPicPr>
          <p:cNvPr id="6" name="Kép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3528" y="3997965"/>
            <a:ext cx="1611609" cy="537848"/>
          </a:xfrm>
          <a:prstGeom prst="rect">
            <a:avLst/>
          </a:prstGeom>
        </p:spPr>
      </p:pic>
      <p:pic>
        <p:nvPicPr>
          <p:cNvPr id="7" name="Kép 6"/>
          <p:cNvPicPr>
            <a:picLocks noChangeAspect="1"/>
          </p:cNvPicPr>
          <p:nvPr/>
        </p:nvPicPr>
        <p:blipFill rotWithShape="1">
          <a:blip r:embed="rId5" cstate="print">
            <a:extLst>
              <a:ext uri="{28A0092B-C50C-407E-A947-70E740481C1C}">
                <a14:useLocalDpi xmlns:a14="http://schemas.microsoft.com/office/drawing/2010/main" val="0"/>
              </a:ext>
            </a:extLst>
          </a:blip>
          <a:srcRect t="13674" b="11784"/>
          <a:stretch/>
        </p:blipFill>
        <p:spPr>
          <a:xfrm>
            <a:off x="263527" y="4651880"/>
            <a:ext cx="1595887" cy="552090"/>
          </a:xfrm>
          <a:prstGeom prst="rect">
            <a:avLst/>
          </a:prstGeom>
        </p:spPr>
      </p:pic>
      <p:sp>
        <p:nvSpPr>
          <p:cNvPr id="9" name="Téglalap 8"/>
          <p:cNvSpPr/>
          <p:nvPr/>
        </p:nvSpPr>
        <p:spPr>
          <a:xfrm>
            <a:off x="266732" y="5320037"/>
            <a:ext cx="1590887" cy="6556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hu-HU" dirty="0">
              <a:solidFill>
                <a:schemeClr val="tx1">
                  <a:lumMod val="65000"/>
                  <a:lumOff val="35000"/>
                </a:schemeClr>
              </a:solidFill>
            </a:endParaRPr>
          </a:p>
        </p:txBody>
      </p:sp>
      <p:sp>
        <p:nvSpPr>
          <p:cNvPr id="10" name="Szövegdoboz 9"/>
          <p:cNvSpPr txBox="1"/>
          <p:nvPr/>
        </p:nvSpPr>
        <p:spPr>
          <a:xfrm>
            <a:off x="878978" y="5380125"/>
            <a:ext cx="1019792" cy="646331"/>
          </a:xfrm>
          <a:prstGeom prst="rect">
            <a:avLst/>
          </a:prstGeom>
          <a:noFill/>
        </p:spPr>
        <p:txBody>
          <a:bodyPr wrap="square" rtlCol="0">
            <a:spAutoFit/>
          </a:bodyPr>
          <a:lstStyle/>
          <a:p>
            <a:pPr rtl="0">
              <a:lnSpc>
                <a:spcPct val="120000"/>
              </a:lnSpc>
            </a:pP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Университатеа де Медицина, Фармацие, Стинте и </a:t>
            </a:r>
            <a:r>
              <a:rPr lang="sr" sz="600" dirty="0" smtClean="0">
                <a:solidFill>
                  <a:schemeClr val="tx1">
                    <a:lumMod val="65000"/>
                    <a:lumOff val="35000"/>
                  </a:schemeClr>
                </a:solidFill>
                <a:latin typeface="Times New Roman" panose="02020603050405020304" pitchFamily="18" charset="0"/>
                <a:cs typeface="Times New Roman" panose="02020603050405020304" pitchFamily="18" charset="0"/>
              </a:rPr>
              <a:t>Техологие </a:t>
            </a:r>
            <a:r>
              <a:rPr lang="sr" sz="600" dirty="0">
                <a:solidFill>
                  <a:schemeClr val="tx1">
                    <a:lumMod val="65000"/>
                    <a:lumOff val="35000"/>
                  </a:schemeClr>
                </a:solidFill>
                <a:latin typeface="Times New Roman" panose="02020603050405020304" pitchFamily="18" charset="0"/>
                <a:cs typeface="Times New Roman" panose="02020603050405020304" pitchFamily="18" charset="0"/>
              </a:rPr>
              <a:t>Георге Емил Паладе дин Тиргу Мурес</a:t>
            </a:r>
            <a:endParaRPr lang="hu-HU" sz="600" dirty="0">
              <a:latin typeface="Times New Roman" panose="02020603050405020304" pitchFamily="18" charset="0"/>
              <a:cs typeface="Times New Roman" panose="02020603050405020304" pitchFamily="18" charset="0"/>
            </a:endParaRPr>
          </a:p>
        </p:txBody>
      </p:sp>
      <p:sp>
        <p:nvSpPr>
          <p:cNvPr id="11" name="Téglalap 10"/>
          <p:cNvSpPr/>
          <p:nvPr/>
        </p:nvSpPr>
        <p:spPr>
          <a:xfrm>
            <a:off x="1930437" y="2781361"/>
            <a:ext cx="9010465"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Medicinski </a:t>
            </a:r>
            <a:r>
              <a:rPr lang="en-US" dirty="0" err="1">
                <a:solidFill>
                  <a:schemeClr val="tx1"/>
                </a:solidFill>
              </a:rPr>
              <a:t>fakultet</a:t>
            </a:r>
            <a:r>
              <a:rPr lang="en-US" dirty="0">
                <a:solidFill>
                  <a:schemeClr val="tx1"/>
                </a:solidFill>
              </a:rPr>
              <a:t> </a:t>
            </a:r>
            <a:r>
              <a:rPr lang="en-US" dirty="0" err="1">
                <a:solidFill>
                  <a:schemeClr val="tx1"/>
                </a:solidFill>
              </a:rPr>
              <a:t>Univerziteta</a:t>
            </a:r>
            <a:r>
              <a:rPr lang="en-US" dirty="0">
                <a:solidFill>
                  <a:schemeClr val="tx1"/>
                </a:solidFill>
              </a:rPr>
              <a:t> u </a:t>
            </a:r>
            <a:r>
              <a:rPr lang="en-US" dirty="0" err="1" smtClean="0">
                <a:solidFill>
                  <a:schemeClr val="tx1"/>
                </a:solidFill>
              </a:rPr>
              <a:t>Pečuju</a:t>
            </a:r>
            <a:r>
              <a:rPr lang="hu-HU" dirty="0" smtClean="0">
                <a:solidFill>
                  <a:schemeClr val="tx1"/>
                </a:solidFill>
              </a:rPr>
              <a:t>,</a:t>
            </a:r>
            <a:br>
              <a:rPr lang="hu-HU" dirty="0" smtClean="0">
                <a:solidFill>
                  <a:schemeClr val="tx1"/>
                </a:solidFill>
              </a:rPr>
            </a:br>
            <a:r>
              <a:rPr lang="hu-HU" dirty="0" err="1" smtClean="0">
                <a:solidFill>
                  <a:schemeClr val="tx1"/>
                </a:solidFill>
              </a:rPr>
              <a:t>Institut</a:t>
            </a:r>
            <a:r>
              <a:rPr lang="hu-HU" dirty="0" smtClean="0">
                <a:solidFill>
                  <a:schemeClr val="tx1"/>
                </a:solidFill>
              </a:rPr>
              <a:t> </a:t>
            </a:r>
            <a:r>
              <a:rPr lang="hu-HU" dirty="0" err="1">
                <a:solidFill>
                  <a:schemeClr val="tx1"/>
                </a:solidFill>
              </a:rPr>
              <a:t>za</a:t>
            </a:r>
            <a:r>
              <a:rPr lang="hu-HU" dirty="0">
                <a:solidFill>
                  <a:schemeClr val="tx1"/>
                </a:solidFill>
              </a:rPr>
              <a:t> </a:t>
            </a:r>
            <a:r>
              <a:rPr lang="hu-HU" dirty="0" err="1">
                <a:solidFill>
                  <a:schemeClr val="tx1"/>
                </a:solidFill>
              </a:rPr>
              <a:t>medicinsko</a:t>
            </a:r>
            <a:r>
              <a:rPr lang="hu-HU" dirty="0">
                <a:solidFill>
                  <a:schemeClr val="tx1"/>
                </a:solidFill>
              </a:rPr>
              <a:t> </a:t>
            </a:r>
            <a:r>
              <a:rPr lang="hu-HU" dirty="0" err="1">
                <a:solidFill>
                  <a:schemeClr val="tx1"/>
                </a:solidFill>
              </a:rPr>
              <a:t>javno</a:t>
            </a:r>
            <a:r>
              <a:rPr lang="hu-HU" dirty="0">
                <a:solidFill>
                  <a:schemeClr val="tx1"/>
                </a:solidFill>
              </a:rPr>
              <a:t> </a:t>
            </a:r>
            <a:r>
              <a:rPr lang="hu-HU" dirty="0" err="1" smtClean="0">
                <a:solidFill>
                  <a:schemeClr val="tx1"/>
                </a:solidFill>
              </a:rPr>
              <a:t>zdravstvo</a:t>
            </a:r>
            <a:r>
              <a:rPr lang="hu-HU" dirty="0" smtClean="0">
                <a:solidFill>
                  <a:schemeClr val="tx1"/>
                </a:solidFill>
              </a:rPr>
              <a:t> </a:t>
            </a:r>
            <a:r>
              <a:rPr lang="en-US" dirty="0" smtClean="0">
                <a:solidFill>
                  <a:schemeClr val="tx1"/>
                </a:solidFill>
              </a:rPr>
              <a:t>– </a:t>
            </a:r>
            <a:r>
              <a:rPr lang="en-US" dirty="0" err="1">
                <a:solidFill>
                  <a:schemeClr val="tx1"/>
                </a:solidFill>
              </a:rPr>
              <a:t>Pečuj</a:t>
            </a:r>
            <a:r>
              <a:rPr lang="en-US" dirty="0">
                <a:solidFill>
                  <a:schemeClr val="tx1"/>
                </a:solidFill>
              </a:rPr>
              <a:t>, </a:t>
            </a:r>
            <a:r>
              <a:rPr lang="en-US" dirty="0" err="1">
                <a:solidFill>
                  <a:schemeClr val="tx1"/>
                </a:solidFill>
              </a:rPr>
              <a:t>Mađarska</a:t>
            </a:r>
            <a:r>
              <a:rPr lang="en-US" dirty="0">
                <a:solidFill>
                  <a:schemeClr val="tx1"/>
                </a:solidFill>
              </a:rPr>
              <a:t> </a:t>
            </a:r>
          </a:p>
        </p:txBody>
      </p:sp>
      <p:sp>
        <p:nvSpPr>
          <p:cNvPr id="12" name="Téglalap 11"/>
          <p:cNvSpPr/>
          <p:nvPr/>
        </p:nvSpPr>
        <p:spPr>
          <a:xfrm>
            <a:off x="1930437" y="3448249"/>
            <a:ext cx="6273283"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err="1">
                <a:solidFill>
                  <a:schemeClr val="tx1"/>
                </a:solidFill>
              </a:rPr>
              <a:t>Centar</a:t>
            </a:r>
            <a:r>
              <a:rPr lang="en-US" dirty="0">
                <a:solidFill>
                  <a:schemeClr val="tx1"/>
                </a:solidFill>
              </a:rPr>
              <a:t> </a:t>
            </a:r>
            <a:r>
              <a:rPr lang="en-US" dirty="0" err="1">
                <a:solidFill>
                  <a:schemeClr val="tx1"/>
                </a:solidFill>
              </a:rPr>
              <a:t>za</a:t>
            </a:r>
            <a:r>
              <a:rPr lang="en-US" dirty="0">
                <a:solidFill>
                  <a:schemeClr val="tx1"/>
                </a:solidFill>
              </a:rPr>
              <a:t> </a:t>
            </a:r>
            <a:r>
              <a:rPr lang="en-US" dirty="0" err="1">
                <a:solidFill>
                  <a:schemeClr val="tx1"/>
                </a:solidFill>
              </a:rPr>
              <a:t>zdravlje</a:t>
            </a:r>
            <a:r>
              <a:rPr lang="en-US" dirty="0">
                <a:solidFill>
                  <a:schemeClr val="tx1"/>
                </a:solidFill>
              </a:rPr>
              <a:t>, </a:t>
            </a:r>
            <a:r>
              <a:rPr lang="en-US" dirty="0" err="1">
                <a:solidFill>
                  <a:schemeClr val="tx1"/>
                </a:solidFill>
              </a:rPr>
              <a:t>vežbanje</a:t>
            </a:r>
            <a:r>
              <a:rPr lang="en-US" dirty="0">
                <a:solidFill>
                  <a:schemeClr val="tx1"/>
                </a:solidFill>
              </a:rPr>
              <a:t> </a:t>
            </a:r>
            <a:r>
              <a:rPr lang="en-US" dirty="0" err="1">
                <a:solidFill>
                  <a:schemeClr val="tx1"/>
                </a:solidFill>
              </a:rPr>
              <a:t>i</a:t>
            </a:r>
            <a:r>
              <a:rPr lang="en-US" dirty="0">
                <a:solidFill>
                  <a:schemeClr val="tx1"/>
                </a:solidFill>
              </a:rPr>
              <a:t> </a:t>
            </a:r>
            <a:r>
              <a:rPr lang="en-US" dirty="0" err="1">
                <a:solidFill>
                  <a:schemeClr val="tx1"/>
                </a:solidFill>
              </a:rPr>
              <a:t>sportske</a:t>
            </a:r>
            <a:r>
              <a:rPr lang="en-US" dirty="0">
                <a:solidFill>
                  <a:schemeClr val="tx1"/>
                </a:solidFill>
              </a:rPr>
              <a:t> </a:t>
            </a:r>
            <a:r>
              <a:rPr lang="en-US" dirty="0" err="1">
                <a:solidFill>
                  <a:schemeClr val="tx1"/>
                </a:solidFill>
              </a:rPr>
              <a:t>nauke</a:t>
            </a:r>
            <a:r>
              <a:rPr lang="en-US" dirty="0">
                <a:solidFill>
                  <a:schemeClr val="tx1"/>
                </a:solidFill>
              </a:rPr>
              <a:t> – Beograd, </a:t>
            </a:r>
            <a:r>
              <a:rPr lang="en-US" dirty="0" err="1">
                <a:solidFill>
                  <a:schemeClr val="tx1"/>
                </a:solidFill>
              </a:rPr>
              <a:t>Srbija</a:t>
            </a:r>
            <a:r>
              <a:rPr lang="en-US" dirty="0">
                <a:solidFill>
                  <a:schemeClr val="tx1"/>
                </a:solidFill>
              </a:rPr>
              <a:t> </a:t>
            </a:r>
            <a:endParaRPr lang="sr" dirty="0">
              <a:solidFill>
                <a:schemeClr val="tx1"/>
              </a:solidFill>
            </a:endParaRPr>
          </a:p>
        </p:txBody>
      </p:sp>
      <p:sp>
        <p:nvSpPr>
          <p:cNvPr id="13" name="Téglalap 12"/>
          <p:cNvSpPr/>
          <p:nvPr/>
        </p:nvSpPr>
        <p:spPr>
          <a:xfrm>
            <a:off x="1930438" y="4115137"/>
            <a:ext cx="8776548"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l-PL" dirty="0">
                <a:solidFill>
                  <a:schemeClr val="tx1"/>
                </a:solidFill>
              </a:rPr>
              <a:t>Nacionalni centar za javno zdravlje i farmaceutsku regulativu</a:t>
            </a:r>
            <a:r>
              <a:rPr lang="en-US" dirty="0" smtClean="0">
                <a:solidFill>
                  <a:schemeClr val="tx1"/>
                </a:solidFill>
              </a:rPr>
              <a:t> </a:t>
            </a:r>
            <a:r>
              <a:rPr lang="en-US" dirty="0">
                <a:solidFill>
                  <a:schemeClr val="tx1"/>
                </a:solidFill>
              </a:rPr>
              <a:t>– </a:t>
            </a:r>
            <a:r>
              <a:rPr lang="en-US" dirty="0" err="1">
                <a:solidFill>
                  <a:schemeClr val="tx1"/>
                </a:solidFill>
              </a:rPr>
              <a:t>Budimpešta</a:t>
            </a:r>
            <a:r>
              <a:rPr lang="en-US" dirty="0">
                <a:solidFill>
                  <a:schemeClr val="tx1"/>
                </a:solidFill>
              </a:rPr>
              <a:t>, </a:t>
            </a:r>
            <a:r>
              <a:rPr lang="en-US" dirty="0" err="1">
                <a:solidFill>
                  <a:schemeClr val="tx1"/>
                </a:solidFill>
              </a:rPr>
              <a:t>Mađarska</a:t>
            </a:r>
            <a:r>
              <a:rPr lang="en-US" dirty="0">
                <a:solidFill>
                  <a:schemeClr val="tx1"/>
                </a:solidFill>
              </a:rPr>
              <a:t> </a:t>
            </a:r>
            <a:endParaRPr lang="sr" dirty="0">
              <a:solidFill>
                <a:schemeClr val="tx1"/>
              </a:solidFill>
            </a:endParaRPr>
          </a:p>
        </p:txBody>
      </p:sp>
      <p:sp>
        <p:nvSpPr>
          <p:cNvPr id="14" name="Téglalap 13"/>
          <p:cNvSpPr/>
          <p:nvPr/>
        </p:nvSpPr>
        <p:spPr>
          <a:xfrm>
            <a:off x="1898770" y="4756470"/>
            <a:ext cx="7472354" cy="3278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Univerzitetski </a:t>
            </a:r>
            <a:r>
              <a:rPr lang="en-US" dirty="0" err="1">
                <a:solidFill>
                  <a:schemeClr val="tx1"/>
                </a:solidFill>
              </a:rPr>
              <a:t>koledž</a:t>
            </a:r>
            <a:r>
              <a:rPr lang="en-US" dirty="0">
                <a:solidFill>
                  <a:schemeClr val="tx1"/>
                </a:solidFill>
              </a:rPr>
              <a:t> </a:t>
            </a:r>
            <a:r>
              <a:rPr lang="en-US" dirty="0" err="1">
                <a:solidFill>
                  <a:schemeClr val="tx1"/>
                </a:solidFill>
              </a:rPr>
              <a:t>Kork</a:t>
            </a:r>
            <a:r>
              <a:rPr lang="en-US" dirty="0">
                <a:solidFill>
                  <a:schemeClr val="tx1"/>
                </a:solidFill>
              </a:rPr>
              <a:t> – Nacionalni </a:t>
            </a:r>
            <a:r>
              <a:rPr lang="en-US" dirty="0" err="1">
                <a:solidFill>
                  <a:schemeClr val="tx1"/>
                </a:solidFill>
              </a:rPr>
              <a:t>univerzitet</a:t>
            </a:r>
            <a:r>
              <a:rPr lang="en-US" dirty="0">
                <a:solidFill>
                  <a:schemeClr val="tx1"/>
                </a:solidFill>
              </a:rPr>
              <a:t> </a:t>
            </a:r>
            <a:r>
              <a:rPr lang="en-US" dirty="0" err="1">
                <a:solidFill>
                  <a:schemeClr val="tx1"/>
                </a:solidFill>
              </a:rPr>
              <a:t>Irske</a:t>
            </a:r>
            <a:r>
              <a:rPr lang="en-US" dirty="0">
                <a:solidFill>
                  <a:schemeClr val="tx1"/>
                </a:solidFill>
              </a:rPr>
              <a:t> – </a:t>
            </a:r>
            <a:r>
              <a:rPr lang="en-US" dirty="0" err="1">
                <a:solidFill>
                  <a:schemeClr val="tx1"/>
                </a:solidFill>
              </a:rPr>
              <a:t>Kork</a:t>
            </a:r>
            <a:r>
              <a:rPr lang="en-US" dirty="0">
                <a:solidFill>
                  <a:schemeClr val="tx1"/>
                </a:solidFill>
              </a:rPr>
              <a:t>, </a:t>
            </a:r>
            <a:r>
              <a:rPr lang="en-US" dirty="0" err="1">
                <a:solidFill>
                  <a:schemeClr val="tx1"/>
                </a:solidFill>
              </a:rPr>
              <a:t>Irska</a:t>
            </a:r>
            <a:r>
              <a:rPr lang="en-US" dirty="0">
                <a:solidFill>
                  <a:schemeClr val="tx1"/>
                </a:solidFill>
              </a:rPr>
              <a:t> </a:t>
            </a:r>
          </a:p>
        </p:txBody>
      </p:sp>
      <p:sp>
        <p:nvSpPr>
          <p:cNvPr id="15" name="Téglalap 14"/>
          <p:cNvSpPr/>
          <p:nvPr/>
        </p:nvSpPr>
        <p:spPr>
          <a:xfrm>
            <a:off x="1930437" y="5397804"/>
            <a:ext cx="6557955" cy="547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cs typeface="Times New Roman" panose="02020603050405020304" pitchFamily="18" charset="0"/>
              </a:rPr>
              <a:t>Univerzitet </a:t>
            </a:r>
            <a:r>
              <a:rPr lang="en-US" dirty="0" err="1">
                <a:solidFill>
                  <a:schemeClr val="tx1"/>
                </a:solidFill>
                <a:cs typeface="Times New Roman" panose="02020603050405020304" pitchFamily="18" charset="0"/>
              </a:rPr>
              <a:t>za</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medicinu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farmaciju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nauku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i</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tehnologiju</a:t>
            </a:r>
            <a:r>
              <a:rPr lang="en-US" dirty="0">
                <a:solidFill>
                  <a:schemeClr val="tx1"/>
                </a:solidFill>
                <a:cs typeface="Times New Roman" panose="02020603050405020304" pitchFamily="18" charset="0"/>
              </a:rPr>
              <a:t> Georg</a:t>
            </a:r>
          </a:p>
          <a:p>
            <a:r>
              <a:rPr lang="en-US" dirty="0">
                <a:solidFill>
                  <a:schemeClr val="tx1"/>
                </a:solidFill>
                <a:cs typeface="Times New Roman" panose="02020603050405020304" pitchFamily="18" charset="0"/>
              </a:rPr>
              <a:t>Emil Palade u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Murešu</a:t>
            </a:r>
            <a:r>
              <a:rPr lang="en-US" dirty="0">
                <a:solidFill>
                  <a:schemeClr val="tx1"/>
                </a:solidFill>
                <a:cs typeface="Times New Roman" panose="02020603050405020304" pitchFamily="18" charset="0"/>
              </a:rPr>
              <a:t> – </a:t>
            </a:r>
            <a:r>
              <a:rPr lang="en-US" dirty="0" err="1">
                <a:solidFill>
                  <a:schemeClr val="tx1"/>
                </a:solidFill>
                <a:cs typeface="Times New Roman" panose="02020603050405020304" pitchFamily="18" charset="0"/>
              </a:rPr>
              <a:t>Targu</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Mureš</a:t>
            </a:r>
            <a:r>
              <a:rPr lang="en-US" dirty="0">
                <a:solidFill>
                  <a:schemeClr val="tx1"/>
                </a:solidFill>
                <a:cs typeface="Times New Roman" panose="02020603050405020304" pitchFamily="18" charset="0"/>
              </a:rPr>
              <a:t>, </a:t>
            </a:r>
            <a:r>
              <a:rPr lang="en-US" dirty="0" err="1">
                <a:solidFill>
                  <a:schemeClr val="tx1"/>
                </a:solidFill>
                <a:cs typeface="Times New Roman" panose="02020603050405020304" pitchFamily="18" charset="0"/>
              </a:rPr>
              <a:t>Rumunija</a:t>
            </a:r>
            <a:endParaRPr lang="en-US" dirty="0">
              <a:solidFill>
                <a:schemeClr val="tx1"/>
              </a:solidFill>
              <a:cs typeface="Times New Roman" panose="02020603050405020304" pitchFamily="18" charset="0"/>
            </a:endParaRPr>
          </a:p>
        </p:txBody>
      </p:sp>
      <p:pic>
        <p:nvPicPr>
          <p:cNvPr id="16" name="Kép 15"/>
          <p:cNvPicPr>
            <a:picLocks noChangeAspect="1"/>
          </p:cNvPicPr>
          <p:nvPr/>
        </p:nvPicPr>
        <p:blipFill>
          <a:blip r:embed="rId6"/>
          <a:stretch>
            <a:fillRect/>
          </a:stretch>
        </p:blipFill>
        <p:spPr>
          <a:xfrm>
            <a:off x="297191" y="5380125"/>
            <a:ext cx="1529969" cy="676474"/>
          </a:xfrm>
          <a:prstGeom prst="rect">
            <a:avLst/>
          </a:prstGeom>
        </p:spPr>
      </p:pic>
    </p:spTree>
    <p:extLst>
      <p:ext uri="{BB962C8B-B14F-4D97-AF65-F5344CB8AC3E}">
        <p14:creationId xmlns:p14="http://schemas.microsoft.com/office/powerpoint/2010/main" val="3674286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
          <p:cNvSpPr txBox="1">
            <a:spLocks noGrp="1"/>
          </p:cNvSpPr>
          <p:nvPr>
            <p:ph type="title"/>
          </p:nvPr>
        </p:nvSpPr>
        <p:spPr>
          <a:xfrm>
            <a:off x="192505" y="153009"/>
            <a:ext cx="11896826" cy="54963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Arial"/>
              <a:buNone/>
            </a:pPr>
            <a:r>
              <a:rPr lang="en-US" b="1" dirty="0" err="1">
                <a:latin typeface="Arial"/>
                <a:ea typeface="Arial"/>
                <a:cs typeface="Arial"/>
                <a:sym typeface="Arial"/>
              </a:rPr>
              <a:t>Ishodi</a:t>
            </a:r>
            <a:r>
              <a:rPr lang="en-US" b="1" dirty="0">
                <a:latin typeface="Arial"/>
                <a:ea typeface="Arial"/>
                <a:cs typeface="Arial"/>
                <a:sym typeface="Arial"/>
              </a:rPr>
              <a:t> </a:t>
            </a:r>
            <a:r>
              <a:rPr lang="en-US" b="1" dirty="0" err="1">
                <a:latin typeface="Arial"/>
                <a:ea typeface="Arial"/>
                <a:cs typeface="Arial"/>
                <a:sym typeface="Arial"/>
              </a:rPr>
              <a:t>učenja</a:t>
            </a:r>
            <a:endParaRPr b="1" dirty="0"/>
          </a:p>
        </p:txBody>
      </p:sp>
      <p:sp>
        <p:nvSpPr>
          <p:cNvPr id="105" name="Google Shape;105;p2"/>
          <p:cNvSpPr txBox="1">
            <a:spLocks noGrp="1"/>
          </p:cNvSpPr>
          <p:nvPr>
            <p:ph type="body" idx="1"/>
          </p:nvPr>
        </p:nvSpPr>
        <p:spPr>
          <a:xfrm>
            <a:off x="192505" y="1371600"/>
            <a:ext cx="11513540" cy="4934072"/>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1500"/>
              </a:spcAft>
              <a:buClr>
                <a:schemeClr val="dk1"/>
              </a:buClr>
              <a:buSzPts val="2800"/>
              <a:buNone/>
            </a:pPr>
            <a:r>
              <a:rPr lang="en-US" dirty="0"/>
              <a:t>Po </a:t>
            </a:r>
            <a:r>
              <a:rPr lang="en-US" dirty="0" err="1"/>
              <a:t>uspešno</a:t>
            </a:r>
            <a:r>
              <a:rPr lang="en-US" dirty="0"/>
              <a:t> </a:t>
            </a:r>
            <a:r>
              <a:rPr lang="en-US" dirty="0" err="1"/>
              <a:t>završenom</a:t>
            </a:r>
            <a:r>
              <a:rPr lang="en-US" dirty="0"/>
              <a:t> </a:t>
            </a:r>
            <a:r>
              <a:rPr lang="en-US" dirty="0" err="1"/>
              <a:t>času</a:t>
            </a:r>
            <a:r>
              <a:rPr lang="en-US" dirty="0"/>
              <a:t> </a:t>
            </a:r>
            <a:r>
              <a:rPr lang="en-US" dirty="0" err="1"/>
              <a:t>učenici</a:t>
            </a:r>
            <a:r>
              <a:rPr lang="en-US" dirty="0"/>
              <a:t> </a:t>
            </a:r>
            <a:r>
              <a:rPr lang="en-US" dirty="0" err="1"/>
              <a:t>će</a:t>
            </a:r>
            <a:r>
              <a:rPr lang="en-US" dirty="0"/>
              <a:t> </a:t>
            </a:r>
            <a:r>
              <a:rPr lang="en-US" dirty="0" err="1"/>
              <a:t>biti</a:t>
            </a:r>
            <a:r>
              <a:rPr lang="en-US" dirty="0"/>
              <a:t> u </a:t>
            </a:r>
            <a:r>
              <a:rPr lang="en-US" dirty="0" err="1"/>
              <a:t>stanju</a:t>
            </a:r>
            <a:r>
              <a:rPr lang="en-US" dirty="0"/>
              <a:t> da:</a:t>
            </a:r>
            <a:endParaRPr dirty="0"/>
          </a:p>
          <a:p>
            <a:pPr marL="685800" lvl="1" indent="-228600" algn="just" rtl="0">
              <a:spcBef>
                <a:spcPts val="500"/>
              </a:spcBef>
              <a:spcAft>
                <a:spcPts val="1500"/>
              </a:spcAft>
              <a:buClr>
                <a:schemeClr val="dk1"/>
              </a:buClr>
              <a:buSzPct val="100000"/>
              <a:buChar char="•"/>
            </a:pPr>
            <a:r>
              <a:rPr lang="en-US" sz="2200" dirty="0" err="1" smtClean="0"/>
              <a:t>shvate</a:t>
            </a:r>
            <a:r>
              <a:rPr lang="en-US" sz="2200" dirty="0" smtClean="0"/>
              <a:t> </a:t>
            </a:r>
            <a:r>
              <a:rPr lang="en-US" sz="2200" dirty="0" err="1"/>
              <a:t>definiciju</a:t>
            </a:r>
            <a:r>
              <a:rPr lang="en-US" sz="2200" dirty="0"/>
              <a:t> </a:t>
            </a:r>
            <a:r>
              <a:rPr lang="en-US" sz="2200" dirty="0" err="1"/>
              <a:t>ugljeničnog</a:t>
            </a:r>
            <a:r>
              <a:rPr lang="en-US" sz="2200" dirty="0"/>
              <a:t> </a:t>
            </a:r>
            <a:r>
              <a:rPr lang="en-US" sz="2200" dirty="0" err="1"/>
              <a:t>otiska</a:t>
            </a:r>
            <a:r>
              <a:rPr lang="en-US" sz="2200" dirty="0"/>
              <a:t>, </a:t>
            </a:r>
            <a:r>
              <a:rPr lang="en-US" sz="2200" dirty="0" err="1"/>
              <a:t>prilagođavanja</a:t>
            </a:r>
            <a:r>
              <a:rPr lang="en-US" sz="2200" dirty="0"/>
              <a:t>, </a:t>
            </a:r>
            <a:r>
              <a:rPr lang="en-US" sz="2200" dirty="0" err="1"/>
              <a:t>otpornosti</a:t>
            </a:r>
            <a:r>
              <a:rPr lang="en-US" sz="2200" dirty="0"/>
              <a:t>, </a:t>
            </a:r>
            <a:r>
              <a:rPr lang="en-US" sz="2200" dirty="0" err="1"/>
              <a:t>klimatske</a:t>
            </a:r>
            <a:r>
              <a:rPr lang="en-US" sz="2200" dirty="0"/>
              <a:t> </a:t>
            </a:r>
            <a:r>
              <a:rPr lang="en-US" sz="2200" dirty="0" err="1"/>
              <a:t>pravde</a:t>
            </a:r>
            <a:endParaRPr sz="2200" dirty="0"/>
          </a:p>
          <a:p>
            <a:pPr marL="685800" lvl="1" indent="-228600" algn="just" rtl="0">
              <a:spcBef>
                <a:spcPts val="500"/>
              </a:spcBef>
              <a:spcAft>
                <a:spcPts val="1500"/>
              </a:spcAft>
              <a:buClr>
                <a:schemeClr val="dk1"/>
              </a:buClr>
              <a:buSzPct val="100000"/>
              <a:buChar char="•"/>
            </a:pPr>
            <a:r>
              <a:rPr lang="en-US" sz="2200" dirty="0" err="1"/>
              <a:t>diskutuju</a:t>
            </a:r>
            <a:r>
              <a:rPr lang="en-US" sz="2200" dirty="0"/>
              <a:t> o </a:t>
            </a:r>
            <a:r>
              <a:rPr lang="en-US" sz="2200" dirty="0" err="1"/>
              <a:t>obrazloženju</a:t>
            </a:r>
            <a:r>
              <a:rPr lang="en-US" sz="2200" dirty="0"/>
              <a:t> </a:t>
            </a:r>
            <a:r>
              <a:rPr lang="en-US" sz="2200" dirty="0" err="1"/>
              <a:t>zelenih</a:t>
            </a:r>
            <a:r>
              <a:rPr lang="en-US" sz="2200" dirty="0"/>
              <a:t> </a:t>
            </a:r>
            <a:r>
              <a:rPr lang="en-US" sz="2200" dirty="0" err="1"/>
              <a:t>sistema</a:t>
            </a:r>
            <a:r>
              <a:rPr lang="en-US" sz="2200" dirty="0"/>
              <a:t> </a:t>
            </a:r>
            <a:r>
              <a:rPr lang="en-US" sz="2200" dirty="0" err="1"/>
              <a:t>zdravstvene</a:t>
            </a:r>
            <a:r>
              <a:rPr lang="en-US" sz="2200" dirty="0"/>
              <a:t> </a:t>
            </a:r>
            <a:r>
              <a:rPr lang="en-US" sz="2200" dirty="0" err="1"/>
              <a:t>zaštite</a:t>
            </a:r>
            <a:r>
              <a:rPr lang="en-US" sz="2200" dirty="0"/>
              <a:t> </a:t>
            </a:r>
            <a:r>
              <a:rPr lang="en-US" sz="2200" dirty="0" err="1"/>
              <a:t>i</a:t>
            </a:r>
            <a:r>
              <a:rPr lang="en-US" sz="2200" dirty="0"/>
              <a:t> </a:t>
            </a:r>
            <a:r>
              <a:rPr lang="en-US" sz="2200" dirty="0" err="1"/>
              <a:t>potrebi</a:t>
            </a:r>
            <a:r>
              <a:rPr lang="en-US" sz="2200" dirty="0"/>
              <a:t> da se </a:t>
            </a:r>
            <a:r>
              <a:rPr lang="en-US" sz="2200" dirty="0" err="1"/>
              <a:t>smanji</a:t>
            </a:r>
            <a:r>
              <a:rPr lang="en-US" sz="2200" dirty="0"/>
              <a:t> </a:t>
            </a:r>
            <a:r>
              <a:rPr lang="en-US" sz="2200" dirty="0" err="1"/>
              <a:t>ugljenični</a:t>
            </a:r>
            <a:r>
              <a:rPr lang="en-US" sz="2200" dirty="0"/>
              <a:t> </a:t>
            </a:r>
            <a:r>
              <a:rPr lang="en-US" sz="2200" dirty="0" err="1"/>
              <a:t>otisak</a:t>
            </a:r>
            <a:r>
              <a:rPr lang="en-US" sz="2200" dirty="0"/>
              <a:t> </a:t>
            </a:r>
            <a:r>
              <a:rPr lang="en-US" sz="2200" dirty="0" err="1"/>
              <a:t>zdravstvenih</a:t>
            </a:r>
            <a:r>
              <a:rPr lang="en-US" sz="2200" dirty="0"/>
              <a:t> </a:t>
            </a:r>
            <a:r>
              <a:rPr lang="en-US" sz="2200" dirty="0" err="1"/>
              <a:t>sistema</a:t>
            </a:r>
            <a:endParaRPr sz="2200" dirty="0"/>
          </a:p>
          <a:p>
            <a:pPr marL="685800" lvl="1" indent="-228600" algn="just" rtl="0">
              <a:spcBef>
                <a:spcPts val="500"/>
              </a:spcBef>
              <a:spcAft>
                <a:spcPts val="1500"/>
              </a:spcAft>
              <a:buClr>
                <a:schemeClr val="dk1"/>
              </a:buClr>
              <a:buSzPct val="100000"/>
              <a:buChar char="•"/>
            </a:pPr>
            <a:r>
              <a:rPr lang="en-US" sz="2200" dirty="0"/>
              <a:t> </a:t>
            </a:r>
            <a:r>
              <a:rPr lang="en-US" sz="2200" dirty="0" err="1"/>
              <a:t>identifikuju</a:t>
            </a:r>
            <a:r>
              <a:rPr lang="en-US" sz="2200" dirty="0"/>
              <a:t> </a:t>
            </a:r>
            <a:r>
              <a:rPr lang="en-US" sz="2200" dirty="0" err="1"/>
              <a:t>determinante</a:t>
            </a:r>
            <a:r>
              <a:rPr lang="en-US" sz="2200" dirty="0"/>
              <a:t> </a:t>
            </a:r>
            <a:r>
              <a:rPr lang="en-US" sz="2200" dirty="0" err="1"/>
              <a:t>ranjivosti</a:t>
            </a:r>
            <a:r>
              <a:rPr lang="en-US" sz="2200" dirty="0"/>
              <a:t> u </a:t>
            </a:r>
            <a:r>
              <a:rPr lang="en-US" sz="2200" dirty="0" err="1"/>
              <a:t>kontekstu</a:t>
            </a:r>
            <a:r>
              <a:rPr lang="en-US" sz="2200" dirty="0"/>
              <a:t> </a:t>
            </a:r>
            <a:r>
              <a:rPr lang="en-US" sz="2200" dirty="0" err="1"/>
              <a:t>uticaja</a:t>
            </a:r>
            <a:r>
              <a:rPr lang="en-US" sz="2200" dirty="0"/>
              <a:t> </a:t>
            </a:r>
            <a:r>
              <a:rPr lang="en-US" sz="2200" dirty="0" err="1"/>
              <a:t>klimatskih</a:t>
            </a:r>
            <a:r>
              <a:rPr lang="en-US" sz="2200" dirty="0"/>
              <a:t> </a:t>
            </a:r>
            <a:r>
              <a:rPr lang="en-US" sz="2200" dirty="0" err="1"/>
              <a:t>promena</a:t>
            </a:r>
            <a:r>
              <a:rPr lang="en-US" sz="2200" dirty="0"/>
              <a:t> </a:t>
            </a:r>
            <a:r>
              <a:rPr lang="en-US" sz="2200" dirty="0" err="1"/>
              <a:t>na</a:t>
            </a:r>
            <a:r>
              <a:rPr lang="en-US" sz="2200" dirty="0"/>
              <a:t> </a:t>
            </a:r>
            <a:r>
              <a:rPr lang="en-US" sz="2200" dirty="0" err="1"/>
              <a:t>zdravlje</a:t>
            </a:r>
            <a:endParaRPr sz="2200" dirty="0"/>
          </a:p>
          <a:p>
            <a:pPr marL="685800" lvl="1" indent="-228600" algn="just" rtl="0">
              <a:spcBef>
                <a:spcPts val="500"/>
              </a:spcBef>
              <a:spcAft>
                <a:spcPts val="1500"/>
              </a:spcAft>
              <a:buClr>
                <a:schemeClr val="dk1"/>
              </a:buClr>
              <a:buSzPct val="100000"/>
              <a:buChar char="•"/>
            </a:pPr>
            <a:r>
              <a:rPr lang="en-US" sz="2200" dirty="0"/>
              <a:t> </a:t>
            </a:r>
            <a:r>
              <a:rPr lang="en-US" sz="2200" dirty="0" err="1"/>
              <a:t>pregledaju</a:t>
            </a:r>
            <a:r>
              <a:rPr lang="en-US" sz="2200" dirty="0"/>
              <a:t> </a:t>
            </a:r>
            <a:r>
              <a:rPr lang="en-US" sz="2200" dirty="0" err="1"/>
              <a:t>i</a:t>
            </a:r>
            <a:r>
              <a:rPr lang="en-US" sz="2200" dirty="0"/>
              <a:t> </a:t>
            </a:r>
            <a:r>
              <a:rPr lang="en-US" sz="2200" dirty="0" err="1"/>
              <a:t>analiziraju</a:t>
            </a:r>
            <a:r>
              <a:rPr lang="en-US" sz="2200" dirty="0"/>
              <a:t> </a:t>
            </a:r>
            <a:r>
              <a:rPr lang="en-US" sz="2200" dirty="0" err="1"/>
              <a:t>trenutnu</a:t>
            </a:r>
            <a:r>
              <a:rPr lang="en-US" sz="2200" dirty="0"/>
              <a:t> </a:t>
            </a:r>
            <a:r>
              <a:rPr lang="en-US" sz="2200" dirty="0" err="1"/>
              <a:t>literaturu</a:t>
            </a:r>
            <a:r>
              <a:rPr lang="en-US" sz="2200" dirty="0"/>
              <a:t>, </a:t>
            </a:r>
            <a:r>
              <a:rPr lang="en-US" sz="2200" dirty="0" err="1"/>
              <a:t>koristeći</a:t>
            </a:r>
            <a:r>
              <a:rPr lang="en-US" sz="2200" dirty="0"/>
              <a:t> </a:t>
            </a:r>
            <a:r>
              <a:rPr lang="en-US" sz="2200" dirty="0" err="1"/>
              <a:t>onlajn</a:t>
            </a:r>
            <a:r>
              <a:rPr lang="en-US" sz="2200" dirty="0"/>
              <a:t> </a:t>
            </a:r>
            <a:r>
              <a:rPr lang="en-US" sz="2200" dirty="0" err="1"/>
              <a:t>interaktivne</a:t>
            </a:r>
            <a:r>
              <a:rPr lang="en-US" sz="2200" dirty="0"/>
              <a:t> </a:t>
            </a:r>
            <a:r>
              <a:rPr lang="en-US" sz="2200" dirty="0" err="1"/>
              <a:t>alate</a:t>
            </a:r>
            <a:r>
              <a:rPr lang="en-US" sz="2200" dirty="0"/>
              <a:t> </a:t>
            </a:r>
            <a:r>
              <a:rPr lang="en-US" sz="2200" dirty="0" err="1"/>
              <a:t>za</a:t>
            </a:r>
            <a:r>
              <a:rPr lang="en-US" sz="2200" dirty="0"/>
              <a:t> </a:t>
            </a:r>
            <a:r>
              <a:rPr lang="en-US" sz="2200" dirty="0" err="1"/>
              <a:t>održavanje</a:t>
            </a:r>
            <a:r>
              <a:rPr lang="en-US" sz="2200" dirty="0"/>
              <a:t> </a:t>
            </a:r>
            <a:r>
              <a:rPr lang="en-US" sz="2200" dirty="0" err="1"/>
              <a:t>ažurnog</a:t>
            </a:r>
            <a:r>
              <a:rPr lang="en-US" sz="2200" dirty="0"/>
              <a:t> </a:t>
            </a:r>
            <a:r>
              <a:rPr lang="en-US" sz="2200" dirty="0" err="1"/>
              <a:t>znanja</a:t>
            </a:r>
            <a:r>
              <a:rPr lang="en-US" sz="2200" dirty="0"/>
              <a:t> o </a:t>
            </a:r>
            <a:r>
              <a:rPr lang="en-US" sz="2200" dirty="0" err="1"/>
              <a:t>zdravstvenim</a:t>
            </a:r>
            <a:r>
              <a:rPr lang="en-US" sz="2200" dirty="0"/>
              <a:t> </a:t>
            </a:r>
            <a:r>
              <a:rPr lang="en-US" sz="2200" dirty="0" err="1"/>
              <a:t>nejednakostima</a:t>
            </a:r>
            <a:r>
              <a:rPr lang="en-US" sz="2200" dirty="0"/>
              <a:t> </a:t>
            </a:r>
            <a:r>
              <a:rPr lang="en-US" sz="2200" dirty="0" err="1"/>
              <a:t>izazvanim</a:t>
            </a:r>
            <a:r>
              <a:rPr lang="en-US" sz="2200" dirty="0"/>
              <a:t> </a:t>
            </a:r>
            <a:r>
              <a:rPr lang="en-US" sz="2200" dirty="0" err="1"/>
              <a:t>klimatskim</a:t>
            </a:r>
            <a:r>
              <a:rPr lang="en-US" sz="2200" dirty="0"/>
              <a:t> </a:t>
            </a:r>
            <a:r>
              <a:rPr lang="en-US" sz="2200" dirty="0" err="1"/>
              <a:t>promenama</a:t>
            </a:r>
            <a:endParaRPr sz="2200" dirty="0"/>
          </a:p>
        </p:txBody>
      </p:sp>
    </p:spTree>
    <p:extLst>
      <p:ext uri="{BB962C8B-B14F-4D97-AF65-F5344CB8AC3E}">
        <p14:creationId xmlns:p14="http://schemas.microsoft.com/office/powerpoint/2010/main" val="4140139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Zdravstveni</a:t>
            </a:r>
            <a:r>
              <a:rPr lang="en-US" dirty="0"/>
              <a:t> </a:t>
            </a:r>
            <a:r>
              <a:rPr lang="en-US" dirty="0" err="1"/>
              <a:t>sistem</a:t>
            </a:r>
            <a:endParaRPr lang="de-DE" dirty="0"/>
          </a:p>
        </p:txBody>
      </p:sp>
      <p:sp>
        <p:nvSpPr>
          <p:cNvPr id="3" name="Tartalom helye 2"/>
          <p:cNvSpPr>
            <a:spLocks noGrp="1"/>
          </p:cNvSpPr>
          <p:nvPr>
            <p:ph idx="1"/>
          </p:nvPr>
        </p:nvSpPr>
        <p:spPr>
          <a:xfrm>
            <a:off x="192505" y="702644"/>
            <a:ext cx="11896825" cy="867364"/>
          </a:xfrm>
        </p:spPr>
        <p:txBody>
          <a:bodyPr rtlCol="0">
            <a:noAutofit/>
          </a:bodyPr>
          <a:lstStyle/>
          <a:p>
            <a:pPr marL="0" indent="0" algn="just">
              <a:lnSpc>
                <a:spcPct val="120000"/>
              </a:lnSpc>
              <a:buNone/>
            </a:pPr>
            <a:r>
              <a:rPr lang="en-US" dirty="0"/>
              <a:t>SZO </a:t>
            </a:r>
            <a:r>
              <a:rPr lang="en-US" dirty="0" err="1"/>
              <a:t>definiše</a:t>
            </a:r>
            <a:r>
              <a:rPr lang="en-US" dirty="0"/>
              <a:t> </a:t>
            </a:r>
            <a:r>
              <a:rPr lang="en-US" dirty="0" err="1"/>
              <a:t>zdravstveni</a:t>
            </a:r>
            <a:r>
              <a:rPr lang="en-US" dirty="0"/>
              <a:t> </a:t>
            </a:r>
            <a:r>
              <a:rPr lang="en-US" dirty="0" err="1"/>
              <a:t>sektor</a:t>
            </a:r>
            <a:r>
              <a:rPr lang="en-US" dirty="0"/>
              <a:t> </a:t>
            </a:r>
            <a:r>
              <a:rPr lang="en-US" dirty="0" err="1"/>
              <a:t>kao</a:t>
            </a:r>
            <a:r>
              <a:rPr lang="en-US" dirty="0"/>
              <a:t> </a:t>
            </a:r>
            <a:r>
              <a:rPr lang="en-US" dirty="0" err="1"/>
              <a:t>sve</a:t>
            </a:r>
            <a:r>
              <a:rPr lang="en-US" dirty="0"/>
              <a:t> </a:t>
            </a:r>
            <a:r>
              <a:rPr lang="en-US" dirty="0" err="1"/>
              <a:t>organizacije</a:t>
            </a:r>
            <a:r>
              <a:rPr lang="en-US" dirty="0"/>
              <a:t>, </a:t>
            </a:r>
            <a:r>
              <a:rPr lang="en-US" dirty="0" err="1"/>
              <a:t>institucije</a:t>
            </a:r>
            <a:r>
              <a:rPr lang="en-US" dirty="0"/>
              <a:t> </a:t>
            </a:r>
            <a:r>
              <a:rPr lang="en-US" dirty="0" err="1"/>
              <a:t>i</a:t>
            </a:r>
            <a:r>
              <a:rPr lang="en-US" dirty="0"/>
              <a:t> </a:t>
            </a:r>
            <a:r>
              <a:rPr lang="en-US" dirty="0" err="1"/>
              <a:t>resurse</a:t>
            </a:r>
            <a:r>
              <a:rPr lang="en-US" dirty="0"/>
              <a:t> </a:t>
            </a:r>
            <a:r>
              <a:rPr lang="en-US" dirty="0" err="1"/>
              <a:t>koji</a:t>
            </a:r>
            <a:r>
              <a:rPr lang="en-US" dirty="0"/>
              <a:t> </a:t>
            </a:r>
            <a:r>
              <a:rPr lang="en-US" dirty="0" err="1"/>
              <a:t>su</a:t>
            </a:r>
            <a:r>
              <a:rPr lang="en-US" dirty="0"/>
              <a:t> </a:t>
            </a:r>
            <a:r>
              <a:rPr lang="en-US" dirty="0" err="1"/>
              <a:t>posvećeni</a:t>
            </a:r>
            <a:r>
              <a:rPr lang="en-US" dirty="0"/>
              <a:t> </a:t>
            </a:r>
            <a:r>
              <a:rPr lang="en-US" dirty="0" err="1"/>
              <a:t>zdravstvenim</a:t>
            </a:r>
            <a:r>
              <a:rPr lang="en-US" dirty="0"/>
              <a:t> </a:t>
            </a:r>
            <a:r>
              <a:rPr lang="en-US" dirty="0" err="1"/>
              <a:t>aktivnostima</a:t>
            </a:r>
            <a:r>
              <a:rPr lang="en-US" dirty="0"/>
              <a:t>. </a:t>
            </a:r>
          </a:p>
        </p:txBody>
      </p:sp>
      <p:pic>
        <p:nvPicPr>
          <p:cNvPr id="4" name="Kép 3"/>
          <p:cNvPicPr>
            <a:picLocks noChangeAspect="1"/>
          </p:cNvPicPr>
          <p:nvPr/>
        </p:nvPicPr>
        <p:blipFill>
          <a:blip r:embed="rId2"/>
          <a:stretch>
            <a:fillRect/>
          </a:stretch>
        </p:blipFill>
        <p:spPr>
          <a:xfrm>
            <a:off x="2182485" y="1570008"/>
            <a:ext cx="9906846" cy="3993395"/>
          </a:xfrm>
          <a:prstGeom prst="rect">
            <a:avLst/>
          </a:prstGeom>
          <a:ln w="6350">
            <a:solidFill>
              <a:schemeClr val="bg1">
                <a:lumMod val="50000"/>
              </a:schemeClr>
            </a:solidFill>
          </a:ln>
        </p:spPr>
      </p:pic>
      <p:sp>
        <p:nvSpPr>
          <p:cNvPr id="5" name="Téglalap 4"/>
          <p:cNvSpPr/>
          <p:nvPr/>
        </p:nvSpPr>
        <p:spPr>
          <a:xfrm>
            <a:off x="2116396" y="5375042"/>
            <a:ext cx="4129657" cy="230832"/>
          </a:xfrm>
          <a:prstGeom prst="rect">
            <a:avLst/>
          </a:prstGeom>
        </p:spPr>
        <p:txBody>
          <a:bodyPr wrap="none" rtlCol="0">
            <a:spAutoFit/>
          </a:bodyPr>
          <a:lstStyle/>
          <a:p>
            <a:r>
              <a:rPr lang="en-US" sz="900" dirty="0" err="1">
                <a:solidFill>
                  <a:schemeClr val="bg1">
                    <a:lumMod val="50000"/>
                  </a:schemeClr>
                </a:solidFill>
              </a:rPr>
              <a:t>Izvor</a:t>
            </a:r>
            <a:r>
              <a:rPr lang="en-US" sz="900" dirty="0">
                <a:solidFill>
                  <a:schemeClr val="bg1">
                    <a:lumMod val="50000"/>
                  </a:schemeClr>
                </a:solidFill>
              </a:rPr>
              <a:t>: MONITORING GRAĐEVINSKIH BLOKOVA ZDRAVSTVENOG SISTEMA, SZO, 2010.</a:t>
            </a:r>
            <a:endParaRPr lang="de-DE" sz="900" dirty="0">
              <a:solidFill>
                <a:schemeClr val="bg1">
                  <a:lumMod val="50000"/>
                </a:schemeClr>
              </a:solidFill>
            </a:endParaRPr>
          </a:p>
        </p:txBody>
      </p:sp>
      <p:sp>
        <p:nvSpPr>
          <p:cNvPr id="6" name="Téglalap 5"/>
          <p:cNvSpPr/>
          <p:nvPr/>
        </p:nvSpPr>
        <p:spPr>
          <a:xfrm>
            <a:off x="192505" y="5520273"/>
            <a:ext cx="11896826" cy="1200329"/>
          </a:xfrm>
          <a:prstGeom prst="rect">
            <a:avLst/>
          </a:prstGeom>
        </p:spPr>
        <p:txBody>
          <a:bodyPr wrap="square" rtlCol="0">
            <a:spAutoFit/>
          </a:bodyPr>
          <a:lstStyle/>
          <a:p>
            <a:pPr algn="just">
              <a:lnSpc>
                <a:spcPct val="120000"/>
              </a:lnSpc>
            </a:pPr>
            <a:r>
              <a:rPr lang="en-US" sz="2000" dirty="0" err="1"/>
              <a:t>Zdravstvena</a:t>
            </a:r>
            <a:r>
              <a:rPr lang="en-US" sz="2000" dirty="0"/>
              <a:t> </a:t>
            </a:r>
            <a:r>
              <a:rPr lang="en-US" sz="2000" dirty="0" err="1"/>
              <a:t>aktivnost</a:t>
            </a:r>
            <a:r>
              <a:rPr lang="en-US" sz="2000" dirty="0"/>
              <a:t> se </a:t>
            </a:r>
            <a:r>
              <a:rPr lang="en-US" sz="2000" dirty="0" err="1"/>
              <a:t>definiše</a:t>
            </a:r>
            <a:r>
              <a:rPr lang="en-US" sz="2000" dirty="0"/>
              <a:t> </a:t>
            </a:r>
            <a:r>
              <a:rPr lang="en-US" sz="2000" dirty="0" err="1"/>
              <a:t>kao</a:t>
            </a:r>
            <a:r>
              <a:rPr lang="en-US" sz="2000" dirty="0"/>
              <a:t> </a:t>
            </a:r>
            <a:r>
              <a:rPr lang="en-US" sz="2000" dirty="0" err="1"/>
              <a:t>svaki</a:t>
            </a:r>
            <a:r>
              <a:rPr lang="en-US" sz="2000" dirty="0"/>
              <a:t> </a:t>
            </a:r>
            <a:r>
              <a:rPr lang="en-US" sz="2000" dirty="0" err="1"/>
              <a:t>napor</a:t>
            </a:r>
            <a:r>
              <a:rPr lang="en-US" sz="2000" dirty="0"/>
              <a:t>, </a:t>
            </a:r>
            <a:r>
              <a:rPr lang="en-US" sz="2000" dirty="0" err="1"/>
              <a:t>bilo</a:t>
            </a:r>
            <a:r>
              <a:rPr lang="en-US" sz="2000" dirty="0"/>
              <a:t> da se </a:t>
            </a:r>
            <a:r>
              <a:rPr lang="en-US" sz="2000" dirty="0" err="1"/>
              <a:t>radi</a:t>
            </a:r>
            <a:r>
              <a:rPr lang="en-US" sz="2000" dirty="0"/>
              <a:t> o </a:t>
            </a:r>
            <a:r>
              <a:rPr lang="en-US" sz="2000" dirty="0" err="1"/>
              <a:t>ličnoj</a:t>
            </a:r>
            <a:r>
              <a:rPr lang="en-US" sz="2000" dirty="0"/>
              <a:t> </a:t>
            </a:r>
            <a:r>
              <a:rPr lang="en-US" sz="2000" dirty="0" err="1"/>
              <a:t>zdravstvenoj</a:t>
            </a:r>
            <a:r>
              <a:rPr lang="en-US" sz="2000" dirty="0"/>
              <a:t> </a:t>
            </a:r>
            <a:r>
              <a:rPr lang="en-US" sz="2000" dirty="0" err="1"/>
              <a:t>zaštiti</a:t>
            </a:r>
            <a:r>
              <a:rPr lang="en-US" sz="2000" dirty="0"/>
              <a:t>, </a:t>
            </a:r>
            <a:r>
              <a:rPr lang="en-US" sz="2000" dirty="0" err="1"/>
              <a:t>javnoj</a:t>
            </a:r>
            <a:r>
              <a:rPr lang="en-US" sz="2000" dirty="0"/>
              <a:t> </a:t>
            </a:r>
            <a:r>
              <a:rPr lang="en-US" sz="2000" dirty="0" err="1"/>
              <a:t>zdravstvenoj</a:t>
            </a:r>
            <a:r>
              <a:rPr lang="en-US" sz="2000" dirty="0"/>
              <a:t> </a:t>
            </a:r>
            <a:r>
              <a:rPr lang="en-US" sz="2000" dirty="0" err="1"/>
              <a:t>službi</a:t>
            </a:r>
            <a:r>
              <a:rPr lang="en-US" sz="2000" dirty="0"/>
              <a:t> </a:t>
            </a:r>
            <a:r>
              <a:rPr lang="en-US" sz="2000" dirty="0" err="1"/>
              <a:t>ili</a:t>
            </a:r>
            <a:r>
              <a:rPr lang="en-US" sz="2000" dirty="0"/>
              <a:t> </a:t>
            </a:r>
            <a:r>
              <a:rPr lang="en-US" sz="2000" dirty="0" err="1"/>
              <a:t>međusektorskoj</a:t>
            </a:r>
            <a:r>
              <a:rPr lang="en-US" sz="2000" dirty="0"/>
              <a:t> </a:t>
            </a:r>
            <a:r>
              <a:rPr lang="en-US" sz="2000" dirty="0" err="1"/>
              <a:t>inicijativi</a:t>
            </a:r>
            <a:r>
              <a:rPr lang="en-US" sz="2000" dirty="0"/>
              <a:t>, </a:t>
            </a:r>
            <a:r>
              <a:rPr lang="en-US" sz="2000" dirty="0" err="1"/>
              <a:t>čija</a:t>
            </a:r>
            <a:r>
              <a:rPr lang="en-US" sz="2000" dirty="0"/>
              <a:t> je </a:t>
            </a:r>
            <a:r>
              <a:rPr lang="en-US" sz="2000" dirty="0" err="1"/>
              <a:t>primarna</a:t>
            </a:r>
            <a:r>
              <a:rPr lang="en-US" sz="2000" dirty="0"/>
              <a:t> </a:t>
            </a:r>
            <a:r>
              <a:rPr lang="en-US" sz="2000" dirty="0" err="1"/>
              <a:t>svrha</a:t>
            </a:r>
            <a:r>
              <a:rPr lang="en-US" sz="2000" dirty="0"/>
              <a:t> </a:t>
            </a:r>
            <a:r>
              <a:rPr lang="en-US" sz="2000" dirty="0" err="1"/>
              <a:t>unapređenje</a:t>
            </a:r>
            <a:r>
              <a:rPr lang="en-US" sz="2000" dirty="0"/>
              <a:t> </a:t>
            </a:r>
            <a:r>
              <a:rPr lang="en-US" sz="2000" dirty="0" err="1"/>
              <a:t>zdravlja</a:t>
            </a:r>
            <a:r>
              <a:rPr lang="en-US" sz="2000" dirty="0"/>
              <a:t>. </a:t>
            </a:r>
          </a:p>
          <a:p>
            <a:pPr algn="just">
              <a:lnSpc>
                <a:spcPct val="120000"/>
              </a:lnSpc>
            </a:pPr>
            <a:endParaRPr lang="en-US" sz="2000" dirty="0"/>
          </a:p>
        </p:txBody>
      </p:sp>
    </p:spTree>
    <p:extLst>
      <p:ext uri="{BB962C8B-B14F-4D97-AF65-F5344CB8AC3E}">
        <p14:creationId xmlns:p14="http://schemas.microsoft.com/office/powerpoint/2010/main" val="2746634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Obrazloženje</a:t>
            </a:r>
            <a:r>
              <a:rPr lang="en-US" dirty="0"/>
              <a:t> </a:t>
            </a:r>
            <a:r>
              <a:rPr lang="en-US" dirty="0" err="1"/>
              <a:t>ozelenjavanja</a:t>
            </a:r>
            <a:r>
              <a:rPr lang="en-US" dirty="0"/>
              <a:t> </a:t>
            </a:r>
            <a:r>
              <a:rPr lang="en-US" dirty="0" err="1"/>
              <a:t>zdravstvenog</a:t>
            </a:r>
            <a:r>
              <a:rPr lang="en-US" dirty="0"/>
              <a:t> </a:t>
            </a:r>
            <a:r>
              <a:rPr lang="en-US" dirty="0" err="1"/>
              <a:t>sistema</a:t>
            </a:r>
            <a:endParaRPr lang="en-US" dirty="0"/>
          </a:p>
        </p:txBody>
      </p:sp>
      <p:sp>
        <p:nvSpPr>
          <p:cNvPr id="3" name="Tartalom helye 2"/>
          <p:cNvSpPr>
            <a:spLocks noGrp="1"/>
          </p:cNvSpPr>
          <p:nvPr>
            <p:ph idx="1"/>
          </p:nvPr>
        </p:nvSpPr>
        <p:spPr>
          <a:xfrm>
            <a:off x="192505" y="1483743"/>
            <a:ext cx="11358265" cy="4821928"/>
          </a:xfrm>
        </p:spPr>
        <p:txBody>
          <a:bodyPr rtlCol="0">
            <a:normAutofit/>
          </a:bodyPr>
          <a:lstStyle/>
          <a:p>
            <a:pPr marL="0" indent="0">
              <a:buNone/>
            </a:pPr>
            <a:r>
              <a:rPr lang="en-US" dirty="0" err="1"/>
              <a:t>Klimatske</a:t>
            </a:r>
            <a:r>
              <a:rPr lang="en-US" dirty="0"/>
              <a:t> </a:t>
            </a:r>
            <a:r>
              <a:rPr lang="en-US" dirty="0" err="1"/>
              <a:t>promene</a:t>
            </a:r>
            <a:r>
              <a:rPr lang="en-US" dirty="0"/>
              <a:t> </a:t>
            </a:r>
            <a:r>
              <a:rPr lang="en-US" dirty="0" err="1"/>
              <a:t>suočavaju</a:t>
            </a:r>
            <a:r>
              <a:rPr lang="en-US" dirty="0"/>
              <a:t> </a:t>
            </a:r>
            <a:r>
              <a:rPr lang="en-US" dirty="0" err="1"/>
              <a:t>zdravstveni</a:t>
            </a:r>
            <a:r>
              <a:rPr lang="en-US" dirty="0"/>
              <a:t> </a:t>
            </a:r>
            <a:r>
              <a:rPr lang="en-US" dirty="0" err="1"/>
              <a:t>sektor</a:t>
            </a:r>
            <a:r>
              <a:rPr lang="en-US" dirty="0"/>
              <a:t> </a:t>
            </a:r>
            <a:r>
              <a:rPr lang="en-US" dirty="0" err="1"/>
              <a:t>sa</a:t>
            </a:r>
            <a:r>
              <a:rPr lang="en-US" dirty="0"/>
              <a:t> </a:t>
            </a:r>
            <a:r>
              <a:rPr lang="en-US" dirty="0" err="1"/>
              <a:t>dvostrukim</a:t>
            </a:r>
            <a:r>
              <a:rPr lang="en-US" dirty="0"/>
              <a:t> </a:t>
            </a:r>
            <a:r>
              <a:rPr lang="en-US" dirty="0" err="1"/>
              <a:t>izazovom</a:t>
            </a:r>
            <a:r>
              <a:rPr lang="en-US" dirty="0"/>
              <a:t>:</a:t>
            </a:r>
          </a:p>
          <a:p>
            <a:pPr lvl="1"/>
            <a:r>
              <a:rPr lang="en-US" dirty="0" err="1" smtClean="0"/>
              <a:t>Nagomilani</a:t>
            </a:r>
            <a:r>
              <a:rPr lang="en-US" dirty="0" smtClean="0"/>
              <a:t> </a:t>
            </a:r>
            <a:r>
              <a:rPr lang="en-US" dirty="0" err="1"/>
              <a:t>klimatski</a:t>
            </a:r>
            <a:r>
              <a:rPr lang="en-US" dirty="0"/>
              <a:t> </a:t>
            </a:r>
            <a:r>
              <a:rPr lang="en-US" dirty="0" err="1"/>
              <a:t>uticaji</a:t>
            </a:r>
            <a:r>
              <a:rPr lang="en-US" dirty="0"/>
              <a:t> </a:t>
            </a:r>
            <a:r>
              <a:rPr lang="en-US" dirty="0" err="1"/>
              <a:t>stavljaju</a:t>
            </a:r>
            <a:r>
              <a:rPr lang="en-US" dirty="0"/>
              <a:t> </a:t>
            </a:r>
            <a:r>
              <a:rPr lang="en-US" dirty="0" err="1"/>
              <a:t>povećan</a:t>
            </a:r>
            <a:r>
              <a:rPr lang="en-US" dirty="0"/>
              <a:t> </a:t>
            </a:r>
            <a:r>
              <a:rPr lang="en-US" dirty="0" err="1"/>
              <a:t>teret</a:t>
            </a:r>
            <a:r>
              <a:rPr lang="en-US" dirty="0"/>
              <a:t> </a:t>
            </a:r>
            <a:r>
              <a:rPr lang="en-US" dirty="0" err="1"/>
              <a:t>na</a:t>
            </a:r>
            <a:r>
              <a:rPr lang="en-US" dirty="0"/>
              <a:t> </a:t>
            </a:r>
            <a:r>
              <a:rPr lang="en-US" dirty="0" err="1"/>
              <a:t>pružanje</a:t>
            </a:r>
            <a:r>
              <a:rPr lang="en-US" dirty="0"/>
              <a:t> </a:t>
            </a:r>
            <a:r>
              <a:rPr lang="en-US" dirty="0" err="1"/>
              <a:t>usluga</a:t>
            </a:r>
            <a:r>
              <a:rPr lang="en-US" dirty="0"/>
              <a:t> </a:t>
            </a:r>
            <a:r>
              <a:rPr lang="en-US" dirty="0" err="1"/>
              <a:t>koje</a:t>
            </a:r>
            <a:r>
              <a:rPr lang="en-US" dirty="0"/>
              <a:t> </a:t>
            </a:r>
            <a:r>
              <a:rPr lang="en-US" dirty="0" err="1"/>
              <a:t>su</a:t>
            </a:r>
            <a:r>
              <a:rPr lang="en-US" dirty="0"/>
              <a:t> </a:t>
            </a:r>
            <a:r>
              <a:rPr lang="en-US" dirty="0" err="1" smtClean="0"/>
              <a:t>već</a:t>
            </a:r>
            <a:r>
              <a:rPr lang="hu-HU" dirty="0" smtClean="0"/>
              <a:t> p</a:t>
            </a:r>
            <a:r>
              <a:rPr lang="en-US" dirty="0" smtClean="0"/>
              <a:t>od </a:t>
            </a:r>
            <a:r>
              <a:rPr lang="en-US" dirty="0" err="1"/>
              <a:t>stresom</a:t>
            </a:r>
            <a:r>
              <a:rPr lang="en-US" dirty="0"/>
              <a:t> u </a:t>
            </a:r>
            <a:r>
              <a:rPr lang="en-US" dirty="0" err="1"/>
              <a:t>zdravstvenim</a:t>
            </a:r>
            <a:r>
              <a:rPr lang="en-US" dirty="0"/>
              <a:t> </a:t>
            </a:r>
            <a:r>
              <a:rPr lang="en-US" dirty="0" err="1"/>
              <a:t>sistemima</a:t>
            </a:r>
            <a:r>
              <a:rPr lang="en-US" dirty="0"/>
              <a:t> u </a:t>
            </a:r>
            <a:r>
              <a:rPr lang="en-US" dirty="0" err="1"/>
              <a:t>mnogim</a:t>
            </a:r>
            <a:r>
              <a:rPr lang="en-US" dirty="0"/>
              <a:t> </a:t>
            </a:r>
            <a:r>
              <a:rPr lang="en-US" dirty="0" err="1"/>
              <a:t>regionima</a:t>
            </a:r>
            <a:r>
              <a:rPr lang="en-US" dirty="0"/>
              <a:t> </a:t>
            </a:r>
            <a:r>
              <a:rPr lang="en-US" dirty="0" err="1"/>
              <a:t>sveta</a:t>
            </a:r>
            <a:r>
              <a:rPr lang="en-US" dirty="0"/>
              <a:t>. </a:t>
            </a:r>
          </a:p>
          <a:p>
            <a:pPr lvl="1"/>
            <a:r>
              <a:rPr lang="en-US" dirty="0" err="1" smtClean="0"/>
              <a:t>Istovremeno</a:t>
            </a:r>
            <a:r>
              <a:rPr lang="en-US" dirty="0"/>
              <a:t>, </a:t>
            </a:r>
            <a:r>
              <a:rPr lang="en-US" dirty="0" err="1"/>
              <a:t>Pariski</a:t>
            </a:r>
            <a:r>
              <a:rPr lang="en-US" dirty="0"/>
              <a:t> </a:t>
            </a:r>
            <a:r>
              <a:rPr lang="en-US" dirty="0" err="1"/>
              <a:t>sporazum</a:t>
            </a:r>
            <a:r>
              <a:rPr lang="en-US" dirty="0"/>
              <a:t> </a:t>
            </a:r>
            <a:r>
              <a:rPr lang="en-US" dirty="0" err="1"/>
              <a:t>zahteva</a:t>
            </a:r>
            <a:r>
              <a:rPr lang="en-US" dirty="0"/>
              <a:t> </a:t>
            </a:r>
            <a:r>
              <a:rPr lang="en-US" dirty="0" err="1"/>
              <a:t>brzo</a:t>
            </a:r>
            <a:r>
              <a:rPr lang="en-US" dirty="0"/>
              <a:t> </a:t>
            </a:r>
            <a:r>
              <a:rPr lang="en-US" dirty="0" err="1"/>
              <a:t>smanjenje</a:t>
            </a:r>
            <a:r>
              <a:rPr lang="en-US" dirty="0"/>
              <a:t> </a:t>
            </a:r>
            <a:r>
              <a:rPr lang="en-US" dirty="0" err="1"/>
              <a:t>emisije</a:t>
            </a:r>
            <a:r>
              <a:rPr lang="en-US" dirty="0"/>
              <a:t> </a:t>
            </a:r>
            <a:r>
              <a:rPr lang="en-US" dirty="0" err="1"/>
              <a:t>gasova</a:t>
            </a:r>
            <a:r>
              <a:rPr lang="en-US" dirty="0"/>
              <a:t> </a:t>
            </a:r>
            <a:r>
              <a:rPr lang="en-US" dirty="0" err="1" smtClean="0"/>
              <a:t>staklene</a:t>
            </a:r>
            <a:r>
              <a:rPr lang="hu-HU" dirty="0" smtClean="0"/>
              <a:t> </a:t>
            </a:r>
            <a:r>
              <a:rPr lang="en-US" dirty="0" err="1" smtClean="0"/>
              <a:t>bašte</a:t>
            </a:r>
            <a:r>
              <a:rPr lang="en-US" dirty="0" smtClean="0"/>
              <a:t> </a:t>
            </a:r>
            <a:r>
              <a:rPr lang="en-US" dirty="0"/>
              <a:t>(GHG) u </a:t>
            </a:r>
            <a:r>
              <a:rPr lang="en-US" dirty="0" err="1"/>
              <a:t>svim</a:t>
            </a:r>
            <a:r>
              <a:rPr lang="en-US" dirty="0"/>
              <a:t> </a:t>
            </a:r>
            <a:r>
              <a:rPr lang="en-US" dirty="0" err="1"/>
              <a:t>sektorima</a:t>
            </a:r>
            <a:r>
              <a:rPr lang="en-US" dirty="0"/>
              <a:t> </a:t>
            </a:r>
            <a:r>
              <a:rPr lang="en-US" dirty="0" err="1"/>
              <a:t>globalne</a:t>
            </a:r>
            <a:r>
              <a:rPr lang="en-US" dirty="0"/>
              <a:t> </a:t>
            </a:r>
            <a:r>
              <a:rPr lang="en-US" dirty="0" err="1"/>
              <a:t>ekonomije</a:t>
            </a:r>
            <a:r>
              <a:rPr lang="en-US" dirty="0"/>
              <a:t> </a:t>
            </a:r>
            <a:r>
              <a:rPr lang="en-US" dirty="0" err="1"/>
              <a:t>kako</a:t>
            </a:r>
            <a:r>
              <a:rPr lang="en-US" dirty="0"/>
              <a:t> bi </a:t>
            </a:r>
            <a:r>
              <a:rPr lang="en-US" dirty="0" err="1"/>
              <a:t>ostalo</a:t>
            </a:r>
            <a:r>
              <a:rPr lang="en-US" dirty="0"/>
              <a:t> </a:t>
            </a:r>
            <a:r>
              <a:rPr lang="en-US" dirty="0" err="1"/>
              <a:t>znatno</a:t>
            </a:r>
            <a:r>
              <a:rPr lang="en-US" dirty="0"/>
              <a:t> </a:t>
            </a:r>
            <a:r>
              <a:rPr lang="en-US" dirty="0" err="1"/>
              <a:t>ispod</a:t>
            </a:r>
            <a:r>
              <a:rPr lang="en-US" dirty="0"/>
              <a:t> </a:t>
            </a:r>
            <a:r>
              <a:rPr lang="en-US" dirty="0" err="1" smtClean="0"/>
              <a:t>ciljanih</a:t>
            </a:r>
            <a:r>
              <a:rPr lang="en-US" dirty="0" smtClean="0"/>
              <a:t> </a:t>
            </a:r>
            <a:r>
              <a:rPr lang="en-US" dirty="0"/>
              <a:t>2 °C.</a:t>
            </a:r>
          </a:p>
          <a:p>
            <a:pPr lvl="1"/>
            <a:r>
              <a:rPr lang="en-US" dirty="0"/>
              <a:t>U </a:t>
            </a:r>
            <a:r>
              <a:rPr lang="en-US" dirty="0" err="1"/>
              <a:t>sektoru</a:t>
            </a:r>
            <a:r>
              <a:rPr lang="en-US" dirty="0"/>
              <a:t> </a:t>
            </a:r>
            <a:r>
              <a:rPr lang="en-US" dirty="0" err="1"/>
              <a:t>zdravstva</a:t>
            </a:r>
            <a:r>
              <a:rPr lang="en-US" dirty="0"/>
              <a:t>, </a:t>
            </a:r>
            <a:r>
              <a:rPr lang="en-US" dirty="0" err="1"/>
              <a:t>kao</a:t>
            </a:r>
            <a:r>
              <a:rPr lang="en-US" dirty="0"/>
              <a:t> </a:t>
            </a:r>
            <a:r>
              <a:rPr lang="en-US" dirty="0" err="1"/>
              <a:t>iu</a:t>
            </a:r>
            <a:r>
              <a:rPr lang="en-US" dirty="0"/>
              <a:t> </a:t>
            </a:r>
            <a:r>
              <a:rPr lang="en-US" dirty="0" err="1"/>
              <a:t>drugim</a:t>
            </a:r>
            <a:r>
              <a:rPr lang="en-US" dirty="0"/>
              <a:t> </a:t>
            </a:r>
            <a:r>
              <a:rPr lang="en-US" dirty="0" err="1"/>
              <a:t>uslužnim</a:t>
            </a:r>
            <a:r>
              <a:rPr lang="en-US" dirty="0"/>
              <a:t> </a:t>
            </a:r>
            <a:r>
              <a:rPr lang="en-US" dirty="0" err="1"/>
              <a:t>sektorima</a:t>
            </a:r>
            <a:r>
              <a:rPr lang="en-US" dirty="0"/>
              <a:t> </a:t>
            </a:r>
            <a:r>
              <a:rPr lang="en-US" dirty="0" err="1"/>
              <a:t>uopšte</a:t>
            </a:r>
            <a:r>
              <a:rPr lang="en-US" dirty="0"/>
              <a:t>, </a:t>
            </a:r>
            <a:r>
              <a:rPr lang="en-US" dirty="0" err="1"/>
              <a:t>direktne</a:t>
            </a:r>
            <a:r>
              <a:rPr lang="en-US" dirty="0"/>
              <a:t> </a:t>
            </a:r>
            <a:r>
              <a:rPr lang="en-US" dirty="0" err="1"/>
              <a:t>emisije</a:t>
            </a:r>
            <a:r>
              <a:rPr lang="en-US" dirty="0"/>
              <a:t> </a:t>
            </a:r>
            <a:r>
              <a:rPr lang="en-US" dirty="0" err="1"/>
              <a:t>su</a:t>
            </a:r>
            <a:r>
              <a:rPr lang="en-US" dirty="0"/>
              <a:t> </a:t>
            </a:r>
            <a:r>
              <a:rPr lang="en-US" dirty="0" err="1"/>
              <a:t>relativno</a:t>
            </a:r>
            <a:r>
              <a:rPr lang="en-US" dirty="0"/>
              <a:t> </a:t>
            </a:r>
            <a:r>
              <a:rPr lang="en-US" dirty="0" err="1"/>
              <a:t>niske</a:t>
            </a:r>
            <a:r>
              <a:rPr lang="en-US" dirty="0"/>
              <a:t> u </a:t>
            </a:r>
            <a:r>
              <a:rPr lang="en-US" dirty="0" err="1"/>
              <a:t>poređenju</a:t>
            </a:r>
            <a:r>
              <a:rPr lang="en-US" dirty="0"/>
              <a:t> </a:t>
            </a:r>
            <a:r>
              <a:rPr lang="en-US" dirty="0" err="1"/>
              <a:t>sa</a:t>
            </a:r>
            <a:r>
              <a:rPr lang="en-US" dirty="0"/>
              <a:t> </a:t>
            </a:r>
            <a:r>
              <a:rPr lang="en-US" dirty="0" err="1"/>
              <a:t>drugim</a:t>
            </a:r>
            <a:r>
              <a:rPr lang="en-US" dirty="0"/>
              <a:t> </a:t>
            </a:r>
            <a:r>
              <a:rPr lang="en-US" dirty="0" err="1"/>
              <a:t>sektorima</a:t>
            </a:r>
            <a:r>
              <a:rPr lang="en-US" dirty="0"/>
              <a:t>. </a:t>
            </a:r>
          </a:p>
          <a:p>
            <a:pPr lvl="1"/>
            <a:r>
              <a:rPr lang="en-US" dirty="0" err="1"/>
              <a:t>Emisije</a:t>
            </a:r>
            <a:r>
              <a:rPr lang="en-US" dirty="0"/>
              <a:t> </a:t>
            </a:r>
            <a:r>
              <a:rPr lang="en-US" dirty="0" err="1"/>
              <a:t>duž</a:t>
            </a:r>
            <a:r>
              <a:rPr lang="en-US" dirty="0"/>
              <a:t> </a:t>
            </a:r>
            <a:r>
              <a:rPr lang="en-US" dirty="0" err="1"/>
              <a:t>lanca</a:t>
            </a:r>
            <a:r>
              <a:rPr lang="en-US" dirty="0"/>
              <a:t> </a:t>
            </a:r>
            <a:r>
              <a:rPr lang="en-US" dirty="0" err="1"/>
              <a:t>snabdevanja</a:t>
            </a:r>
            <a:r>
              <a:rPr lang="en-US" dirty="0"/>
              <a:t>, </a:t>
            </a:r>
            <a:r>
              <a:rPr lang="en-US" dirty="0" err="1"/>
              <a:t>izazvane</a:t>
            </a:r>
            <a:r>
              <a:rPr lang="en-US" dirty="0"/>
              <a:t> </a:t>
            </a:r>
            <a:r>
              <a:rPr lang="en-US" dirty="0" err="1"/>
              <a:t>kupovinom</a:t>
            </a:r>
            <a:r>
              <a:rPr lang="en-US" dirty="0"/>
              <a:t> </a:t>
            </a:r>
            <a:r>
              <a:rPr lang="en-US" dirty="0" err="1"/>
              <a:t>dobara</a:t>
            </a:r>
            <a:r>
              <a:rPr lang="en-US" dirty="0"/>
              <a:t> i </a:t>
            </a:r>
            <a:r>
              <a:rPr lang="en-US" dirty="0" err="1"/>
              <a:t>usluga</a:t>
            </a:r>
            <a:r>
              <a:rPr lang="en-US" dirty="0"/>
              <a:t> od </a:t>
            </a:r>
            <a:r>
              <a:rPr lang="en-US" dirty="0" err="1"/>
              <a:t>strane</a:t>
            </a:r>
            <a:r>
              <a:rPr lang="en-US" dirty="0"/>
              <a:t> </a:t>
            </a:r>
            <a:r>
              <a:rPr lang="en-US" dirty="0" err="1"/>
              <a:t>zdravstvenog</a:t>
            </a:r>
            <a:r>
              <a:rPr lang="en-US" dirty="0"/>
              <a:t> </a:t>
            </a:r>
            <a:r>
              <a:rPr lang="en-US" dirty="0" err="1"/>
              <a:t>sektora</a:t>
            </a:r>
            <a:r>
              <a:rPr lang="en-US" dirty="0"/>
              <a:t>, </a:t>
            </a:r>
            <a:r>
              <a:rPr lang="en-US" dirty="0" err="1"/>
              <a:t>mogu</a:t>
            </a:r>
            <a:r>
              <a:rPr lang="en-US" dirty="0"/>
              <a:t>, </a:t>
            </a:r>
            <a:r>
              <a:rPr lang="en-US" dirty="0" err="1"/>
              <a:t>međutim</a:t>
            </a:r>
            <a:r>
              <a:rPr lang="en-US" dirty="0"/>
              <a:t>, da </a:t>
            </a:r>
            <a:r>
              <a:rPr lang="en-US" dirty="0" err="1"/>
              <a:t>predstavljaju</a:t>
            </a:r>
            <a:r>
              <a:rPr lang="en-US" dirty="0"/>
              <a:t> </a:t>
            </a:r>
            <a:r>
              <a:rPr lang="en-US" dirty="0" err="1"/>
              <a:t>značajan</a:t>
            </a:r>
            <a:r>
              <a:rPr lang="en-US" dirty="0"/>
              <a:t> </a:t>
            </a:r>
            <a:r>
              <a:rPr lang="en-US" dirty="0" err="1"/>
              <a:t>deo</a:t>
            </a:r>
            <a:r>
              <a:rPr lang="en-US" dirty="0"/>
              <a:t> </a:t>
            </a:r>
            <a:r>
              <a:rPr lang="en-US" dirty="0" err="1"/>
              <a:t>nacionalnog</a:t>
            </a:r>
            <a:r>
              <a:rPr lang="en-US" dirty="0"/>
              <a:t> CO</a:t>
            </a:r>
            <a:r>
              <a:rPr lang="en-US" baseline="-25000" dirty="0"/>
              <a:t>2</a:t>
            </a:r>
            <a:r>
              <a:rPr lang="en-US" dirty="0" smtClean="0"/>
              <a:t> </a:t>
            </a:r>
            <a:r>
              <a:rPr lang="en-US" dirty="0" err="1" smtClean="0"/>
              <a:t>otiska</a:t>
            </a:r>
            <a:r>
              <a:rPr lang="en-US" dirty="0"/>
              <a:t>.</a:t>
            </a:r>
          </a:p>
          <a:p>
            <a:pPr marL="0" indent="0" algn="just" rtl="0">
              <a:lnSpc>
                <a:spcPct val="120000"/>
              </a:lnSpc>
              <a:spcBef>
                <a:spcPts val="2000"/>
              </a:spcBef>
              <a:buNone/>
            </a:pPr>
            <a:endParaRPr lang="hu-HU" sz="2400" dirty="0"/>
          </a:p>
          <a:p>
            <a:pPr lvl="1" rtl="0">
              <a:buFont typeface="Symbol" panose="05050102010706020507" pitchFamily="18" charset="2"/>
              <a:buChar char="-"/>
            </a:pPr>
            <a:endParaRPr lang="hu-HU" dirty="0"/>
          </a:p>
        </p:txBody>
      </p:sp>
    </p:spTree>
    <p:extLst>
      <p:ext uri="{BB962C8B-B14F-4D97-AF65-F5344CB8AC3E}">
        <p14:creationId xmlns:p14="http://schemas.microsoft.com/office/powerpoint/2010/main" val="33700996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09"/>
            <a:ext cx="4189714" cy="1762055"/>
          </a:xfrm>
        </p:spPr>
        <p:txBody>
          <a:bodyPr rtlCol="0">
            <a:normAutofit/>
          </a:bodyPr>
          <a:lstStyle/>
          <a:p>
            <a:r>
              <a:rPr lang="en-US" dirty="0" smtClean="0"/>
              <a:t>GHG </a:t>
            </a:r>
            <a:r>
              <a:rPr lang="en-US" dirty="0" err="1"/>
              <a:t>izvori</a:t>
            </a:r>
            <a:r>
              <a:rPr lang="en-US" dirty="0"/>
              <a:t/>
            </a:r>
            <a:br>
              <a:rPr lang="en-US" dirty="0"/>
            </a:br>
            <a:r>
              <a:rPr lang="en-US" dirty="0" err="1"/>
              <a:t>i</a:t>
            </a:r>
            <a:r>
              <a:rPr lang="en-US" dirty="0"/>
              <a:t> </a:t>
            </a:r>
            <a:r>
              <a:rPr lang="en-US" dirty="0" err="1"/>
              <a:t>aktivnosti</a:t>
            </a:r>
            <a:endParaRPr lang="de-DE" dirty="0"/>
          </a:p>
        </p:txBody>
      </p:sp>
      <p:sp>
        <p:nvSpPr>
          <p:cNvPr id="5" name="Téglalap 4"/>
          <p:cNvSpPr/>
          <p:nvPr/>
        </p:nvSpPr>
        <p:spPr>
          <a:xfrm>
            <a:off x="3562708" y="6147711"/>
            <a:ext cx="8509368" cy="1647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de-DE"/>
          </a:p>
        </p:txBody>
      </p:sp>
      <p:pic>
        <p:nvPicPr>
          <p:cNvPr id="4" name="Kép 3"/>
          <p:cNvPicPr>
            <a:picLocks noChangeAspect="1"/>
          </p:cNvPicPr>
          <p:nvPr/>
        </p:nvPicPr>
        <p:blipFill rotWithShape="1">
          <a:blip r:embed="rId2"/>
          <a:srcRect l="3713" r="1940"/>
          <a:stretch/>
        </p:blipFill>
        <p:spPr>
          <a:xfrm>
            <a:off x="3827756" y="147121"/>
            <a:ext cx="8313328" cy="5949888"/>
          </a:xfrm>
          <a:prstGeom prst="rect">
            <a:avLst/>
          </a:prstGeom>
          <a:ln>
            <a:noFill/>
          </a:ln>
        </p:spPr>
      </p:pic>
      <p:sp>
        <p:nvSpPr>
          <p:cNvPr id="3" name="Téglalap 2"/>
          <p:cNvSpPr/>
          <p:nvPr/>
        </p:nvSpPr>
        <p:spPr>
          <a:xfrm>
            <a:off x="11081378" y="6129594"/>
            <a:ext cx="1245854" cy="215444"/>
          </a:xfrm>
          <a:prstGeom prst="rect">
            <a:avLst/>
          </a:prstGeom>
        </p:spPr>
        <p:txBody>
          <a:bodyPr wrap="none" rtlCol="0">
            <a:spAutoFit/>
          </a:bodyPr>
          <a:lstStyle/>
          <a:p>
            <a:pPr rtl="0"/>
            <a:r>
              <a:rPr lang="sr" sz="800" dirty="0" smtClean="0">
                <a:solidFill>
                  <a:schemeClr val="bg1">
                    <a:lumMod val="50000"/>
                  </a:schemeClr>
                </a:solidFill>
              </a:rPr>
              <a:t> </a:t>
            </a:r>
            <a:r>
              <a:rPr lang="sr" sz="800" dirty="0">
                <a:solidFill>
                  <a:schemeClr val="bg1">
                    <a:lumMod val="50000"/>
                  </a:schemeClr>
                </a:solidFill>
              </a:rPr>
              <a:t>ISBN 978-1-56973-772-9</a:t>
            </a:r>
          </a:p>
        </p:txBody>
      </p:sp>
      <p:sp>
        <p:nvSpPr>
          <p:cNvPr id="8" name="Téglalap 7"/>
          <p:cNvSpPr/>
          <p:nvPr/>
        </p:nvSpPr>
        <p:spPr>
          <a:xfrm>
            <a:off x="58273" y="2729327"/>
            <a:ext cx="3849493" cy="3342453"/>
          </a:xfrm>
          <a:prstGeom prst="rect">
            <a:avLst/>
          </a:prstGeom>
        </p:spPr>
        <p:txBody>
          <a:bodyPr wrap="square">
            <a:spAutoFit/>
          </a:bodyPr>
          <a:lstStyle/>
          <a:p>
            <a:pPr algn="just">
              <a:lnSpc>
                <a:spcPct val="110000"/>
              </a:lnSpc>
            </a:pPr>
            <a:r>
              <a:rPr lang="hu-HU" sz="1600" dirty="0"/>
              <a:t>Obim 1: </a:t>
            </a:r>
            <a:r>
              <a:rPr lang="hu-HU" sz="1600" dirty="0" err="1"/>
              <a:t>Direktne</a:t>
            </a:r>
            <a:r>
              <a:rPr lang="hu-HU" sz="1600" dirty="0"/>
              <a:t> </a:t>
            </a:r>
            <a:r>
              <a:rPr lang="hu-HU" sz="1600" dirty="0" err="1"/>
              <a:t>emisije</a:t>
            </a:r>
            <a:r>
              <a:rPr lang="hu-HU" sz="1600" dirty="0"/>
              <a:t> </a:t>
            </a:r>
            <a:r>
              <a:rPr lang="hu-HU" sz="1600" dirty="0" err="1"/>
              <a:t>gasova</a:t>
            </a:r>
            <a:r>
              <a:rPr lang="hu-HU" sz="1600" dirty="0"/>
              <a:t> </a:t>
            </a:r>
            <a:r>
              <a:rPr lang="hu-HU" sz="1600" dirty="0" err="1"/>
              <a:t>staklene</a:t>
            </a:r>
            <a:r>
              <a:rPr lang="hu-HU" sz="1600" dirty="0"/>
              <a:t> </a:t>
            </a:r>
            <a:r>
              <a:rPr lang="hu-HU" sz="1600" dirty="0" err="1"/>
              <a:t>bašte</a:t>
            </a:r>
            <a:r>
              <a:rPr lang="hu-HU" sz="1600" dirty="0"/>
              <a:t> (GHG) </a:t>
            </a:r>
            <a:r>
              <a:rPr lang="hu-HU" sz="1600" dirty="0" err="1"/>
              <a:t>iz</a:t>
            </a:r>
            <a:r>
              <a:rPr lang="hu-HU" sz="1600" dirty="0"/>
              <a:t> </a:t>
            </a:r>
            <a:r>
              <a:rPr lang="hu-HU" sz="1600" dirty="0" err="1"/>
              <a:t>direktnih</a:t>
            </a:r>
            <a:r>
              <a:rPr lang="hu-HU" sz="1600" dirty="0"/>
              <a:t> </a:t>
            </a:r>
            <a:r>
              <a:rPr lang="hu-HU" sz="1600" dirty="0" err="1"/>
              <a:t>izvora</a:t>
            </a:r>
            <a:r>
              <a:rPr lang="hu-HU" sz="1600" dirty="0"/>
              <a:t> tokom </a:t>
            </a:r>
            <a:r>
              <a:rPr lang="hu-HU" sz="1600" dirty="0" err="1"/>
              <a:t>proizvodnje</a:t>
            </a:r>
            <a:r>
              <a:rPr lang="hu-HU" sz="1600" dirty="0"/>
              <a:t> </a:t>
            </a:r>
            <a:r>
              <a:rPr lang="hu-HU" sz="1600" dirty="0" err="1"/>
              <a:t>električne</a:t>
            </a:r>
            <a:r>
              <a:rPr lang="hu-HU" sz="1600" dirty="0"/>
              <a:t> </a:t>
            </a:r>
            <a:r>
              <a:rPr lang="hu-HU" sz="1600" dirty="0" err="1" smtClean="0"/>
              <a:t>energije</a:t>
            </a:r>
            <a:endParaRPr lang="hu-HU" sz="1600" dirty="0" smtClean="0"/>
          </a:p>
          <a:p>
            <a:pPr algn="just">
              <a:lnSpc>
                <a:spcPct val="110000"/>
              </a:lnSpc>
            </a:pPr>
            <a:endParaRPr lang="hu-HU" sz="1600" dirty="0"/>
          </a:p>
          <a:p>
            <a:pPr algn="just">
              <a:lnSpc>
                <a:spcPct val="110000"/>
              </a:lnSpc>
            </a:pPr>
            <a:r>
              <a:rPr lang="hu-HU" sz="1600" dirty="0"/>
              <a:t>Obim 2: </a:t>
            </a:r>
            <a:r>
              <a:rPr lang="hu-HU" sz="1600" dirty="0" err="1"/>
              <a:t>Indirektne</a:t>
            </a:r>
            <a:r>
              <a:rPr lang="hu-HU" sz="1600" dirty="0"/>
              <a:t> </a:t>
            </a:r>
            <a:r>
              <a:rPr lang="hu-HU" sz="1600" dirty="0" err="1"/>
              <a:t>emisije</a:t>
            </a:r>
            <a:r>
              <a:rPr lang="hu-HU" sz="1600" dirty="0"/>
              <a:t> </a:t>
            </a:r>
            <a:r>
              <a:rPr lang="hu-HU" sz="1600" dirty="0" err="1"/>
              <a:t>gasova</a:t>
            </a:r>
            <a:r>
              <a:rPr lang="hu-HU" sz="1600" dirty="0"/>
              <a:t> </a:t>
            </a:r>
            <a:r>
              <a:rPr lang="hu-HU" sz="1600" dirty="0" err="1"/>
              <a:t>staklene</a:t>
            </a:r>
            <a:r>
              <a:rPr lang="hu-HU" sz="1600" dirty="0"/>
              <a:t> </a:t>
            </a:r>
            <a:r>
              <a:rPr lang="hu-HU" sz="1600" dirty="0" err="1"/>
              <a:t>bašte</a:t>
            </a:r>
            <a:r>
              <a:rPr lang="hu-HU" sz="1600" dirty="0"/>
              <a:t> (GHG) </a:t>
            </a:r>
            <a:r>
              <a:rPr lang="hu-HU" sz="1600" dirty="0" err="1"/>
              <a:t>koje</a:t>
            </a:r>
            <a:r>
              <a:rPr lang="hu-HU" sz="1600" dirty="0"/>
              <a:t> </a:t>
            </a:r>
            <a:r>
              <a:rPr lang="hu-HU" sz="1600" dirty="0" err="1"/>
              <a:t>potiču</a:t>
            </a:r>
            <a:r>
              <a:rPr lang="hu-HU" sz="1600" dirty="0"/>
              <a:t> </a:t>
            </a:r>
            <a:r>
              <a:rPr lang="hu-HU" sz="1600" dirty="0" err="1"/>
              <a:t>od</a:t>
            </a:r>
            <a:r>
              <a:rPr lang="hu-HU" sz="1600" dirty="0"/>
              <a:t> </a:t>
            </a:r>
            <a:r>
              <a:rPr lang="hu-HU" sz="1600" dirty="0" err="1"/>
              <a:t>kupljene</a:t>
            </a:r>
            <a:r>
              <a:rPr lang="hu-HU" sz="1600" dirty="0"/>
              <a:t> </a:t>
            </a:r>
            <a:r>
              <a:rPr lang="hu-HU" sz="1600" dirty="0" err="1"/>
              <a:t>električne</a:t>
            </a:r>
            <a:r>
              <a:rPr lang="hu-HU" sz="1600" dirty="0"/>
              <a:t> </a:t>
            </a:r>
            <a:r>
              <a:rPr lang="hu-HU" sz="1600" dirty="0" err="1"/>
              <a:t>energije</a:t>
            </a:r>
            <a:r>
              <a:rPr lang="hu-HU" sz="1600" dirty="0"/>
              <a:t>, </a:t>
            </a:r>
            <a:r>
              <a:rPr lang="hu-HU" sz="1600" dirty="0" err="1"/>
              <a:t>grejanja</a:t>
            </a:r>
            <a:r>
              <a:rPr lang="hu-HU" sz="1600" dirty="0"/>
              <a:t> i </a:t>
            </a:r>
            <a:r>
              <a:rPr lang="hu-HU" sz="1600" dirty="0" err="1" smtClean="0"/>
              <a:t>hlađenja</a:t>
            </a:r>
            <a:endParaRPr lang="hu-HU" sz="1600" dirty="0" smtClean="0"/>
          </a:p>
          <a:p>
            <a:pPr algn="just">
              <a:lnSpc>
                <a:spcPct val="110000"/>
              </a:lnSpc>
            </a:pPr>
            <a:endParaRPr lang="hu-HU" sz="1600" dirty="0"/>
          </a:p>
          <a:p>
            <a:pPr algn="just">
              <a:lnSpc>
                <a:spcPct val="110000"/>
              </a:lnSpc>
            </a:pPr>
            <a:r>
              <a:rPr lang="hu-HU" sz="1600" dirty="0"/>
              <a:t>Obim 3: </a:t>
            </a:r>
            <a:r>
              <a:rPr lang="hu-HU" sz="1600" dirty="0" err="1"/>
              <a:t>Sve</a:t>
            </a:r>
            <a:r>
              <a:rPr lang="hu-HU" sz="1600" dirty="0"/>
              <a:t> </a:t>
            </a:r>
            <a:r>
              <a:rPr lang="hu-HU" sz="1600" dirty="0" err="1"/>
              <a:t>ostale</a:t>
            </a:r>
            <a:r>
              <a:rPr lang="hu-HU" sz="1600" dirty="0"/>
              <a:t> </a:t>
            </a:r>
            <a:r>
              <a:rPr lang="hu-HU" sz="1600" dirty="0" err="1"/>
              <a:t>indirektne</a:t>
            </a:r>
            <a:r>
              <a:rPr lang="hu-HU" sz="1600" dirty="0"/>
              <a:t> </a:t>
            </a:r>
            <a:r>
              <a:rPr lang="hu-HU" sz="1600" dirty="0" err="1"/>
              <a:t>emisije</a:t>
            </a:r>
            <a:r>
              <a:rPr lang="hu-HU" sz="1600" dirty="0"/>
              <a:t> </a:t>
            </a:r>
            <a:r>
              <a:rPr lang="hu-HU" sz="1600" dirty="0" err="1"/>
              <a:t>gasova</a:t>
            </a:r>
            <a:r>
              <a:rPr lang="hu-HU" sz="1600" dirty="0"/>
              <a:t> </a:t>
            </a:r>
            <a:r>
              <a:rPr lang="hu-HU" sz="1600" dirty="0" err="1"/>
              <a:t>staklene</a:t>
            </a:r>
            <a:r>
              <a:rPr lang="hu-HU" sz="1600" dirty="0"/>
              <a:t> </a:t>
            </a:r>
            <a:r>
              <a:rPr lang="hu-HU" sz="1600" dirty="0" err="1"/>
              <a:t>bašte</a:t>
            </a:r>
            <a:r>
              <a:rPr lang="hu-HU" sz="1600" dirty="0"/>
              <a:t> (GHG) </a:t>
            </a:r>
            <a:r>
              <a:rPr lang="hu-HU" sz="1600" dirty="0" err="1"/>
              <a:t>koje</a:t>
            </a:r>
            <a:r>
              <a:rPr lang="hu-HU" sz="1600" dirty="0"/>
              <a:t> </a:t>
            </a:r>
            <a:r>
              <a:rPr lang="hu-HU" sz="1600" dirty="0" err="1"/>
              <a:t>nastaju</a:t>
            </a:r>
            <a:r>
              <a:rPr lang="hu-HU" sz="1600" dirty="0"/>
              <a:t> u </a:t>
            </a:r>
            <a:r>
              <a:rPr lang="hu-HU" sz="1600" dirty="0" err="1"/>
              <a:t>lancu</a:t>
            </a:r>
            <a:r>
              <a:rPr lang="hu-HU" sz="1600" dirty="0"/>
              <a:t> </a:t>
            </a:r>
            <a:r>
              <a:rPr lang="hu-HU" sz="1600" dirty="0" err="1"/>
              <a:t>vrednosti</a:t>
            </a:r>
            <a:r>
              <a:rPr lang="hu-HU" sz="1600" dirty="0"/>
              <a:t> </a:t>
            </a:r>
            <a:r>
              <a:rPr lang="hu-HU" sz="1600" dirty="0" err="1"/>
              <a:t>organizacije</a:t>
            </a:r>
            <a:r>
              <a:rPr lang="hu-HU" sz="1600" dirty="0"/>
              <a:t> (</a:t>
            </a:r>
            <a:r>
              <a:rPr lang="hu-HU" sz="1600" dirty="0" err="1"/>
              <a:t>npr</a:t>
            </a:r>
            <a:r>
              <a:rPr lang="hu-HU" sz="1600" dirty="0"/>
              <a:t>. </a:t>
            </a:r>
            <a:r>
              <a:rPr lang="hu-HU" sz="1600" dirty="0" err="1"/>
              <a:t>transport</a:t>
            </a:r>
            <a:r>
              <a:rPr lang="hu-HU" sz="1600" dirty="0"/>
              <a:t>, </a:t>
            </a:r>
            <a:r>
              <a:rPr lang="hu-HU" sz="1600" dirty="0" err="1"/>
              <a:t>putovanja</a:t>
            </a:r>
            <a:r>
              <a:rPr lang="hu-HU" sz="1600" dirty="0"/>
              <a:t>, </a:t>
            </a:r>
            <a:r>
              <a:rPr lang="hu-HU" sz="1600" dirty="0" err="1"/>
              <a:t>otpad</a:t>
            </a:r>
            <a:r>
              <a:rPr lang="hu-HU" sz="1600" dirty="0"/>
              <a:t>, </a:t>
            </a:r>
            <a:r>
              <a:rPr lang="hu-HU" sz="1600" dirty="0" err="1"/>
              <a:t>kupovina</a:t>
            </a:r>
            <a:r>
              <a:rPr lang="hu-HU" sz="1600" dirty="0"/>
              <a:t> </a:t>
            </a:r>
            <a:r>
              <a:rPr lang="hu-HU" sz="1600" dirty="0" err="1"/>
              <a:t>materijala</a:t>
            </a:r>
            <a:r>
              <a:rPr lang="hu-HU" sz="1600" dirty="0" smtClean="0"/>
              <a:t>).</a:t>
            </a:r>
            <a:endParaRPr lang="en-US" dirty="0"/>
          </a:p>
        </p:txBody>
      </p:sp>
    </p:spTree>
    <p:extLst>
      <p:ext uri="{BB962C8B-B14F-4D97-AF65-F5344CB8AC3E}">
        <p14:creationId xmlns:p14="http://schemas.microsoft.com/office/powerpoint/2010/main" val="1040844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192505" y="153010"/>
            <a:ext cx="3792354" cy="1102050"/>
          </a:xfrm>
        </p:spPr>
        <p:txBody>
          <a:bodyPr rtlCol="0">
            <a:normAutofit/>
          </a:bodyPr>
          <a:lstStyle/>
          <a:p>
            <a:r>
              <a:rPr lang="en-US" dirty="0" err="1"/>
              <a:t>Ugljenični</a:t>
            </a:r>
            <a:r>
              <a:rPr lang="en-US" dirty="0"/>
              <a:t> </a:t>
            </a:r>
            <a:r>
              <a:rPr lang="en-US" dirty="0" err="1"/>
              <a:t>otisci</a:t>
            </a:r>
            <a:r>
              <a:rPr lang="en-US" dirty="0"/>
              <a:t> </a:t>
            </a:r>
            <a:r>
              <a:rPr lang="en-US" dirty="0" err="1"/>
              <a:t>zdravstvenih</a:t>
            </a:r>
            <a:r>
              <a:rPr lang="en-US" dirty="0"/>
              <a:t> </a:t>
            </a:r>
            <a:r>
              <a:rPr lang="en-US" dirty="0" err="1"/>
              <a:t>sistema</a:t>
            </a:r>
            <a:endParaRPr lang="de-DE" dirty="0"/>
          </a:p>
        </p:txBody>
      </p:sp>
      <p:sp>
        <p:nvSpPr>
          <p:cNvPr id="3" name="Tartalom helye 2"/>
          <p:cNvSpPr>
            <a:spLocks noGrp="1"/>
          </p:cNvSpPr>
          <p:nvPr>
            <p:ph idx="1"/>
          </p:nvPr>
        </p:nvSpPr>
        <p:spPr>
          <a:xfrm>
            <a:off x="-19250" y="6217919"/>
            <a:ext cx="3801979" cy="184005"/>
          </a:xfrm>
        </p:spPr>
        <p:txBody>
          <a:bodyPr rtlCol="0">
            <a:normAutofit fontScale="25000" lnSpcReduction="20000"/>
          </a:bodyPr>
          <a:lstStyle/>
          <a:p>
            <a:pPr marL="0" indent="0" rtl="0">
              <a:buNone/>
            </a:pPr>
            <a:r>
              <a:rPr lang="sr" dirty="0" smtClean="0"/>
              <a:t>Извор: хттпс://дои.орг/10.1088/1748-9326/аб19е1</a:t>
            </a:r>
            <a:endParaRPr lang="sr" dirty="0"/>
          </a:p>
        </p:txBody>
      </p:sp>
      <p:pic>
        <p:nvPicPr>
          <p:cNvPr id="4" name="Kép 3"/>
          <p:cNvPicPr>
            <a:picLocks noChangeAspect="1"/>
          </p:cNvPicPr>
          <p:nvPr/>
        </p:nvPicPr>
        <p:blipFill>
          <a:blip r:embed="rId2"/>
          <a:stretch>
            <a:fillRect/>
          </a:stretch>
        </p:blipFill>
        <p:spPr>
          <a:xfrm>
            <a:off x="4411318" y="183586"/>
            <a:ext cx="7701253" cy="6019994"/>
          </a:xfrm>
          <a:prstGeom prst="rect">
            <a:avLst/>
          </a:prstGeom>
          <a:ln w="6350">
            <a:solidFill>
              <a:schemeClr val="bg1">
                <a:lumMod val="50000"/>
              </a:schemeClr>
            </a:solidFill>
          </a:ln>
        </p:spPr>
      </p:pic>
      <p:sp>
        <p:nvSpPr>
          <p:cNvPr id="6" name="Téglalap 5"/>
          <p:cNvSpPr/>
          <p:nvPr/>
        </p:nvSpPr>
        <p:spPr>
          <a:xfrm>
            <a:off x="192505" y="2766993"/>
            <a:ext cx="3881887" cy="1938992"/>
          </a:xfrm>
          <a:prstGeom prst="rect">
            <a:avLst/>
          </a:prstGeom>
        </p:spPr>
        <p:txBody>
          <a:bodyPr wrap="square" rtlCol="0">
            <a:spAutoFit/>
          </a:bodyPr>
          <a:lstStyle/>
          <a:p>
            <a:pPr algn="just">
              <a:lnSpc>
                <a:spcPct val="120000"/>
              </a:lnSpc>
              <a:spcBef>
                <a:spcPts val="2000"/>
              </a:spcBef>
            </a:pPr>
            <a:r>
              <a:rPr lang="en-US" sz="2000" dirty="0" err="1"/>
              <a:t>Izračunavanje</a:t>
            </a:r>
            <a:r>
              <a:rPr lang="en-US" sz="2000" dirty="0"/>
              <a:t> </a:t>
            </a:r>
            <a:r>
              <a:rPr lang="en-US" sz="2000" dirty="0" err="1"/>
              <a:t>ugljeničnog</a:t>
            </a:r>
            <a:r>
              <a:rPr lang="en-US" sz="2000" dirty="0"/>
              <a:t> </a:t>
            </a:r>
            <a:r>
              <a:rPr lang="en-US" sz="2000" dirty="0" err="1"/>
              <a:t>otiska</a:t>
            </a:r>
            <a:r>
              <a:rPr lang="en-US" sz="2000" dirty="0"/>
              <a:t> </a:t>
            </a:r>
            <a:r>
              <a:rPr lang="en-US" sz="2000" dirty="0" err="1"/>
              <a:t>omogućava</a:t>
            </a:r>
            <a:r>
              <a:rPr lang="en-US" sz="2000" dirty="0"/>
              <a:t> </a:t>
            </a:r>
            <a:r>
              <a:rPr lang="en-US" sz="2000" dirty="0" err="1"/>
              <a:t>organizacijama</a:t>
            </a:r>
            <a:r>
              <a:rPr lang="en-US" sz="2000" dirty="0"/>
              <a:t> da </a:t>
            </a:r>
            <a:r>
              <a:rPr lang="en-US" sz="2000" dirty="0" err="1"/>
              <a:t>razumeju</a:t>
            </a:r>
            <a:r>
              <a:rPr lang="en-US" sz="2000" dirty="0"/>
              <a:t> </a:t>
            </a:r>
            <a:r>
              <a:rPr lang="en-US" sz="2000" dirty="0" err="1"/>
              <a:t>uticaj</a:t>
            </a:r>
            <a:r>
              <a:rPr lang="en-US" sz="2000" dirty="0"/>
              <a:t> </a:t>
            </a:r>
            <a:r>
              <a:rPr lang="en-US" sz="2000" dirty="0" err="1"/>
              <a:t>svojih</a:t>
            </a:r>
            <a:r>
              <a:rPr lang="en-US" sz="2000" dirty="0"/>
              <a:t> </a:t>
            </a:r>
            <a:r>
              <a:rPr lang="en-US" sz="2000" dirty="0" err="1"/>
              <a:t>aktivnosti</a:t>
            </a:r>
            <a:r>
              <a:rPr lang="en-US" sz="2000" dirty="0"/>
              <a:t> </a:t>
            </a:r>
            <a:r>
              <a:rPr lang="en-US" sz="2000" dirty="0" err="1"/>
              <a:t>na</a:t>
            </a:r>
            <a:r>
              <a:rPr lang="en-US" sz="2000" dirty="0"/>
              <a:t> </a:t>
            </a:r>
            <a:r>
              <a:rPr lang="en-US" sz="2000" dirty="0" err="1"/>
              <a:t>životnu</a:t>
            </a:r>
            <a:r>
              <a:rPr lang="en-US" sz="2000" dirty="0"/>
              <a:t> </a:t>
            </a:r>
            <a:r>
              <a:rPr lang="en-US" sz="2000" dirty="0" err="1"/>
              <a:t>sredinu</a:t>
            </a:r>
            <a:r>
              <a:rPr lang="en-US" sz="2000" dirty="0"/>
              <a:t> </a:t>
            </a:r>
            <a:r>
              <a:rPr lang="en-US" sz="2000" dirty="0" err="1"/>
              <a:t>i</a:t>
            </a:r>
            <a:r>
              <a:rPr lang="en-US" sz="2000" dirty="0"/>
              <a:t> </a:t>
            </a:r>
            <a:r>
              <a:rPr lang="en-US" sz="2000" dirty="0" err="1"/>
              <a:t>identifikuju</a:t>
            </a:r>
            <a:r>
              <a:rPr lang="en-US" sz="2000" dirty="0"/>
              <a:t> </a:t>
            </a:r>
            <a:r>
              <a:rPr lang="en-US" sz="2000" dirty="0" err="1"/>
              <a:t>oblasti</a:t>
            </a:r>
            <a:r>
              <a:rPr lang="en-US" sz="2000" dirty="0"/>
              <a:t> </a:t>
            </a:r>
            <a:r>
              <a:rPr lang="en-US" sz="2000" dirty="0" err="1"/>
              <a:t>za</a:t>
            </a:r>
            <a:r>
              <a:rPr lang="en-US" sz="2000" dirty="0"/>
              <a:t> </a:t>
            </a:r>
            <a:r>
              <a:rPr lang="en-US" sz="2000" dirty="0" err="1"/>
              <a:t>smanjenje</a:t>
            </a:r>
            <a:r>
              <a:rPr lang="en-US" sz="2000" dirty="0"/>
              <a:t> </a:t>
            </a:r>
            <a:r>
              <a:rPr lang="en-US" sz="2000" dirty="0" err="1"/>
              <a:t>emisija</a:t>
            </a:r>
            <a:r>
              <a:rPr lang="en-US" sz="2000" dirty="0"/>
              <a:t>. </a:t>
            </a:r>
          </a:p>
        </p:txBody>
      </p:sp>
    </p:spTree>
    <p:extLst>
      <p:ext uri="{BB962C8B-B14F-4D97-AF65-F5344CB8AC3E}">
        <p14:creationId xmlns:p14="http://schemas.microsoft.com/office/powerpoint/2010/main" val="21202640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Smanjenje</a:t>
            </a:r>
            <a:r>
              <a:rPr lang="en-US" dirty="0"/>
              <a:t> </a:t>
            </a:r>
            <a:r>
              <a:rPr lang="en-US" dirty="0" err="1"/>
              <a:t>ugljeničnih</a:t>
            </a:r>
            <a:r>
              <a:rPr lang="en-US" dirty="0"/>
              <a:t> </a:t>
            </a:r>
            <a:r>
              <a:rPr lang="en-US" dirty="0" err="1"/>
              <a:t>otisaka</a:t>
            </a:r>
            <a:r>
              <a:rPr lang="en-US" dirty="0"/>
              <a:t> </a:t>
            </a:r>
            <a:r>
              <a:rPr lang="en-US" dirty="0" err="1"/>
              <a:t>zdravstvenih</a:t>
            </a:r>
            <a:r>
              <a:rPr lang="en-US" dirty="0"/>
              <a:t> </a:t>
            </a:r>
            <a:r>
              <a:rPr lang="en-US" dirty="0" err="1"/>
              <a:t>sistema</a:t>
            </a:r>
            <a:endParaRPr lang="sr" dirty="0"/>
          </a:p>
        </p:txBody>
      </p:sp>
      <p:sp>
        <p:nvSpPr>
          <p:cNvPr id="3" name="Tartalom helye 2"/>
          <p:cNvSpPr>
            <a:spLocks noGrp="1"/>
          </p:cNvSpPr>
          <p:nvPr>
            <p:ph idx="1"/>
          </p:nvPr>
        </p:nvSpPr>
        <p:spPr>
          <a:xfrm>
            <a:off x="534838" y="1000818"/>
            <a:ext cx="10796550" cy="5370897"/>
          </a:xfrm>
        </p:spPr>
        <p:txBody>
          <a:bodyPr rtlCol="0">
            <a:normAutofit fontScale="85000" lnSpcReduction="10000"/>
          </a:bodyPr>
          <a:lstStyle/>
          <a:p>
            <a:pPr marL="0" indent="0" algn="just">
              <a:lnSpc>
                <a:spcPct val="120000"/>
              </a:lnSpc>
              <a:buNone/>
            </a:pPr>
            <a:r>
              <a:rPr lang="en-US" sz="2800" dirty="0" err="1"/>
              <a:t>Ugljenični</a:t>
            </a:r>
            <a:r>
              <a:rPr lang="en-US" sz="2800" dirty="0"/>
              <a:t> </a:t>
            </a:r>
            <a:r>
              <a:rPr lang="en-US" sz="2800" dirty="0" err="1"/>
              <a:t>otisak</a:t>
            </a:r>
            <a:r>
              <a:rPr lang="en-US" sz="2800" dirty="0"/>
              <a:t> se </a:t>
            </a:r>
            <a:r>
              <a:rPr lang="en-US" sz="2800" dirty="0" err="1"/>
              <a:t>može</a:t>
            </a:r>
            <a:r>
              <a:rPr lang="en-US" sz="2800" dirty="0"/>
              <a:t> </a:t>
            </a:r>
            <a:r>
              <a:rPr lang="en-US" sz="2800" dirty="0" err="1"/>
              <a:t>smanjiti</a:t>
            </a:r>
            <a:r>
              <a:rPr lang="en-US" sz="2800" dirty="0"/>
              <a:t> </a:t>
            </a:r>
            <a:r>
              <a:rPr lang="en-US" sz="2800" dirty="0" err="1"/>
              <a:t>upotrebom</a:t>
            </a:r>
            <a:r>
              <a:rPr lang="en-US" sz="2800" dirty="0"/>
              <a:t> </a:t>
            </a:r>
            <a:r>
              <a:rPr lang="en-US" sz="2800" dirty="0" err="1"/>
              <a:t>odgovarajuće</a:t>
            </a:r>
            <a:r>
              <a:rPr lang="en-US" sz="2800" dirty="0"/>
              <a:t> </a:t>
            </a:r>
            <a:r>
              <a:rPr lang="en-US" sz="2800" dirty="0" err="1"/>
              <a:t>tehnologije</a:t>
            </a:r>
            <a:r>
              <a:rPr lang="en-US" sz="2800" dirty="0"/>
              <a:t> </a:t>
            </a:r>
            <a:r>
              <a:rPr lang="en-US" sz="2800" dirty="0" err="1"/>
              <a:t>sa</a:t>
            </a:r>
            <a:r>
              <a:rPr lang="en-US" sz="2800" dirty="0"/>
              <a:t> </a:t>
            </a:r>
            <a:r>
              <a:rPr lang="en-US" sz="2800" dirty="0" err="1"/>
              <a:t>niskim</a:t>
            </a:r>
            <a:r>
              <a:rPr lang="en-US" sz="2800" dirty="0"/>
              <a:t> </a:t>
            </a:r>
            <a:r>
              <a:rPr lang="en-US" sz="2800" dirty="0" err="1"/>
              <a:t>sadržajem</a:t>
            </a:r>
            <a:r>
              <a:rPr lang="en-US" sz="2800" dirty="0"/>
              <a:t> </a:t>
            </a:r>
            <a:r>
              <a:rPr lang="en-US" sz="2800" dirty="0" err="1"/>
              <a:t>ugljenika</a:t>
            </a:r>
            <a:r>
              <a:rPr lang="en-US" sz="2800" dirty="0"/>
              <a:t> </a:t>
            </a:r>
            <a:r>
              <a:rPr lang="en-US" sz="2800" dirty="0" err="1"/>
              <a:t>za</a:t>
            </a:r>
            <a:r>
              <a:rPr lang="en-US" sz="2800" dirty="0"/>
              <a:t> </a:t>
            </a:r>
            <a:r>
              <a:rPr lang="en-US" sz="2800" dirty="0" err="1"/>
              <a:t>negu</a:t>
            </a:r>
            <a:r>
              <a:rPr lang="en-US" sz="2800" dirty="0"/>
              <a:t> </a:t>
            </a:r>
            <a:r>
              <a:rPr lang="en-US" sz="2800" dirty="0" err="1"/>
              <a:t>kao</a:t>
            </a:r>
            <a:r>
              <a:rPr lang="en-US" sz="2800" dirty="0"/>
              <a:t> </a:t>
            </a:r>
            <a:r>
              <a:rPr lang="en-US" sz="2800" dirty="0" err="1"/>
              <a:t>što</a:t>
            </a:r>
            <a:r>
              <a:rPr lang="en-US" sz="2800" dirty="0"/>
              <a:t> </a:t>
            </a:r>
            <a:r>
              <a:rPr lang="en-US" sz="2800" dirty="0" err="1"/>
              <a:t>su</a:t>
            </a:r>
            <a:r>
              <a:rPr lang="en-US" sz="2800" dirty="0"/>
              <a:t>:</a:t>
            </a:r>
          </a:p>
          <a:p>
            <a:pPr lvl="1" algn="just">
              <a:lnSpc>
                <a:spcPct val="120000"/>
              </a:lnSpc>
            </a:pPr>
            <a:r>
              <a:rPr lang="en-US" sz="2400" dirty="0" err="1"/>
              <a:t>projektovanje</a:t>
            </a:r>
            <a:r>
              <a:rPr lang="en-US" sz="2400" dirty="0"/>
              <a:t> </a:t>
            </a:r>
            <a:r>
              <a:rPr lang="en-US" sz="2400" dirty="0" err="1"/>
              <a:t>i</a:t>
            </a:r>
            <a:r>
              <a:rPr lang="en-US" sz="2400" dirty="0"/>
              <a:t> </a:t>
            </a:r>
            <a:r>
              <a:rPr lang="en-US" sz="2400" dirty="0" err="1"/>
              <a:t>izgradnja</a:t>
            </a:r>
            <a:r>
              <a:rPr lang="en-US" sz="2400" dirty="0"/>
              <a:t> </a:t>
            </a:r>
            <a:r>
              <a:rPr lang="en-US" sz="2400" dirty="0" err="1"/>
              <a:t>zgrada</a:t>
            </a:r>
            <a:r>
              <a:rPr lang="en-US" sz="2400" dirty="0"/>
              <a:t> </a:t>
            </a:r>
            <a:r>
              <a:rPr lang="en-US" sz="2400" dirty="0" err="1"/>
              <a:t>sa</a:t>
            </a:r>
            <a:r>
              <a:rPr lang="en-US" sz="2400" dirty="0"/>
              <a:t> </a:t>
            </a:r>
            <a:r>
              <a:rPr lang="en-US" sz="2400" dirty="0" err="1"/>
              <a:t>niskim</a:t>
            </a:r>
            <a:r>
              <a:rPr lang="en-US" sz="2400" dirty="0"/>
              <a:t> </a:t>
            </a:r>
            <a:r>
              <a:rPr lang="en-US" sz="2400" dirty="0" err="1"/>
              <a:t>emisijama</a:t>
            </a:r>
            <a:r>
              <a:rPr lang="en-US" sz="2400" dirty="0"/>
              <a:t> </a:t>
            </a:r>
            <a:r>
              <a:rPr lang="en-US" sz="2400" dirty="0" err="1"/>
              <a:t>ugljenika</a:t>
            </a:r>
            <a:r>
              <a:rPr lang="en-US" sz="2400" dirty="0"/>
              <a:t> </a:t>
            </a:r>
            <a:r>
              <a:rPr lang="en-US" sz="2400" dirty="0" err="1"/>
              <a:t>ili</a:t>
            </a:r>
            <a:r>
              <a:rPr lang="en-US" sz="2400" dirty="0"/>
              <a:t> </a:t>
            </a:r>
            <a:r>
              <a:rPr lang="en-US" sz="2400" dirty="0" err="1"/>
              <a:t>neto</a:t>
            </a:r>
            <a:r>
              <a:rPr lang="en-US" sz="2400" dirty="0"/>
              <a:t> </a:t>
            </a:r>
            <a:r>
              <a:rPr lang="en-US" sz="2400" dirty="0" err="1"/>
              <a:t>nultim</a:t>
            </a:r>
            <a:r>
              <a:rPr lang="en-US" sz="2400" dirty="0"/>
              <a:t> </a:t>
            </a:r>
            <a:r>
              <a:rPr lang="en-US" sz="2400" dirty="0" err="1"/>
              <a:t>emisijama</a:t>
            </a:r>
            <a:r>
              <a:rPr lang="en-US" sz="2400" dirty="0"/>
              <a:t>; </a:t>
            </a:r>
          </a:p>
          <a:p>
            <a:pPr lvl="1" algn="just">
              <a:lnSpc>
                <a:spcPct val="120000"/>
              </a:lnSpc>
            </a:pPr>
            <a:r>
              <a:rPr lang="en-US" sz="2400" dirty="0" err="1"/>
              <a:t>ulaganje</a:t>
            </a:r>
            <a:r>
              <a:rPr lang="en-US" sz="2400" dirty="0"/>
              <a:t> u </a:t>
            </a:r>
            <a:r>
              <a:rPr lang="en-US" sz="2400" dirty="0" err="1"/>
              <a:t>obnovljive</a:t>
            </a:r>
            <a:r>
              <a:rPr lang="en-US" sz="2400" dirty="0"/>
              <a:t> </a:t>
            </a:r>
            <a:r>
              <a:rPr lang="en-US" sz="2400" dirty="0" err="1"/>
              <a:t>izvore</a:t>
            </a:r>
            <a:r>
              <a:rPr lang="en-US" sz="2400" dirty="0"/>
              <a:t> </a:t>
            </a:r>
            <a:r>
              <a:rPr lang="en-US" sz="2400" dirty="0" err="1"/>
              <a:t>energije</a:t>
            </a:r>
            <a:r>
              <a:rPr lang="en-US" sz="2400" dirty="0"/>
              <a:t> </a:t>
            </a:r>
            <a:r>
              <a:rPr lang="en-US" sz="2400" dirty="0" err="1"/>
              <a:t>i</a:t>
            </a:r>
            <a:r>
              <a:rPr lang="en-US" sz="2400" dirty="0"/>
              <a:t> </a:t>
            </a:r>
            <a:r>
              <a:rPr lang="en-US" sz="2400" dirty="0" err="1"/>
              <a:t>energetsku</a:t>
            </a:r>
            <a:r>
              <a:rPr lang="en-US" sz="2400" dirty="0"/>
              <a:t> </a:t>
            </a:r>
            <a:r>
              <a:rPr lang="en-US" sz="2400" dirty="0" err="1"/>
              <a:t>efikasnost</a:t>
            </a:r>
            <a:r>
              <a:rPr lang="en-US" sz="2400" dirty="0"/>
              <a:t>; </a:t>
            </a:r>
          </a:p>
          <a:p>
            <a:pPr lvl="1" algn="just">
              <a:lnSpc>
                <a:spcPct val="120000"/>
              </a:lnSpc>
            </a:pPr>
            <a:r>
              <a:rPr lang="en-US" sz="2400" dirty="0" err="1"/>
              <a:t>klimatski</a:t>
            </a:r>
            <a:r>
              <a:rPr lang="en-US" sz="2400" dirty="0"/>
              <a:t> </a:t>
            </a:r>
            <a:r>
              <a:rPr lang="en-US" sz="2400" dirty="0" err="1"/>
              <a:t>pametne</a:t>
            </a:r>
            <a:r>
              <a:rPr lang="en-US" sz="2400" dirty="0"/>
              <a:t> </a:t>
            </a:r>
            <a:r>
              <a:rPr lang="en-US" sz="2400" dirty="0" err="1"/>
              <a:t>tehnologije</a:t>
            </a:r>
            <a:r>
              <a:rPr lang="en-US" sz="2400" dirty="0"/>
              <a:t> </a:t>
            </a:r>
            <a:r>
              <a:rPr lang="en-US" sz="2400" dirty="0" err="1"/>
              <a:t>hlađenja</a:t>
            </a:r>
            <a:r>
              <a:rPr lang="en-US" sz="2400" dirty="0"/>
              <a:t>; </a:t>
            </a:r>
          </a:p>
          <a:p>
            <a:pPr lvl="1" algn="just">
              <a:lnSpc>
                <a:spcPct val="120000"/>
              </a:lnSpc>
            </a:pPr>
            <a:r>
              <a:rPr lang="en-US" sz="2400" dirty="0" err="1"/>
              <a:t>održivo</a:t>
            </a:r>
            <a:r>
              <a:rPr lang="en-US" sz="2400" dirty="0"/>
              <a:t> </a:t>
            </a:r>
            <a:r>
              <a:rPr lang="en-US" sz="2400" dirty="0" err="1"/>
              <a:t>upravljanje</a:t>
            </a:r>
            <a:r>
              <a:rPr lang="en-US" sz="2400" dirty="0"/>
              <a:t> </a:t>
            </a:r>
            <a:r>
              <a:rPr lang="en-US" sz="2400" dirty="0" err="1"/>
              <a:t>otpadom</a:t>
            </a:r>
            <a:r>
              <a:rPr lang="en-US" sz="2400" dirty="0"/>
              <a:t>, </a:t>
            </a:r>
            <a:r>
              <a:rPr lang="en-US" sz="2400" dirty="0" err="1"/>
              <a:t>vodom</a:t>
            </a:r>
            <a:r>
              <a:rPr lang="en-US" sz="2400" dirty="0"/>
              <a:t> </a:t>
            </a:r>
            <a:r>
              <a:rPr lang="en-US" sz="2400" dirty="0" err="1"/>
              <a:t>i</a:t>
            </a:r>
            <a:r>
              <a:rPr lang="en-US" sz="2400" dirty="0"/>
              <a:t> </a:t>
            </a:r>
            <a:r>
              <a:rPr lang="en-US" sz="2400" dirty="0" err="1"/>
              <a:t>transportom</a:t>
            </a:r>
            <a:r>
              <a:rPr lang="en-US" sz="2400" dirty="0"/>
              <a:t>; </a:t>
            </a:r>
          </a:p>
          <a:p>
            <a:pPr lvl="1" algn="just">
              <a:lnSpc>
                <a:spcPct val="120000"/>
              </a:lnSpc>
            </a:pPr>
            <a:r>
              <a:rPr lang="en-US" sz="2400" dirty="0" err="1"/>
              <a:t>minimiziranje</a:t>
            </a:r>
            <a:r>
              <a:rPr lang="en-US" sz="2400" dirty="0"/>
              <a:t> </a:t>
            </a:r>
            <a:r>
              <a:rPr lang="en-US" sz="2400" dirty="0" err="1"/>
              <a:t>upotrebe</a:t>
            </a:r>
            <a:r>
              <a:rPr lang="en-US" sz="2400" dirty="0"/>
              <a:t> </a:t>
            </a:r>
            <a:r>
              <a:rPr lang="en-US" sz="2400" dirty="0" err="1"/>
              <a:t>anestetičkih</a:t>
            </a:r>
            <a:r>
              <a:rPr lang="en-US" sz="2400" dirty="0"/>
              <a:t> </a:t>
            </a:r>
            <a:r>
              <a:rPr lang="en-US" sz="2400" dirty="0" err="1"/>
              <a:t>gasova</a:t>
            </a:r>
            <a:r>
              <a:rPr lang="en-US" sz="2400" dirty="0"/>
              <a:t> </a:t>
            </a:r>
            <a:r>
              <a:rPr lang="en-US" sz="2400" dirty="0" err="1"/>
              <a:t>sa</a:t>
            </a:r>
            <a:r>
              <a:rPr lang="en-US" sz="2400" dirty="0"/>
              <a:t> </a:t>
            </a:r>
            <a:r>
              <a:rPr lang="en-US" sz="2400" dirty="0" err="1"/>
              <a:t>visokim</a:t>
            </a:r>
            <a:r>
              <a:rPr lang="en-US" sz="2400" dirty="0"/>
              <a:t> </a:t>
            </a:r>
            <a:r>
              <a:rPr lang="en-US" sz="2400" dirty="0" err="1"/>
              <a:t>potencijalom</a:t>
            </a:r>
            <a:r>
              <a:rPr lang="en-US" sz="2400" dirty="0"/>
              <a:t> </a:t>
            </a:r>
            <a:r>
              <a:rPr lang="en-US" sz="2400" dirty="0" err="1"/>
              <a:t>globalnog</a:t>
            </a:r>
            <a:r>
              <a:rPr lang="en-US" sz="2400" dirty="0"/>
              <a:t> </a:t>
            </a:r>
            <a:r>
              <a:rPr lang="en-US" sz="2400" dirty="0" err="1"/>
              <a:t>zagrevanja</a:t>
            </a:r>
            <a:r>
              <a:rPr lang="en-US" sz="2400" dirty="0"/>
              <a:t>; </a:t>
            </a:r>
          </a:p>
          <a:p>
            <a:pPr lvl="1" algn="just">
              <a:lnSpc>
                <a:spcPct val="120000"/>
              </a:lnSpc>
            </a:pPr>
            <a:r>
              <a:rPr lang="en-US" sz="2400" dirty="0" err="1"/>
              <a:t>decentralizovani</a:t>
            </a:r>
            <a:r>
              <a:rPr lang="en-US" sz="2400" dirty="0"/>
              <a:t> </a:t>
            </a:r>
            <a:r>
              <a:rPr lang="en-US" sz="2400" dirty="0" err="1"/>
              <a:t>modeli</a:t>
            </a:r>
            <a:r>
              <a:rPr lang="en-US" sz="2400" dirty="0"/>
              <a:t> </a:t>
            </a:r>
            <a:r>
              <a:rPr lang="en-US" sz="2400" dirty="0" err="1"/>
              <a:t>nege</a:t>
            </a:r>
            <a:r>
              <a:rPr lang="en-US" sz="2400" dirty="0"/>
              <a:t> (</a:t>
            </a:r>
            <a:r>
              <a:rPr lang="en-US" sz="2400" dirty="0" err="1"/>
              <a:t>npr</a:t>
            </a:r>
            <a:r>
              <a:rPr lang="en-US" sz="2400" dirty="0"/>
              <a:t>. </a:t>
            </a:r>
            <a:r>
              <a:rPr lang="en-US" sz="2400" dirty="0" err="1"/>
              <a:t>telemedicina</a:t>
            </a:r>
            <a:r>
              <a:rPr lang="en-US" sz="2400" dirty="0"/>
              <a:t>);</a:t>
            </a:r>
          </a:p>
          <a:p>
            <a:pPr lvl="1" algn="just">
              <a:lnSpc>
                <a:spcPct val="120000"/>
              </a:lnSpc>
            </a:pPr>
            <a:r>
              <a:rPr lang="en-US" sz="2400" dirty="0" err="1"/>
              <a:t>izgradnja</a:t>
            </a:r>
            <a:r>
              <a:rPr lang="en-US" sz="2400" dirty="0"/>
              <a:t> </a:t>
            </a:r>
            <a:r>
              <a:rPr lang="en-US" sz="2400" dirty="0" err="1"/>
              <a:t>otpornijih</a:t>
            </a:r>
            <a:r>
              <a:rPr lang="en-US" sz="2400" dirty="0"/>
              <a:t> </a:t>
            </a:r>
            <a:r>
              <a:rPr lang="en-US" sz="2400" dirty="0" err="1"/>
              <a:t>i</a:t>
            </a:r>
            <a:r>
              <a:rPr lang="en-US" sz="2400" dirty="0"/>
              <a:t> </a:t>
            </a:r>
            <a:r>
              <a:rPr lang="en-US" sz="2400" dirty="0" err="1"/>
              <a:t>zdravijih</a:t>
            </a:r>
            <a:r>
              <a:rPr lang="en-US" sz="2400" dirty="0"/>
              <a:t> </a:t>
            </a:r>
            <a:r>
              <a:rPr lang="en-US" sz="2400" dirty="0" err="1"/>
              <a:t>zajednica</a:t>
            </a:r>
            <a:r>
              <a:rPr lang="en-US" sz="2400" dirty="0"/>
              <a:t>.</a:t>
            </a:r>
          </a:p>
          <a:p>
            <a:pPr lvl="1" algn="just">
              <a:lnSpc>
                <a:spcPct val="120000"/>
              </a:lnSpc>
            </a:pPr>
            <a:r>
              <a:rPr lang="en-US" sz="2400" dirty="0" err="1"/>
              <a:t>drugo</a:t>
            </a:r>
            <a:r>
              <a:rPr lang="en-US" sz="2400" dirty="0"/>
              <a:t>.</a:t>
            </a:r>
          </a:p>
        </p:txBody>
      </p:sp>
    </p:spTree>
    <p:extLst>
      <p:ext uri="{BB962C8B-B14F-4D97-AF65-F5344CB8AC3E}">
        <p14:creationId xmlns:p14="http://schemas.microsoft.com/office/powerpoint/2010/main" val="26099429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rtlCol="0">
            <a:normAutofit/>
          </a:bodyPr>
          <a:lstStyle/>
          <a:p>
            <a:r>
              <a:rPr lang="en-US" dirty="0" err="1"/>
              <a:t>Zdravstvene</a:t>
            </a:r>
            <a:r>
              <a:rPr lang="en-US" dirty="0"/>
              <a:t> </a:t>
            </a:r>
            <a:r>
              <a:rPr lang="en-US" dirty="0" err="1"/>
              <a:t>nejednakosti</a:t>
            </a:r>
            <a:endParaRPr lang="hu-HU" dirty="0"/>
          </a:p>
        </p:txBody>
      </p:sp>
      <p:sp>
        <p:nvSpPr>
          <p:cNvPr id="3" name="Tartalom helye 2"/>
          <p:cNvSpPr>
            <a:spLocks noGrp="1"/>
          </p:cNvSpPr>
          <p:nvPr>
            <p:ph idx="1"/>
          </p:nvPr>
        </p:nvSpPr>
        <p:spPr>
          <a:xfrm>
            <a:off x="724617" y="1190445"/>
            <a:ext cx="10955549" cy="5037589"/>
          </a:xfrm>
        </p:spPr>
        <p:txBody>
          <a:bodyPr rtlCol="0">
            <a:noAutofit/>
          </a:bodyPr>
          <a:lstStyle/>
          <a:p>
            <a:pPr algn="just">
              <a:lnSpc>
                <a:spcPct val="120000"/>
              </a:lnSpc>
            </a:pPr>
            <a:r>
              <a:rPr lang="en-US" dirty="0" err="1"/>
              <a:t>Zdravstvene</a:t>
            </a:r>
            <a:r>
              <a:rPr lang="en-US" dirty="0"/>
              <a:t> </a:t>
            </a:r>
            <a:r>
              <a:rPr lang="en-US" dirty="0" err="1"/>
              <a:t>nejednakosti</a:t>
            </a:r>
            <a:r>
              <a:rPr lang="en-US" dirty="0"/>
              <a:t> </a:t>
            </a:r>
            <a:r>
              <a:rPr lang="en-US" dirty="0" err="1"/>
              <a:t>su</a:t>
            </a:r>
            <a:r>
              <a:rPr lang="en-US" dirty="0"/>
              <a:t> </a:t>
            </a:r>
            <a:r>
              <a:rPr lang="en-US" dirty="0" err="1"/>
              <a:t>razlike</a:t>
            </a:r>
            <a:r>
              <a:rPr lang="en-US" dirty="0"/>
              <a:t> u </a:t>
            </a:r>
            <a:r>
              <a:rPr lang="en-US" dirty="0" err="1"/>
              <a:t>zdravstvenom</a:t>
            </a:r>
            <a:r>
              <a:rPr lang="en-US" dirty="0"/>
              <a:t> </a:t>
            </a:r>
            <a:r>
              <a:rPr lang="en-US" dirty="0" err="1"/>
              <a:t>statusu</a:t>
            </a:r>
            <a:r>
              <a:rPr lang="en-US" dirty="0"/>
              <a:t> </a:t>
            </a:r>
            <a:r>
              <a:rPr lang="en-US" dirty="0" err="1"/>
              <a:t>između</a:t>
            </a:r>
            <a:r>
              <a:rPr lang="en-US" dirty="0"/>
              <a:t> </a:t>
            </a:r>
            <a:r>
              <a:rPr lang="en-US" dirty="0" err="1"/>
              <a:t>grupa</a:t>
            </a:r>
            <a:r>
              <a:rPr lang="en-US" dirty="0"/>
              <a:t> </a:t>
            </a:r>
            <a:r>
              <a:rPr lang="en-US" dirty="0" err="1"/>
              <a:t>ljudi</a:t>
            </a:r>
            <a:r>
              <a:rPr lang="en-US" dirty="0"/>
              <a:t> </a:t>
            </a:r>
            <a:r>
              <a:rPr lang="en-US" dirty="0" err="1"/>
              <a:t>koje</a:t>
            </a:r>
            <a:r>
              <a:rPr lang="en-US" dirty="0"/>
              <a:t> </a:t>
            </a:r>
            <a:r>
              <a:rPr lang="en-US" dirty="0" err="1"/>
              <a:t>su</a:t>
            </a:r>
            <a:r>
              <a:rPr lang="en-US" dirty="0"/>
              <a:t> </a:t>
            </a:r>
            <a:r>
              <a:rPr lang="en-US" dirty="0" err="1"/>
              <a:t>važne</a:t>
            </a:r>
            <a:r>
              <a:rPr lang="en-US" dirty="0"/>
              <a:t>, </a:t>
            </a:r>
            <a:r>
              <a:rPr lang="en-US" dirty="0" err="1"/>
              <a:t>nepravedne</a:t>
            </a:r>
            <a:r>
              <a:rPr lang="en-US" dirty="0"/>
              <a:t>, </a:t>
            </a:r>
            <a:r>
              <a:rPr lang="en-US" dirty="0" err="1"/>
              <a:t>nepotrebne</a:t>
            </a:r>
            <a:r>
              <a:rPr lang="en-US" dirty="0"/>
              <a:t>, </a:t>
            </a:r>
            <a:r>
              <a:rPr lang="en-US" dirty="0" err="1"/>
              <a:t>sistematske</a:t>
            </a:r>
            <a:r>
              <a:rPr lang="en-US" dirty="0"/>
              <a:t> </a:t>
            </a:r>
            <a:r>
              <a:rPr lang="en-US" dirty="0" err="1"/>
              <a:t>i</a:t>
            </a:r>
            <a:r>
              <a:rPr lang="en-US" dirty="0"/>
              <a:t> </a:t>
            </a:r>
            <a:r>
              <a:rPr lang="en-US" dirty="0" err="1"/>
              <a:t>koje</a:t>
            </a:r>
            <a:r>
              <a:rPr lang="en-US" dirty="0"/>
              <a:t> se </a:t>
            </a:r>
            <a:r>
              <a:rPr lang="en-US" dirty="0" err="1"/>
              <a:t>mogu</a:t>
            </a:r>
            <a:r>
              <a:rPr lang="en-US" dirty="0"/>
              <a:t> </a:t>
            </a:r>
            <a:r>
              <a:rPr lang="en-US" dirty="0" err="1"/>
              <a:t>izbeći</a:t>
            </a:r>
            <a:r>
              <a:rPr lang="en-US" dirty="0"/>
              <a:t> </a:t>
            </a:r>
            <a:r>
              <a:rPr lang="en-US" dirty="0" err="1"/>
              <a:t>razumnim</a:t>
            </a:r>
            <a:r>
              <a:rPr lang="en-US" dirty="0"/>
              <a:t> </a:t>
            </a:r>
            <a:r>
              <a:rPr lang="en-US" dirty="0" err="1"/>
              <a:t>sredstvima</a:t>
            </a:r>
            <a:r>
              <a:rPr lang="en-US" dirty="0"/>
              <a:t>. </a:t>
            </a:r>
          </a:p>
          <a:p>
            <a:pPr algn="just">
              <a:lnSpc>
                <a:spcPct val="120000"/>
              </a:lnSpc>
            </a:pPr>
            <a:r>
              <a:rPr lang="en-US" dirty="0"/>
              <a:t>Ove </a:t>
            </a:r>
            <a:r>
              <a:rPr lang="en-US" dirty="0" err="1"/>
              <a:t>razlike</a:t>
            </a:r>
            <a:r>
              <a:rPr lang="en-US" dirty="0"/>
              <a:t> </a:t>
            </a:r>
            <a:r>
              <a:rPr lang="en-US" dirty="0" err="1"/>
              <a:t>su</a:t>
            </a:r>
            <a:r>
              <a:rPr lang="en-US" dirty="0"/>
              <a:t> </a:t>
            </a:r>
            <a:r>
              <a:rPr lang="en-US" dirty="0" err="1"/>
              <a:t>povezane</a:t>
            </a:r>
            <a:r>
              <a:rPr lang="en-US" dirty="0"/>
              <a:t> </a:t>
            </a:r>
            <a:r>
              <a:rPr lang="en-US" dirty="0" err="1"/>
              <a:t>sa</a:t>
            </a:r>
            <a:r>
              <a:rPr lang="en-US" dirty="0"/>
              <a:t> </a:t>
            </a:r>
            <a:r>
              <a:rPr lang="en-US" dirty="0" err="1"/>
              <a:t>društvenim</a:t>
            </a:r>
            <a:r>
              <a:rPr lang="en-US" dirty="0"/>
              <a:t>, </a:t>
            </a:r>
            <a:r>
              <a:rPr lang="en-US" dirty="0" err="1"/>
              <a:t>ekonomskim</a:t>
            </a:r>
            <a:r>
              <a:rPr lang="en-US" dirty="0"/>
              <a:t> </a:t>
            </a:r>
            <a:r>
              <a:rPr lang="en-US" dirty="0" err="1"/>
              <a:t>i</a:t>
            </a:r>
            <a:r>
              <a:rPr lang="en-US" dirty="0"/>
              <a:t> </a:t>
            </a:r>
            <a:r>
              <a:rPr lang="en-US" dirty="0" err="1"/>
              <a:t>ekološkim</a:t>
            </a:r>
            <a:r>
              <a:rPr lang="en-US" dirty="0"/>
              <a:t> </a:t>
            </a:r>
            <a:r>
              <a:rPr lang="en-US" dirty="0" err="1"/>
              <a:t>uslovima</a:t>
            </a:r>
            <a:r>
              <a:rPr lang="en-US" dirty="0"/>
              <a:t> u </a:t>
            </a:r>
            <a:r>
              <a:rPr lang="en-US" dirty="0" err="1"/>
              <a:t>kojima</a:t>
            </a:r>
            <a:r>
              <a:rPr lang="en-US" dirty="0"/>
              <a:t> se </a:t>
            </a:r>
            <a:r>
              <a:rPr lang="en-US" dirty="0" err="1"/>
              <a:t>ljudi</a:t>
            </a:r>
            <a:r>
              <a:rPr lang="en-US" dirty="0"/>
              <a:t> </a:t>
            </a:r>
            <a:r>
              <a:rPr lang="en-US" dirty="0" err="1"/>
              <a:t>rađaju</a:t>
            </a:r>
            <a:r>
              <a:rPr lang="en-US" dirty="0"/>
              <a:t>, </a:t>
            </a:r>
            <a:r>
              <a:rPr lang="en-US" dirty="0" err="1"/>
              <a:t>rastu</a:t>
            </a:r>
            <a:r>
              <a:rPr lang="en-US" dirty="0"/>
              <a:t>, </a:t>
            </a:r>
            <a:r>
              <a:rPr lang="en-US" dirty="0" err="1"/>
              <a:t>žive</a:t>
            </a:r>
            <a:r>
              <a:rPr lang="en-US" dirty="0"/>
              <a:t>, </a:t>
            </a:r>
            <a:r>
              <a:rPr lang="en-US" dirty="0" err="1"/>
              <a:t>rade</a:t>
            </a:r>
            <a:r>
              <a:rPr lang="en-US" dirty="0"/>
              <a:t> </a:t>
            </a:r>
            <a:r>
              <a:rPr lang="en-US" dirty="0" err="1"/>
              <a:t>i</a:t>
            </a:r>
            <a:r>
              <a:rPr lang="en-US" dirty="0"/>
              <a:t> stare, a </a:t>
            </a:r>
            <a:r>
              <a:rPr lang="en-US" dirty="0" err="1"/>
              <a:t>često</a:t>
            </a:r>
            <a:r>
              <a:rPr lang="en-US" dirty="0"/>
              <a:t> </a:t>
            </a:r>
            <a:r>
              <a:rPr lang="en-US" dirty="0" err="1"/>
              <a:t>su</a:t>
            </a:r>
            <a:r>
              <a:rPr lang="en-US" dirty="0"/>
              <a:t> </a:t>
            </a:r>
            <a:r>
              <a:rPr lang="en-US" dirty="0" err="1"/>
              <a:t>povezane</a:t>
            </a:r>
            <a:r>
              <a:rPr lang="en-US" dirty="0"/>
              <a:t> </a:t>
            </a:r>
            <a:r>
              <a:rPr lang="en-US" dirty="0" err="1"/>
              <a:t>sa</a:t>
            </a:r>
            <a:r>
              <a:rPr lang="en-US" dirty="0"/>
              <a:t> </a:t>
            </a:r>
            <a:r>
              <a:rPr lang="en-US" dirty="0" err="1"/>
              <a:t>širim</a:t>
            </a:r>
            <a:r>
              <a:rPr lang="en-US" dirty="0"/>
              <a:t> </a:t>
            </a:r>
            <a:r>
              <a:rPr lang="en-US" dirty="0" err="1"/>
              <a:t>nejednakostima</a:t>
            </a:r>
            <a:r>
              <a:rPr lang="en-US" dirty="0"/>
              <a:t> </a:t>
            </a:r>
            <a:r>
              <a:rPr lang="en-US" dirty="0" err="1"/>
              <a:t>i</a:t>
            </a:r>
            <a:r>
              <a:rPr lang="en-US" dirty="0"/>
              <a:t> </a:t>
            </a:r>
            <a:r>
              <a:rPr lang="en-US" dirty="0" err="1"/>
              <a:t>oblicima</a:t>
            </a:r>
            <a:r>
              <a:rPr lang="en-US" dirty="0"/>
              <a:t> </a:t>
            </a:r>
            <a:r>
              <a:rPr lang="en-US" dirty="0" err="1"/>
              <a:t>diskriminacije</a:t>
            </a:r>
            <a:r>
              <a:rPr lang="en-US" dirty="0"/>
              <a:t> u </a:t>
            </a:r>
            <a:r>
              <a:rPr lang="en-US" dirty="0" err="1"/>
              <a:t>društvu</a:t>
            </a:r>
            <a:r>
              <a:rPr lang="en-US" dirty="0"/>
              <a:t>, </a:t>
            </a:r>
            <a:r>
              <a:rPr lang="en-US" dirty="0" err="1"/>
              <a:t>kao</a:t>
            </a:r>
            <a:r>
              <a:rPr lang="en-US" dirty="0"/>
              <a:t> </a:t>
            </a:r>
            <a:r>
              <a:rPr lang="en-US" dirty="0" err="1"/>
              <a:t>što</a:t>
            </a:r>
            <a:r>
              <a:rPr lang="en-US" dirty="0"/>
              <a:t> </a:t>
            </a:r>
            <a:r>
              <a:rPr lang="en-US" dirty="0" err="1"/>
              <a:t>su</a:t>
            </a:r>
            <a:r>
              <a:rPr lang="en-US" dirty="0"/>
              <a:t> </a:t>
            </a:r>
            <a:r>
              <a:rPr lang="en-US" dirty="0" err="1"/>
              <a:t>rasizam</a:t>
            </a:r>
            <a:r>
              <a:rPr lang="en-US" dirty="0"/>
              <a:t> </a:t>
            </a:r>
            <a:r>
              <a:rPr lang="en-US" dirty="0" err="1"/>
              <a:t>i</a:t>
            </a:r>
            <a:r>
              <a:rPr lang="en-US" dirty="0"/>
              <a:t> </a:t>
            </a:r>
            <a:r>
              <a:rPr lang="en-US" dirty="0" err="1"/>
              <a:t>seksizam</a:t>
            </a:r>
            <a:r>
              <a:rPr lang="en-US" dirty="0"/>
              <a:t>, </a:t>
            </a:r>
            <a:r>
              <a:rPr lang="en-US" dirty="0" err="1"/>
              <a:t>kao</a:t>
            </a:r>
            <a:r>
              <a:rPr lang="en-US" dirty="0"/>
              <a:t> </a:t>
            </a:r>
            <a:r>
              <a:rPr lang="en-US" dirty="0" err="1"/>
              <a:t>i</a:t>
            </a:r>
            <a:r>
              <a:rPr lang="en-US" dirty="0"/>
              <a:t> </a:t>
            </a:r>
            <a:r>
              <a:rPr lang="en-US" dirty="0" err="1"/>
              <a:t>ekonomske</a:t>
            </a:r>
            <a:r>
              <a:rPr lang="en-US" dirty="0"/>
              <a:t> </a:t>
            </a:r>
            <a:r>
              <a:rPr lang="en-US" dirty="0" err="1"/>
              <a:t>neravnoteže</a:t>
            </a:r>
            <a:r>
              <a:rPr lang="en-US" dirty="0"/>
              <a:t>. </a:t>
            </a:r>
          </a:p>
          <a:p>
            <a:pPr algn="just">
              <a:lnSpc>
                <a:spcPct val="120000"/>
              </a:lnSpc>
            </a:pPr>
            <a:r>
              <a:rPr lang="en-US" dirty="0" err="1"/>
              <a:t>Klimatske</a:t>
            </a:r>
            <a:r>
              <a:rPr lang="en-US" dirty="0"/>
              <a:t> </a:t>
            </a:r>
            <a:r>
              <a:rPr lang="en-US" dirty="0" err="1"/>
              <a:t>promene</a:t>
            </a:r>
            <a:r>
              <a:rPr lang="en-US" dirty="0"/>
              <a:t> </a:t>
            </a:r>
            <a:r>
              <a:rPr lang="en-US" dirty="0" err="1"/>
              <a:t>su</a:t>
            </a:r>
            <a:r>
              <a:rPr lang="en-US" dirty="0"/>
              <a:t> u </a:t>
            </a:r>
            <a:r>
              <a:rPr lang="en-US" dirty="0" err="1"/>
              <a:t>interakciji</a:t>
            </a:r>
            <a:r>
              <a:rPr lang="en-US" dirty="0"/>
              <a:t> </a:t>
            </a:r>
            <a:r>
              <a:rPr lang="en-US" dirty="0" err="1"/>
              <a:t>sa</a:t>
            </a:r>
            <a:r>
              <a:rPr lang="en-US" dirty="0"/>
              <a:t> </a:t>
            </a:r>
            <a:r>
              <a:rPr lang="en-US" dirty="0" err="1"/>
              <a:t>postojećim</a:t>
            </a:r>
            <a:r>
              <a:rPr lang="en-US" dirty="0"/>
              <a:t> </a:t>
            </a:r>
            <a:r>
              <a:rPr lang="en-US" dirty="0" err="1"/>
              <a:t>društvenim</a:t>
            </a:r>
            <a:r>
              <a:rPr lang="en-US" dirty="0"/>
              <a:t> </a:t>
            </a:r>
            <a:r>
              <a:rPr lang="en-US" dirty="0" err="1"/>
              <a:t>determinantama</a:t>
            </a:r>
            <a:r>
              <a:rPr lang="en-US" dirty="0"/>
              <a:t> </a:t>
            </a:r>
            <a:r>
              <a:rPr lang="en-US" dirty="0" err="1"/>
              <a:t>zdravlja</a:t>
            </a:r>
            <a:r>
              <a:rPr lang="en-US" dirty="0"/>
              <a:t>, </a:t>
            </a:r>
            <a:r>
              <a:rPr lang="en-US" dirty="0" err="1"/>
              <a:t>kao</a:t>
            </a:r>
            <a:r>
              <a:rPr lang="en-US" dirty="0"/>
              <a:t> </a:t>
            </a:r>
            <a:r>
              <a:rPr lang="en-US" dirty="0" err="1"/>
              <a:t>što</a:t>
            </a:r>
            <a:r>
              <a:rPr lang="en-US" dirty="0"/>
              <a:t> </a:t>
            </a:r>
            <a:r>
              <a:rPr lang="en-US" dirty="0" err="1"/>
              <a:t>su</a:t>
            </a:r>
            <a:r>
              <a:rPr lang="en-US" dirty="0"/>
              <a:t> </a:t>
            </a:r>
            <a:r>
              <a:rPr lang="en-US" dirty="0" err="1"/>
              <a:t>siromaštvo</a:t>
            </a:r>
            <a:r>
              <a:rPr lang="en-US" dirty="0"/>
              <a:t>, </a:t>
            </a:r>
            <a:r>
              <a:rPr lang="en-US" dirty="0" err="1"/>
              <a:t>diskriminacija</a:t>
            </a:r>
            <a:r>
              <a:rPr lang="en-US" dirty="0"/>
              <a:t> </a:t>
            </a:r>
            <a:r>
              <a:rPr lang="en-US" dirty="0" err="1"/>
              <a:t>i</a:t>
            </a:r>
            <a:r>
              <a:rPr lang="en-US" dirty="0"/>
              <a:t> </a:t>
            </a:r>
            <a:r>
              <a:rPr lang="en-US" dirty="0" err="1"/>
              <a:t>nejednak</a:t>
            </a:r>
            <a:r>
              <a:rPr lang="en-US" dirty="0"/>
              <a:t> </a:t>
            </a:r>
            <a:r>
              <a:rPr lang="en-US" dirty="0" err="1"/>
              <a:t>pristup</a:t>
            </a:r>
            <a:r>
              <a:rPr lang="en-US" dirty="0"/>
              <a:t> </a:t>
            </a:r>
            <a:r>
              <a:rPr lang="en-US" dirty="0" err="1"/>
              <a:t>resursima</a:t>
            </a:r>
            <a:r>
              <a:rPr lang="en-US" dirty="0"/>
              <a:t>. </a:t>
            </a:r>
            <a:r>
              <a:rPr lang="en-US" dirty="0" err="1"/>
              <a:t>Ovi</a:t>
            </a:r>
            <a:r>
              <a:rPr lang="en-US" dirty="0"/>
              <a:t> </a:t>
            </a:r>
            <a:r>
              <a:rPr lang="en-US" dirty="0" err="1"/>
              <a:t>faktori</a:t>
            </a:r>
            <a:r>
              <a:rPr lang="en-US" dirty="0"/>
              <a:t> </a:t>
            </a:r>
            <a:r>
              <a:rPr lang="en-US" dirty="0" err="1"/>
              <a:t>stvaraju</a:t>
            </a:r>
            <a:r>
              <a:rPr lang="en-US" dirty="0"/>
              <a:t> </a:t>
            </a:r>
            <a:r>
              <a:rPr lang="en-US" dirty="0" err="1"/>
              <a:t>efekat</a:t>
            </a:r>
            <a:r>
              <a:rPr lang="en-US" dirty="0"/>
              <a:t> </a:t>
            </a:r>
            <a:r>
              <a:rPr lang="en-US" dirty="0" err="1"/>
              <a:t>složenosti</a:t>
            </a:r>
            <a:r>
              <a:rPr lang="en-US" dirty="0"/>
              <a:t>, </a:t>
            </a:r>
            <a:r>
              <a:rPr lang="en-US" dirty="0" err="1"/>
              <a:t>čineći</a:t>
            </a:r>
            <a:r>
              <a:rPr lang="en-US" dirty="0"/>
              <a:t> </a:t>
            </a:r>
            <a:r>
              <a:rPr lang="en-US" dirty="0" err="1"/>
              <a:t>ranjivu</a:t>
            </a:r>
            <a:r>
              <a:rPr lang="en-US" dirty="0"/>
              <a:t> </a:t>
            </a:r>
            <a:r>
              <a:rPr lang="en-US" dirty="0" err="1"/>
              <a:t>populaciju</a:t>
            </a:r>
            <a:r>
              <a:rPr lang="en-US" dirty="0"/>
              <a:t> </a:t>
            </a:r>
            <a:r>
              <a:rPr lang="en-US" dirty="0" err="1"/>
              <a:t>još</a:t>
            </a:r>
            <a:r>
              <a:rPr lang="en-US" dirty="0"/>
              <a:t> </a:t>
            </a:r>
            <a:r>
              <a:rPr lang="en-US" dirty="0" err="1"/>
              <a:t>podložnijom</a:t>
            </a:r>
            <a:r>
              <a:rPr lang="en-US" dirty="0"/>
              <a:t> </a:t>
            </a:r>
            <a:r>
              <a:rPr lang="en-US" dirty="0" err="1"/>
              <a:t>zdravstvenim</a:t>
            </a:r>
            <a:r>
              <a:rPr lang="en-US" dirty="0"/>
              <a:t> </a:t>
            </a:r>
            <a:r>
              <a:rPr lang="en-US" dirty="0" err="1"/>
              <a:t>uticajima</a:t>
            </a:r>
            <a:r>
              <a:rPr lang="en-US" dirty="0"/>
              <a:t> </a:t>
            </a:r>
            <a:r>
              <a:rPr lang="en-US" dirty="0" err="1"/>
              <a:t>klimatskih</a:t>
            </a:r>
            <a:r>
              <a:rPr lang="en-US" dirty="0"/>
              <a:t> </a:t>
            </a:r>
            <a:r>
              <a:rPr lang="en-US" dirty="0" err="1"/>
              <a:t>promena</a:t>
            </a:r>
            <a:r>
              <a:rPr lang="en-US" dirty="0"/>
              <a:t>.</a:t>
            </a:r>
          </a:p>
        </p:txBody>
      </p:sp>
    </p:spTree>
    <p:extLst>
      <p:ext uri="{BB962C8B-B14F-4D97-AF65-F5344CB8AC3E}">
        <p14:creationId xmlns:p14="http://schemas.microsoft.com/office/powerpoint/2010/main" val="2960505458"/>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for_lecture_presentations" id="{98D3BE57-7C4F-464C-BC64-1D7340AAA609}" vid="{21B03724-234D-B346-B3F2-287CADF91C7F}"/>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um" ma:contentTypeID="0x01010061C38D1052217A4B942E73134FEF8369" ma:contentTypeVersion="12" ma:contentTypeDescription="Új dokumentum létrehozása." ma:contentTypeScope="" ma:versionID="c4cb741b39fb2f9efa675cf951213ef6">
  <xsd:schema xmlns:xsd="http://www.w3.org/2001/XMLSchema" xmlns:xs="http://www.w3.org/2001/XMLSchema" xmlns:p="http://schemas.microsoft.com/office/2006/metadata/properties" xmlns:ns2="ac5bba62-9a53-42e3-8e34-ca49e24f4fe7" xmlns:ns3="f7135bf7-eb40-4ed2-ab58-bb2a8f06b6aa" targetNamespace="http://schemas.microsoft.com/office/2006/metadata/properties" ma:root="true" ma:fieldsID="ab6f93e604749640a8b49707685d73ea" ns2:_="" ns3:_="">
    <xsd:import namespace="ac5bba62-9a53-42e3-8e34-ca49e24f4fe7"/>
    <xsd:import namespace="f7135bf7-eb40-4ed2-ab58-bb2a8f06b6aa"/>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c5bba62-9a53-42e3-8e34-ca49e24f4fe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Képcímkék" ma:readOnly="false" ma:fieldId="{5cf76f15-5ced-4ddc-b409-7134ff3c332f}" ma:taxonomyMulti="true" ma:sspId="c5924412-c5b0-41bf-b9da-348a75561e2f"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7135bf7-eb40-4ed2-ab58-bb2a8f06b6aa"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ae99a9af-e07c-4003-9765-209faae482e6}" ma:internalName="TaxCatchAll" ma:showField="CatchAllData" ma:web="f7135bf7-eb40-4ed2-ab58-bb2a8f06b6a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artalomtípus"/>
        <xsd:element ref="dc:title" minOccurs="0" maxOccurs="1" ma:index="4" ma:displayName="Cím"/>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ac5bba62-9a53-42e3-8e34-ca49e24f4fe7">
      <Terms xmlns="http://schemas.microsoft.com/office/infopath/2007/PartnerControls"/>
    </lcf76f155ced4ddcb4097134ff3c332f>
    <TaxCatchAll xmlns="f7135bf7-eb40-4ed2-ab58-bb2a8f06b6a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D251130-9F34-4992-9C51-51FA78C11E34}"/>
</file>

<file path=customXml/itemProps2.xml><?xml version="1.0" encoding="utf-8"?>
<ds:datastoreItem xmlns:ds="http://schemas.openxmlformats.org/officeDocument/2006/customXml" ds:itemID="{B082DF50-5969-4301-BE17-A756359C5266}">
  <ds:schemaRefs>
    <ds:schemaRef ds:uri="http://schemas.microsoft.com/office/2006/metadata/properties"/>
    <ds:schemaRef ds:uri="7041af30-ae09-480b-a38a-622eca9a1506"/>
    <ds:schemaRef ds:uri="http://www.w3.org/XML/1998/namespace"/>
    <ds:schemaRef ds:uri="http://schemas.microsoft.com/office/2006/documentManagement/types"/>
    <ds:schemaRef ds:uri="http://purl.org/dc/elements/1.1/"/>
    <ds:schemaRef ds:uri="http://schemas.openxmlformats.org/package/2006/metadata/core-properties"/>
    <ds:schemaRef ds:uri="http://schemas.microsoft.com/office/infopath/2007/PartnerControls"/>
    <ds:schemaRef ds:uri="603c054e-d324-4a4b-bfdc-a44c27811fd1"/>
    <ds:schemaRef ds:uri="http://purl.org/dc/dcmitype/"/>
    <ds:schemaRef ds:uri="http://purl.org/dc/terms/"/>
  </ds:schemaRefs>
</ds:datastoreItem>
</file>

<file path=customXml/itemProps3.xml><?xml version="1.0" encoding="utf-8"?>
<ds:datastoreItem xmlns:ds="http://schemas.openxmlformats.org/officeDocument/2006/customXml" ds:itemID="{EC840812-A85B-4288-8565-9C79DAD96B1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Office-téma</Template>
  <TotalTime>417</TotalTime>
  <Words>2159</Words>
  <Application>Microsoft Office PowerPoint</Application>
  <PresentationFormat>Szélesvásznú</PresentationFormat>
  <Paragraphs>168</Paragraphs>
  <Slides>28</Slides>
  <Notes>9</Notes>
  <HiddenSlides>0</HiddenSlides>
  <MMClips>0</MMClips>
  <ScaleCrop>false</ScaleCrop>
  <HeadingPairs>
    <vt:vector size="6" baseType="variant">
      <vt:variant>
        <vt:lpstr>Használt betűtípusok</vt:lpstr>
      </vt:variant>
      <vt:variant>
        <vt:i4>5</vt:i4>
      </vt:variant>
      <vt:variant>
        <vt:lpstr>Téma</vt:lpstr>
      </vt:variant>
      <vt:variant>
        <vt:i4>1</vt:i4>
      </vt:variant>
      <vt:variant>
        <vt:lpstr>Diacímek</vt:lpstr>
      </vt:variant>
      <vt:variant>
        <vt:i4>28</vt:i4>
      </vt:variant>
    </vt:vector>
  </HeadingPairs>
  <TitlesOfParts>
    <vt:vector size="34" baseType="lpstr">
      <vt:lpstr>Arial</vt:lpstr>
      <vt:lpstr>Calibri</vt:lpstr>
      <vt:lpstr>Garamond</vt:lpstr>
      <vt:lpstr>Symbol</vt:lpstr>
      <vt:lpstr>Times New Roman</vt:lpstr>
      <vt:lpstr>Office-téma</vt:lpstr>
      <vt:lpstr>Developing new curriculum outlines and learning materials on climate change's health impacts for medical schools 2021-2-HU01-KA220-HED-000050972</vt:lpstr>
      <vt:lpstr>Ozelenjavanje zdravstvenog sistema, adaptacija, nejednakosti</vt:lpstr>
      <vt:lpstr>Ishodi učenja</vt:lpstr>
      <vt:lpstr>Zdravstveni sistem</vt:lpstr>
      <vt:lpstr>Obrazloženje ozelenjavanja zdravstvenog sistema</vt:lpstr>
      <vt:lpstr>GHG izvori i aktivnosti</vt:lpstr>
      <vt:lpstr>Ugljenični otisci zdravstvenih sistema</vt:lpstr>
      <vt:lpstr>Smanjenje ugljeničnih otisaka zdravstvenih sistema</vt:lpstr>
      <vt:lpstr>Zdravstvene nejednakosti</vt:lpstr>
      <vt:lpstr>Ranjivost</vt:lpstr>
      <vt:lpstr>Primer zdravstvene ugroženosti u kontekstu klimatskih promena:  Starije osobe su pod povećanim rizikom od toplijih leta i toplotnih talasa</vt:lpstr>
      <vt:lpstr>Primer zdravstvene ugroženosti u kontekstu klimatskih promena:  Starije osobe su pod povećanim rizikom od izlaganja polenu</vt:lpstr>
      <vt:lpstr>Primer zdravstvene ugroženosti u kontekstu klimatskih promena: Povećani zdravstveni rizik od zagađenja vazduha u vezi sa socijalnom nemaštinom </vt:lpstr>
      <vt:lpstr>Primer zdravstvene ugroženosti u kontekstu klimatskih promena: Bolesti koje se prenose hranom i ograničenja u proizvodnji hrane</vt:lpstr>
      <vt:lpstr>Primer zdravstvene ugroženosti u kontekstu klimatskih promena: Pritisci na zdravstveni sistem </vt:lpstr>
      <vt:lpstr>Klimatska pravda</vt:lpstr>
      <vt:lpstr>Adaptacija</vt:lpstr>
      <vt:lpstr>Potencijal za smanjenje rizika kroz adaptaciju</vt:lpstr>
      <vt:lpstr>Ključne strategije za prilagođavanje uticajima klimatskih promena na zdravlje</vt:lpstr>
      <vt:lpstr>Otpornost i uticaj klimatskih promena na zdravlje </vt:lpstr>
      <vt:lpstr>Komponente za izgradnju zdravstvenih sistema otpornih  na klimu</vt:lpstr>
      <vt:lpstr>Ključne strategije za prilagođavanje uticajima klimatskih promena na zdravlje</vt:lpstr>
      <vt:lpstr>Ključne strategije za prilagođavanje uticajima klimatskih promena na zdravlje</vt:lpstr>
      <vt:lpstr>Ključne strategije za prilagođavanje uticajima klimatskih promena na zdravlje</vt:lpstr>
      <vt:lpstr>Ključne poruke</vt:lpstr>
      <vt:lpstr>Testirajte svoje znanje</vt:lpstr>
      <vt:lpstr>Preporučeno čitanje</vt:lpstr>
      <vt:lpstr>PowerPoint-bemutató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Greening healthcare system, adaptation, inequalities</dc:title>
  <dc:creator>Márovics Gergely Péter</dc:creator>
  <cp:lastModifiedBy>User</cp:lastModifiedBy>
  <cp:revision>63</cp:revision>
  <dcterms:created xsi:type="dcterms:W3CDTF">2023-07-11T12:02:52Z</dcterms:created>
  <dcterms:modified xsi:type="dcterms:W3CDTF">2025-04-22T13:22:23Z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0x01010061C38D1052217A4B942E73134FEF8369</vt:lpwstr>
  </property>
</Properties>
</file>