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sldIdLst>
    <p:sldId id="409" r:id="rId5"/>
    <p:sldId id="381" r:id="rId6"/>
    <p:sldId id="265" r:id="rId7"/>
    <p:sldId id="368" r:id="rId8"/>
    <p:sldId id="369" r:id="rId9"/>
    <p:sldId id="371" r:id="rId10"/>
    <p:sldId id="372" r:id="rId11"/>
    <p:sldId id="373" r:id="rId12"/>
    <p:sldId id="374" r:id="rId13"/>
    <p:sldId id="375" r:id="rId14"/>
    <p:sldId id="376" r:id="rId15"/>
    <p:sldId id="377" r:id="rId16"/>
    <p:sldId id="378" r:id="rId17"/>
    <p:sldId id="406" r:id="rId18"/>
    <p:sldId id="407" r:id="rId19"/>
    <p:sldId id="380" r:id="rId20"/>
    <p:sldId id="382" r:id="rId21"/>
    <p:sldId id="370" r:id="rId22"/>
    <p:sldId id="383" r:id="rId23"/>
    <p:sldId id="385" r:id="rId24"/>
    <p:sldId id="386" r:id="rId25"/>
    <p:sldId id="387" r:id="rId26"/>
    <p:sldId id="388" r:id="rId27"/>
    <p:sldId id="389" r:id="rId28"/>
    <p:sldId id="390" r:id="rId29"/>
    <p:sldId id="393" r:id="rId30"/>
    <p:sldId id="395" r:id="rId31"/>
    <p:sldId id="396" r:id="rId32"/>
    <p:sldId id="397" r:id="rId33"/>
    <p:sldId id="398" r:id="rId34"/>
    <p:sldId id="399" r:id="rId35"/>
    <p:sldId id="400" r:id="rId36"/>
    <p:sldId id="401" r:id="rId37"/>
    <p:sldId id="402" r:id="rId38"/>
    <p:sldId id="403" r:id="rId39"/>
    <p:sldId id="404" r:id="rId40"/>
    <p:sldId id="405" r:id="rId41"/>
    <p:sldId id="408" r:id="rId42"/>
  </p:sldIdLst>
  <p:sldSz cx="12192000" cy="6858000"/>
  <p:notesSz cx="6797675" cy="9926638"/>
  <p:defaultTextStyle>
    <a:defPPr rtl="0">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7" userDrawn="1">
          <p15:clr>
            <a:srgbClr val="A4A3A4"/>
          </p15:clr>
        </p15:guide>
        <p15:guide id="2" pos="3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1B60DD-3A46-4DA8-8025-74F0893DC7F7}" v="26" dt="2023-05-31T12:38:17.052"/>
    <p1510:client id="{C2B484D7-1ECA-4C9A-BC7D-40B207C95FF5}" v="55" dt="2023-03-14T22:59:51.849"/>
    <p1510:client id="{F7EB0D54-114E-BA9F-5268-F2C569496E84}" v="1141" dt="2023-07-07T20:04:31.142"/>
  </p1510:revLst>
</p1510:revInfo>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78" autoAdjust="0"/>
    <p:restoredTop sz="94660"/>
  </p:normalViewPr>
  <p:slideViewPr>
    <p:cSldViewPr snapToGrid="0" showGuides="1">
      <p:cViewPr varScale="1">
        <p:scale>
          <a:sx n="111" d="100"/>
          <a:sy n="111" d="100"/>
        </p:scale>
        <p:origin x="648" y="102"/>
      </p:cViewPr>
      <p:guideLst>
        <p:guide orient="horz" pos="2387"/>
        <p:guide pos="3908"/>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61"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pPr rtl="0"/>
            <a:endParaRPr lang="hu-HU"/>
          </a:p>
        </p:txBody>
      </p:sp>
      <p:sp>
        <p:nvSpPr>
          <p:cNvPr id="3" name="Dátum hely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pPr rtl="0"/>
            <a:fld id="{4CEF8E19-871E-4318-9A24-CCB1FE7852FC}" type="datetimeFigureOut">
              <a:rPr lang="hu-HU" smtClean="0"/>
              <a:pPr rtl="0"/>
              <a:t>2025. 04. 16.</a:t>
            </a:fld>
            <a:endParaRPr lang="hu-HU"/>
          </a:p>
        </p:txBody>
      </p:sp>
      <p:sp>
        <p:nvSpPr>
          <p:cNvPr id="4" name="Diakép hely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pPr rtl="0"/>
            <a:endParaRPr lang="hu-HU"/>
          </a:p>
        </p:txBody>
      </p:sp>
      <p:sp>
        <p:nvSpPr>
          <p:cNvPr id="5" name="Jegyzetek hely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6" name="Élőláb hely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pPr rtl="0"/>
            <a:endParaRPr lang="hu-HU"/>
          </a:p>
        </p:txBody>
      </p:sp>
      <p:sp>
        <p:nvSpPr>
          <p:cNvPr id="7" name="Dia számának hely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pPr rtl="0"/>
            <a:fld id="{947D0079-D4B6-43C3-BC69-434FF9AB5953}" type="slidenum">
              <a:rPr lang="hu-HU" smtClean="0"/>
              <a:pPr/>
              <a:t>‹#›</a:t>
            </a:fld>
            <a:endParaRPr lang="hu-HU"/>
          </a:p>
        </p:txBody>
      </p:sp>
    </p:spTree>
    <p:extLst>
      <p:ext uri="{BB962C8B-B14F-4D97-AF65-F5344CB8AC3E}">
        <p14:creationId xmlns:p14="http://schemas.microsoft.com/office/powerpoint/2010/main" val="3143950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hu">
                <a:ea typeface="Calibri"/>
                <a:cs typeface="Calibri"/>
              </a:rPr>
              <a:t>O3: I put 3 in subscript (MZs)</a:t>
            </a:r>
          </a:p>
        </p:txBody>
      </p:sp>
      <p:sp>
        <p:nvSpPr>
          <p:cNvPr id="4" name="Dia számának helye 3"/>
          <p:cNvSpPr>
            <a:spLocks noGrp="1"/>
          </p:cNvSpPr>
          <p:nvPr>
            <p:ph type="sldNum" sz="quarter" idx="5"/>
          </p:nvPr>
        </p:nvSpPr>
        <p:spPr/>
        <p:txBody>
          <a:bodyPr rtlCol="0"/>
          <a:lstStyle/>
          <a:p>
            <a:pPr rtl="0"/>
            <a:fld id="{947D0079-D4B6-43C3-BC69-434FF9AB5953}" type="slidenum">
              <a:rPr lang="hu-HU" smtClean="0"/>
              <a:pPr rtl="0"/>
              <a:t>5</a:t>
            </a:fld>
            <a:endParaRPr lang="hu-HU"/>
          </a:p>
        </p:txBody>
      </p:sp>
    </p:spTree>
    <p:extLst>
      <p:ext uri="{BB962C8B-B14F-4D97-AF65-F5344CB8AC3E}">
        <p14:creationId xmlns:p14="http://schemas.microsoft.com/office/powerpoint/2010/main" val="2638788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hu" sz="1800" b="0" i="0" u="none" strike="noStrike">
                <a:solidFill>
                  <a:srgbClr val="000000"/>
                </a:solidFill>
                <a:latin typeface="Charis SIL"/>
              </a:rPr>
              <a:t>The use of fossil fuels acts to generate atmospheric greenhouse gasses (e.g. CO2 and methane), increasing average atmospheric temperatures and harmful atmospheric pollution, and reducing ocean surface pH. Increased atmospheric temperatures also increase ocean surface temperatures, reducing CO2-sink capacity and disrupting fishery stocks. Both changes in atmospheric and ocean temperatures increase the likelihood of extreme weather events (increased and decreased precipitation, more frequent and stronger storm systems with greater land penetration), which combine with elevated temperatures to disrupt crop yields, and increase the risk of crop loss, and make human habitat disruption more likely. These changes have economic (adverse impacts on agricultural and fishery industries), health (poor nutrition) and migration effects, each of which individually and jointly impact pregnancy health and preterm risk. Extreme weather events in turn, along with elevated temperatures, alter disease vector range and risk of exposure, exert maternal physiological stress (directly through climatic effects and indirectly through social and habitat disruption) and increase disease risk. Each of these factors, individually and in concert act to increase the risk of preterm birth. Notably, many of the regions most likely to be impacted by these cascading impacts are those least equipped to adopt mitigation strategies. Image created using Biorender.com. </a:t>
            </a:r>
            <a:endParaRPr lang="en-GB" dirty="0"/>
          </a:p>
        </p:txBody>
      </p:sp>
      <p:sp>
        <p:nvSpPr>
          <p:cNvPr id="4" name="Dia számának helye 3"/>
          <p:cNvSpPr>
            <a:spLocks noGrp="1"/>
          </p:cNvSpPr>
          <p:nvPr>
            <p:ph type="sldNum" sz="quarter" idx="5"/>
          </p:nvPr>
        </p:nvSpPr>
        <p:spPr/>
        <p:txBody>
          <a:bodyPr rtlCol="0"/>
          <a:lstStyle/>
          <a:p>
            <a:pPr rtl="0"/>
            <a:fld id="{C796AC3F-42A5-4C20-A6EA-AA98AAC7DA49}" type="slidenum">
              <a:rPr lang="en-GB" smtClean="0"/>
              <a:t>12</a:t>
            </a:fld>
            <a:endParaRPr lang="en-GB"/>
          </a:p>
        </p:txBody>
      </p:sp>
    </p:spTree>
    <p:extLst>
      <p:ext uri="{BB962C8B-B14F-4D97-AF65-F5344CB8AC3E}">
        <p14:creationId xmlns:p14="http://schemas.microsoft.com/office/powerpoint/2010/main" val="558549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hu">
                <a:cs typeface="Calibri"/>
              </a:rPr>
              <a:t>Aflatoxin is produced by several other species of the Aspergillus genus not only A. flavus, as far as I know (note from Csaba)</a:t>
            </a:r>
          </a:p>
        </p:txBody>
      </p:sp>
      <p:sp>
        <p:nvSpPr>
          <p:cNvPr id="4" name="Dia számának helye 3"/>
          <p:cNvSpPr>
            <a:spLocks noGrp="1"/>
          </p:cNvSpPr>
          <p:nvPr>
            <p:ph type="sldNum" sz="quarter" idx="5"/>
          </p:nvPr>
        </p:nvSpPr>
        <p:spPr/>
        <p:txBody>
          <a:bodyPr rtlCol="0"/>
          <a:lstStyle/>
          <a:p>
            <a:pPr rtl="0"/>
            <a:fld id="{9B1DD79E-F3BB-4B0C-8FCB-3ED95F0F3189}" type="slidenum">
              <a:rPr lang="en-US" smtClean="0"/>
              <a:t>31</a:t>
            </a:fld>
            <a:endParaRPr lang="en-US"/>
          </a:p>
        </p:txBody>
      </p:sp>
    </p:spTree>
    <p:extLst>
      <p:ext uri="{BB962C8B-B14F-4D97-AF65-F5344CB8AC3E}">
        <p14:creationId xmlns:p14="http://schemas.microsoft.com/office/powerpoint/2010/main" val="384897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
              <a:t>https://unfccc.int/topics/adaptation-and-resilience/the-big-picture/introduction</a:t>
            </a:r>
            <a:endParaRPr/>
          </a:p>
        </p:txBody>
      </p:sp>
      <p:sp>
        <p:nvSpPr>
          <p:cNvPr id="249" name="Google Shape;24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
              <a:t>36</a:t>
            </a:fld>
            <a:endParaRPr/>
          </a:p>
        </p:txBody>
      </p:sp>
    </p:spTree>
    <p:extLst>
      <p:ext uri="{BB962C8B-B14F-4D97-AF65-F5344CB8AC3E}">
        <p14:creationId xmlns:p14="http://schemas.microsoft.com/office/powerpoint/2010/main" val="3785922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1" name="Google Shape;32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hu"/>
              <a:t>https://www.who.int/publications/i/item/9789241565073</a:t>
            </a:r>
            <a:endParaRPr/>
          </a:p>
        </p:txBody>
      </p:sp>
      <p:sp>
        <p:nvSpPr>
          <p:cNvPr id="322" name="Google Shape;32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hu"/>
              <a:t>37</a:t>
            </a:fld>
            <a:endParaRPr/>
          </a:p>
        </p:txBody>
      </p:sp>
    </p:spTree>
    <p:extLst>
      <p:ext uri="{BB962C8B-B14F-4D97-AF65-F5344CB8AC3E}">
        <p14:creationId xmlns:p14="http://schemas.microsoft.com/office/powerpoint/2010/main" val="25652449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bg1">
                    <a:lumMod val="50000"/>
                  </a:schemeClr>
                </a:solidFill>
              </a:defRPr>
            </a:lvl1pPr>
          </a:lstStyle>
          <a:p>
            <a:pPr rtl="0"/>
            <a:r>
              <a:rPr lang="hu"/>
              <a:t>Title</a:t>
            </a:r>
            <a:endParaRPr lang="hu-HU" dirty="0"/>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a:solidFill>
                    <a:srgbClr val="333333"/>
                  </a:solidFill>
                  <a:latin typeface="+mn-lt"/>
                </a:rPr>
                <a:t>This learning material © 2023-2024 by CLIMATEMED project (</a:t>
              </a:r>
              <a:r>
                <a:rPr lang="hu" sz="1200">
                  <a:solidFill>
                    <a:srgbClr val="333333"/>
                  </a:solidFill>
                  <a:latin typeface="+mn-lt"/>
                  <a:hlinkClick r:id="rId4"/>
                </a:rPr>
                <a:t>www.climatemed.eu</a:t>
              </a:r>
              <a:r>
                <a:rPr lang="hu" sz="1200">
                  <a:solidFill>
                    <a:srgbClr val="333333"/>
                  </a:solidFill>
                  <a:latin typeface="+mn-lt"/>
                </a:rPr>
                <a:t>) is licensed under CC BY 4.0.</a:t>
              </a:r>
              <a:endParaRPr lang="hu-HU" sz="1200" dirty="0">
                <a:solidFill>
                  <a:srgbClr val="333333"/>
                </a:solidFill>
                <a:latin typeface="+mn-lt"/>
              </a:endParaRPr>
            </a:p>
            <a:p>
              <a:pPr rtl="0"/>
              <a:r>
                <a:rPr lang="hu" sz="1200">
                  <a:solidFill>
                    <a:srgbClr val="333333"/>
                  </a:solidFill>
                  <a:latin typeface="+mn-lt"/>
                </a:rPr>
                <a:t>To view a copy of this license, visit </a:t>
              </a:r>
              <a:r>
                <a:rPr lang="hu" sz="1200">
                  <a:solidFill>
                    <a:srgbClr val="333333"/>
                  </a:solidFill>
                  <a:latin typeface="+mn-lt"/>
                  <a:hlinkClick r:id="rId5"/>
                </a:rPr>
                <a:t>https://creativecommons.org/licenses/by/4.0/</a:t>
              </a:r>
              <a:r>
                <a:rPr lang="hu"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2025. 04. 16.</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2025. 04. 16.</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bg1">
                    <a:lumMod val="50000"/>
                  </a:schemeClr>
                </a:solidFill>
              </a:defRPr>
            </a:lvl1pPr>
          </a:lstStyle>
          <a:p>
            <a:pPr rtl="0"/>
            <a:r>
              <a:rPr lang="hu"/>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500"/>
              </a:spcAft>
              <a:defRPr sz="2200" baseline="0">
                <a:solidFill>
                  <a:schemeClr val="tx1"/>
                </a:solidFill>
              </a:defRPr>
            </a:lvl1pPr>
            <a:lvl2pPr>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hu" dirty="0"/>
              <a:t>Main text (First level)</a:t>
            </a:r>
          </a:p>
          <a:p>
            <a:pPr lvl="1" rtl="0"/>
            <a:r>
              <a:rPr lang="hu" dirty="0"/>
              <a:t>Second level</a:t>
            </a:r>
            <a:endParaRPr lang="hu-HU" dirty="0"/>
          </a:p>
          <a:p>
            <a:pPr lvl="2" rtl="0"/>
            <a:r>
              <a:rPr lang="hu" dirty="0"/>
              <a:t>Third level</a:t>
            </a:r>
            <a:endParaRPr lang="hu-HU" dirty="0"/>
          </a:p>
          <a:p>
            <a:pPr lvl="3" rtl="0"/>
            <a:r>
              <a:rPr lang="hu" dirty="0"/>
              <a:t>Fourth level</a:t>
            </a:r>
            <a:endParaRPr lang="hu-HU" dirty="0"/>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dirty="0"/>
              <a:t>Fifth level</a:t>
            </a:r>
            <a:endParaRPr lang="hu-HU" dirty="0"/>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pPr rtl="0"/>
              <a:t>2025. 04. 16.</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2025. 04. 16.</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pPr rtl="0"/>
              <a:t>2025. 04. 16.</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pPr rtl="0"/>
              <a:t>2025. 04. 16.</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pPr rtl="0"/>
              <a:t>2025. 04. 16.</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2025. 04. 16.</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endParaRPr lang="hu-HU"/>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pPr rtl="0"/>
              <a:t>2025. 04. 16.</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pPr rtl="0"/>
              <a:t>2025. 04. 16.</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pPr/>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usariem.health.mil/assets/images/research/products/SCENARIO_basic_modeling_diagram_FIG1.png"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oi.org/10.1128/CMR.17.1.136-173.2004"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doi.org/10.1038/s41579-021-00639-z"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cdc.gov/climateandhealth/images/climate_change_health_impacts600w.jpg?_=06389"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www.nytimes.com/interactive/2020/08/24/climate/racism-redlining-cities-global-warming.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95096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401257"/>
            <a:ext cx="11694693" cy="4981958"/>
          </a:xfrm>
        </p:spPr>
        <p:txBody>
          <a:bodyPr rtlCol="0">
            <a:normAutofit/>
          </a:bodyPr>
          <a:lstStyle/>
          <a:p>
            <a:pPr lvl="1" algn="just" rtl="0">
              <a:lnSpc>
                <a:spcPct val="110000"/>
              </a:lnSpc>
              <a:spcAft>
                <a:spcPts val="500"/>
              </a:spcAft>
              <a:buFont typeface="Wingdings" pitchFamily="2" charset="2"/>
              <a:buChar char="ü"/>
            </a:pPr>
            <a:r>
              <a:rPr lang="hu-HU" sz="1800" dirty="0" smtClean="0">
                <a:solidFill>
                  <a:schemeClr val="tx1"/>
                </a:solidFill>
              </a:rPr>
              <a:t>azonosítani a szív- és érrendszeri szövődményekkel vagy krónikus vesebetegséggel küzdő cukorbetegséggel küzdő betegeket, akiknek bizonyos egyéni kezelési tervre lehet szükségük;</a:t>
            </a:r>
          </a:p>
          <a:p>
            <a:pPr lvl="1" algn="just" rtl="0">
              <a:lnSpc>
                <a:spcPct val="110000"/>
              </a:lnSpc>
              <a:spcAft>
                <a:spcPts val="500"/>
              </a:spcAft>
              <a:buFont typeface="Wingdings" pitchFamily="2" charset="2"/>
              <a:buChar char="ü"/>
            </a:pPr>
            <a:r>
              <a:rPr lang="hu-HU" sz="1800" dirty="0" smtClean="0">
                <a:solidFill>
                  <a:schemeClr val="tx1"/>
                </a:solidFill>
              </a:rPr>
              <a:t>biztosítsanak a nyári időszak előtti konzultációs lehetőséget a cukorbetegek számára a hőterhelés kockázataival és azok megelőzési lehetőségeivel kapcsolatban;</a:t>
            </a:r>
          </a:p>
          <a:p>
            <a:pPr lvl="1" algn="just" rtl="0">
              <a:lnSpc>
                <a:spcPct val="110000"/>
              </a:lnSpc>
              <a:spcAft>
                <a:spcPts val="500"/>
              </a:spcAft>
              <a:buFont typeface="Wingdings" pitchFamily="2" charset="2"/>
              <a:buChar char="ü"/>
            </a:pPr>
            <a:r>
              <a:rPr lang="hu-HU" sz="1800" dirty="0" smtClean="0">
                <a:solidFill>
                  <a:schemeClr val="tx1"/>
                </a:solidFill>
              </a:rPr>
              <a:t>fokozott figyelmet kell fordítaniuk a cukorbetegek számára felírt gyógyszerek hőség hatására lehetségesen </a:t>
            </a:r>
            <a:r>
              <a:rPr lang="hu-HU" sz="1800" dirty="0" err="1" smtClean="0">
                <a:solidFill>
                  <a:schemeClr val="tx1"/>
                </a:solidFill>
              </a:rPr>
              <a:t>kialakulsó</a:t>
            </a:r>
            <a:r>
              <a:rPr lang="hu-HU" sz="1800" dirty="0" smtClean="0">
                <a:solidFill>
                  <a:schemeClr val="tx1"/>
                </a:solidFill>
              </a:rPr>
              <a:t> mellékhatásaira, és szükség esetén módosítaniuk kell azok adagolását;</a:t>
            </a:r>
          </a:p>
          <a:p>
            <a:pPr lvl="1" algn="just">
              <a:lnSpc>
                <a:spcPct val="110000"/>
              </a:lnSpc>
              <a:spcAft>
                <a:spcPts val="500"/>
              </a:spcAft>
              <a:buFont typeface="Wingdings" pitchFamily="2" charset="2"/>
              <a:buChar char="ü"/>
            </a:pPr>
            <a:r>
              <a:rPr lang="hu-HU" sz="1800" dirty="0" smtClean="0">
                <a:solidFill>
                  <a:schemeClr val="tx1"/>
                </a:solidFill>
              </a:rPr>
              <a:t>szélsőséges időjárási események esetén a cukorbetegséggel vagy más  anyagcserebetegséggel küzdő betegeik számára gyakoribb kontrollvizsgálat lehetőségének biztosítása</a:t>
            </a:r>
          </a:p>
          <a:p>
            <a:pPr lvl="1" algn="just">
              <a:lnSpc>
                <a:spcPct val="110000"/>
              </a:lnSpc>
              <a:spcAft>
                <a:spcPts val="500"/>
              </a:spcAft>
              <a:buFont typeface="Wingdings" pitchFamily="2" charset="2"/>
              <a:buChar char="ü"/>
            </a:pPr>
            <a:r>
              <a:rPr lang="hu-HU" sz="1800" dirty="0" smtClean="0">
                <a:solidFill>
                  <a:schemeClr val="tx1"/>
                </a:solidFill>
              </a:rPr>
              <a:t>szélsőséges időjárási események esetén alkalmazható felkészülési tervek kidolgozásában és megvalósításában történő feladatvállalás </a:t>
            </a:r>
          </a:p>
          <a:p>
            <a:pPr lvl="1" algn="just">
              <a:lnSpc>
                <a:spcPct val="110000"/>
              </a:lnSpc>
              <a:spcAft>
                <a:spcPts val="500"/>
              </a:spcAft>
              <a:buFont typeface="Wingdings" pitchFamily="2" charset="2"/>
              <a:buChar char="ü"/>
            </a:pPr>
            <a:r>
              <a:rPr lang="hu-HU" sz="1800" dirty="0" smtClean="0">
                <a:solidFill>
                  <a:schemeClr val="tx1"/>
                </a:solidFill>
              </a:rPr>
              <a:t>átfogó felvilágosító kampányok és ismeretátadó közösségi rendezvények szervezésében és megvalósításában való feladatvállalás, amelyek a szélsőséges időjárási események egészségkockázataira és a kockázatcsökkentés lehetőségeire hívják fel a lakosság figyelmét.</a:t>
            </a:r>
            <a:endParaRPr lang="hu-HU" sz="18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TextBox 7">
            <a:extLst>
              <a:ext uri="{FF2B5EF4-FFF2-40B4-BE49-F238E27FC236}">
                <a16:creationId xmlns:a16="http://schemas.microsoft.com/office/drawing/2014/main" id="{BEBB2825-626E-F1EF-DB0E-81542DB4981C}"/>
              </a:ext>
            </a:extLst>
          </p:cNvPr>
          <p:cNvSpPr txBox="1"/>
          <p:nvPr/>
        </p:nvSpPr>
        <p:spPr>
          <a:xfrm>
            <a:off x="5738190" y="5883330"/>
            <a:ext cx="6149008" cy="400110"/>
          </a:xfrm>
          <a:prstGeom prst="rect">
            <a:avLst/>
          </a:prstGeom>
          <a:noFill/>
        </p:spPr>
        <p:txBody>
          <a:bodyPr wrap="square" rtlCol="0">
            <a:spAutoFit/>
          </a:bodyPr>
          <a:lstStyle/>
          <a:p>
            <a:pPr algn="r" rtl="0"/>
            <a:r>
              <a:rPr lang="hu" sz="1000" dirty="0">
                <a:effectLst/>
              </a:rPr>
              <a:t>ISBN 978 92 890 7191 8 </a:t>
            </a:r>
          </a:p>
          <a:p>
            <a:pPr algn="r" rtl="0"/>
            <a:r>
              <a:rPr lang="hu" sz="1000" dirty="0">
                <a:effectLst/>
              </a:rPr>
              <a:t>DOI: 10.1088/1755-1315/1016/1/012054</a:t>
            </a:r>
          </a:p>
        </p:txBody>
      </p:sp>
      <p:sp>
        <p:nvSpPr>
          <p:cNvPr id="7" name="Title 1">
            <a:extLst>
              <a:ext uri="{FF2B5EF4-FFF2-40B4-BE49-F238E27FC236}">
                <a16:creationId xmlns:a16="http://schemas.microsoft.com/office/drawing/2014/main" id="{1D751878-F0A4-59CB-F58F-02D052CDFC04}"/>
              </a:ext>
            </a:extLst>
          </p:cNvPr>
          <p:cNvSpPr>
            <a:spLocks noGrp="1"/>
          </p:cNvSpPr>
          <p:nvPr>
            <p:ph type="title"/>
          </p:nvPr>
        </p:nvSpPr>
        <p:spPr>
          <a:xfrm>
            <a:off x="295174" y="250433"/>
            <a:ext cx="11896826" cy="846847"/>
          </a:xfrm>
        </p:spPr>
        <p:txBody>
          <a:bodyPr rtlCol="0">
            <a:normAutofit fontScale="90000"/>
          </a:bodyPr>
          <a:lstStyle/>
          <a:p>
            <a:pPr>
              <a:lnSpc>
                <a:spcPct val="100000"/>
              </a:lnSpc>
            </a:pPr>
            <a:r>
              <a:rPr lang="hu" sz="3200" b="1" dirty="0">
                <a:solidFill>
                  <a:schemeClr val="tx1"/>
                </a:solidFill>
              </a:rPr>
              <a:t>Környezeti tényezők figyelembe vétele a cukorbetegség kezelése során egészségügyi </a:t>
            </a:r>
            <a:r>
              <a:rPr lang="hu" sz="3200" b="1" dirty="0" smtClean="0">
                <a:solidFill>
                  <a:schemeClr val="tx1"/>
                </a:solidFill>
              </a:rPr>
              <a:t>ellátás</a:t>
            </a:r>
            <a:endParaRPr lang="hu" sz="3200" b="1" dirty="0">
              <a:solidFill>
                <a:schemeClr val="tx1"/>
              </a:solidFill>
            </a:endParaRPr>
          </a:p>
        </p:txBody>
      </p:sp>
    </p:spTree>
    <p:extLst>
      <p:ext uri="{BB962C8B-B14F-4D97-AF65-F5344CB8AC3E}">
        <p14:creationId xmlns:p14="http://schemas.microsoft.com/office/powerpoint/2010/main" val="1799005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a:xfrm>
            <a:off x="295174" y="250433"/>
            <a:ext cx="11896826" cy="846847"/>
          </a:xfrm>
        </p:spPr>
        <p:txBody>
          <a:bodyPr rtlCol="0">
            <a:normAutofit fontScale="90000"/>
          </a:bodyPr>
          <a:lstStyle/>
          <a:p>
            <a:pPr>
              <a:lnSpc>
                <a:spcPct val="100000"/>
              </a:lnSpc>
            </a:pPr>
            <a:r>
              <a:rPr lang="hu" sz="3200" b="1" dirty="0">
                <a:solidFill>
                  <a:schemeClr val="tx1"/>
                </a:solidFill>
              </a:rPr>
              <a:t>Környezeti tényezők figyelembe vétele a cukorbetegség kezelése során egészségügyi </a:t>
            </a:r>
            <a:r>
              <a:rPr lang="hu" sz="3200" b="1" dirty="0" smtClean="0">
                <a:solidFill>
                  <a:schemeClr val="tx1"/>
                </a:solidFill>
              </a:rPr>
              <a:t>ellátás </a:t>
            </a:r>
            <a:endParaRPr lang="hu" sz="3200"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422031" y="1283678"/>
            <a:ext cx="11416401" cy="4796618"/>
          </a:xfrm>
        </p:spPr>
        <p:txBody>
          <a:bodyPr rtlCol="0">
            <a:normAutofit fontScale="92500"/>
          </a:bodyPr>
          <a:lstStyle/>
          <a:p>
            <a:pPr algn="just" rtl="0">
              <a:lnSpc>
                <a:spcPct val="130000"/>
              </a:lnSpc>
              <a:spcAft>
                <a:spcPts val="800"/>
              </a:spcAft>
            </a:pPr>
            <a:r>
              <a:rPr lang="hu-HU" sz="1800" dirty="0" smtClean="0">
                <a:solidFill>
                  <a:schemeClr val="tx1"/>
                </a:solidFill>
              </a:rPr>
              <a:t>Az egészségügyi hatóságoknak, az egészségügyi szakembereknek és az egészségügyi szolgáltatóknak veszélyeztetettség szerinti célcsoportspecifikus tájékoztatást kell nyújtaniuk a hőhullámok egészséghatásairól.</a:t>
            </a:r>
          </a:p>
          <a:p>
            <a:pPr algn="just" rtl="0">
              <a:lnSpc>
                <a:spcPct val="120000"/>
              </a:lnSpc>
              <a:spcAft>
                <a:spcPts val="800"/>
              </a:spcAft>
            </a:pPr>
            <a:r>
              <a:rPr lang="hu-HU" sz="1800" dirty="0" smtClean="0">
                <a:solidFill>
                  <a:schemeClr val="tx1"/>
                </a:solidFill>
              </a:rPr>
              <a:t>A praktizáló orvosoknak be kell építeniük a helyspecifikus időjárási kockázatokat a betegségmegelőzési és kezelési tervekbe.</a:t>
            </a:r>
          </a:p>
          <a:p>
            <a:pPr algn="just">
              <a:lnSpc>
                <a:spcPct val="120000"/>
              </a:lnSpc>
              <a:spcAft>
                <a:spcPts val="800"/>
              </a:spcAft>
            </a:pPr>
            <a:r>
              <a:rPr lang="hu-HU" sz="1800" dirty="0" smtClean="0">
                <a:solidFill>
                  <a:schemeClr val="tx1"/>
                </a:solidFill>
              </a:rPr>
              <a:t>A gyakorló orvosoknak minden vizsgálati alkalom során tájékoztatást és tanácsadást kell nyújtaniuk a pácienseknek az egészségmegőrző életmód jellemzőiről, valamint az életmódbeli változtatások lehetőségeiről.</a:t>
            </a:r>
          </a:p>
          <a:p>
            <a:pPr algn="just">
              <a:lnSpc>
                <a:spcPct val="120000"/>
              </a:lnSpc>
            </a:pPr>
            <a:r>
              <a:rPr lang="hu-HU" sz="1800" dirty="0" smtClean="0">
                <a:solidFill>
                  <a:schemeClr val="tx1"/>
                </a:solidFill>
              </a:rPr>
              <a:t>Fokozni kell az egészségügyi ellátórendszer intézményei által kibocsátott szén-dioxid mértékének csökkentést célzó intézkedések tervezését és végrehajtását. E téren már az olyan egyszerű változtatások is sokat </a:t>
            </a:r>
            <a:r>
              <a:rPr lang="hu-HU" sz="1800" dirty="0" err="1" smtClean="0">
                <a:solidFill>
                  <a:schemeClr val="tx1"/>
                </a:solidFill>
              </a:rPr>
              <a:t>segthetnek</a:t>
            </a:r>
            <a:r>
              <a:rPr lang="hu-HU" sz="1800" dirty="0" smtClean="0">
                <a:solidFill>
                  <a:schemeClr val="tx1"/>
                </a:solidFill>
              </a:rPr>
              <a:t>, mint például</a:t>
            </a:r>
          </a:p>
          <a:p>
            <a:pPr lvl="1" algn="just">
              <a:lnSpc>
                <a:spcPct val="100000"/>
              </a:lnSpc>
              <a:spcAft>
                <a:spcPts val="300"/>
              </a:spcAft>
              <a:buFont typeface="Wingdings" panose="05000000000000000000" pitchFamily="2" charset="2"/>
              <a:buChar char="ü"/>
            </a:pPr>
            <a:r>
              <a:rPr lang="hu-HU" sz="1800" dirty="0" smtClean="0">
                <a:solidFill>
                  <a:schemeClr val="tx1"/>
                </a:solidFill>
              </a:rPr>
              <a:t>a halogénezett érzéstelenítő szerek használatának megszüntetése, </a:t>
            </a:r>
          </a:p>
          <a:p>
            <a:pPr lvl="1" algn="just">
              <a:lnSpc>
                <a:spcPct val="100000"/>
              </a:lnSpc>
              <a:spcAft>
                <a:spcPts val="300"/>
              </a:spcAft>
              <a:buFont typeface="Wingdings" panose="05000000000000000000" pitchFamily="2" charset="2"/>
              <a:buChar char="ü"/>
            </a:pPr>
            <a:r>
              <a:rPr lang="hu-HU" sz="1800" dirty="0" smtClean="0">
                <a:solidFill>
                  <a:schemeClr val="tx1"/>
                </a:solidFill>
              </a:rPr>
              <a:t>az egyszer használatos orvosi eszközök (például inzulintollak) használatának csökkentése vagy megszüntetése, </a:t>
            </a:r>
          </a:p>
          <a:p>
            <a:pPr lvl="1" algn="just">
              <a:lnSpc>
                <a:spcPct val="100000"/>
              </a:lnSpc>
              <a:spcAft>
                <a:spcPts val="300"/>
              </a:spcAft>
              <a:buFont typeface="Wingdings" panose="05000000000000000000" pitchFamily="2" charset="2"/>
              <a:buChar char="ü"/>
            </a:pPr>
            <a:r>
              <a:rPr lang="hu-HU" sz="1800" dirty="0" smtClean="0">
                <a:solidFill>
                  <a:schemeClr val="tx1"/>
                </a:solidFill>
              </a:rPr>
              <a:t>a hulladékválogatás és újrahasznosítás javítása, </a:t>
            </a:r>
          </a:p>
          <a:p>
            <a:pPr lvl="1" algn="just">
              <a:lnSpc>
                <a:spcPct val="100000"/>
              </a:lnSpc>
              <a:spcAft>
                <a:spcPts val="300"/>
              </a:spcAft>
              <a:buFont typeface="Wingdings" panose="05000000000000000000" pitchFamily="2" charset="2"/>
              <a:buChar char="ü"/>
            </a:pPr>
            <a:r>
              <a:rPr lang="hu-HU" sz="1800" dirty="0" smtClean="0">
                <a:solidFill>
                  <a:schemeClr val="tx1"/>
                </a:solidFill>
              </a:rPr>
              <a:t>a távkonzíliumok támogatása az utazások csökkentése érdekében.</a:t>
            </a:r>
            <a:endParaRPr lang="hu-HU" sz="18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sp>
        <p:nvSpPr>
          <p:cNvPr id="8" name="N Engl J Med. 2022 Oct 13;387(15):1404-1413">
            <a:extLst>
              <a:ext uri="{FF2B5EF4-FFF2-40B4-BE49-F238E27FC236}">
                <a16:creationId xmlns:a16="http://schemas.microsoft.com/office/drawing/2014/main" id="{55AFA4E1-9DF3-9BBE-F363-BFD5A65B388F}"/>
              </a:ext>
            </a:extLst>
          </p:cNvPr>
          <p:cNvSpPr txBox="1"/>
          <p:nvPr/>
        </p:nvSpPr>
        <p:spPr>
          <a:xfrm>
            <a:off x="9833113" y="5962197"/>
            <a:ext cx="2005319" cy="2359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400" tIns="25400" rIns="25400" bIns="25400" rtlCol="0" anchor="ctr">
            <a:spAutoFit/>
          </a:bodyPr>
          <a:lstStyle>
            <a:lvl1pPr algn="ctr" defTabSz="292100">
              <a:defRPr sz="1200" i="1">
                <a:solidFill>
                  <a:srgbClr val="7F7F7F"/>
                </a:solidFill>
              </a:defRPr>
            </a:lvl1pPr>
          </a:lstStyle>
          <a:p>
            <a:pPr algn="r" rtl="0"/>
            <a:r>
              <a:rPr lang="hu" sz="1000" cap="all" dirty="0">
                <a:solidFill>
                  <a:schemeClr val="tx1"/>
                </a:solidFill>
              </a:rPr>
              <a:t>doi: </a:t>
            </a:r>
            <a:r>
              <a:rPr lang="hu" sz="1000" dirty="0">
                <a:solidFill>
                  <a:schemeClr val="tx1"/>
                </a:solidFill>
              </a:rPr>
              <a:t>10.1056/NEJMcp2210623</a:t>
            </a:r>
            <a:r>
              <a:rPr lang="hu" dirty="0">
                <a:solidFill>
                  <a:schemeClr val="tx1"/>
                </a:solidFill>
              </a:rPr>
              <a:t>.</a:t>
            </a:r>
            <a:endParaRPr dirty="0">
              <a:solidFill>
                <a:schemeClr val="tx1"/>
              </a:solidFill>
            </a:endParaRPr>
          </a:p>
        </p:txBody>
      </p:sp>
    </p:spTree>
    <p:extLst>
      <p:ext uri="{BB962C8B-B14F-4D97-AF65-F5344CB8AC3E}">
        <p14:creationId xmlns:p14="http://schemas.microsoft.com/office/powerpoint/2010/main" val="469393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ép 6">
            <a:extLst>
              <a:ext uri="{FF2B5EF4-FFF2-40B4-BE49-F238E27FC236}">
                <a16:creationId xmlns:a16="http://schemas.microsoft.com/office/drawing/2014/main" id="{4686AAF8-CED6-EFFE-268A-DDD05C4F9452}"/>
              </a:ext>
            </a:extLst>
          </p:cNvPr>
          <p:cNvPicPr>
            <a:picLocks noChangeAspect="1"/>
          </p:cNvPicPr>
          <p:nvPr/>
        </p:nvPicPr>
        <p:blipFill>
          <a:blip r:embed="rId3"/>
          <a:stretch>
            <a:fillRect/>
          </a:stretch>
        </p:blipFill>
        <p:spPr>
          <a:xfrm>
            <a:off x="87395" y="702644"/>
            <a:ext cx="6347911" cy="5560132"/>
          </a:xfrm>
          <a:prstGeom prst="rect">
            <a:avLst/>
          </a:prstGeom>
        </p:spPr>
      </p:pic>
      <p:sp>
        <p:nvSpPr>
          <p:cNvPr id="2" name="Cím 1">
            <a:extLst>
              <a:ext uri="{FF2B5EF4-FFF2-40B4-BE49-F238E27FC236}">
                <a16:creationId xmlns:a16="http://schemas.microsoft.com/office/drawing/2014/main" id="{7C373664-18BB-C5A5-90CC-DE62C4128E99}"/>
              </a:ext>
            </a:extLst>
          </p:cNvPr>
          <p:cNvSpPr>
            <a:spLocks noGrp="1"/>
          </p:cNvSpPr>
          <p:nvPr>
            <p:ph type="title"/>
          </p:nvPr>
        </p:nvSpPr>
        <p:spPr/>
        <p:txBody>
          <a:bodyPr rtlCol="0">
            <a:normAutofit fontScale="90000"/>
          </a:bodyPr>
          <a:lstStyle/>
          <a:p>
            <a:pPr rtl="0"/>
            <a:r>
              <a:rPr lang="hu" sz="3000" b="1" i="0" u="none" strike="noStrike" dirty="0">
                <a:solidFill>
                  <a:schemeClr val="tx1"/>
                </a:solidFill>
                <a:latin typeface="+mn-lt"/>
              </a:rPr>
              <a:t>Az éghajlatváltozás várandósságra gyakorolt közvetlen és közvetett </a:t>
            </a:r>
            <a:r>
              <a:rPr lang="hu" sz="3000" b="1" i="0" u="none" strike="noStrike" dirty="0" smtClean="0">
                <a:solidFill>
                  <a:schemeClr val="tx1"/>
                </a:solidFill>
                <a:latin typeface="+mn-lt"/>
              </a:rPr>
              <a:t>hatásai</a:t>
            </a:r>
            <a:endParaRPr lang="en-GB" sz="3000" b="1" dirty="0">
              <a:solidFill>
                <a:schemeClr val="tx1"/>
              </a:solidFill>
              <a:latin typeface="+mn-lt"/>
            </a:endParaRPr>
          </a:p>
        </p:txBody>
      </p:sp>
      <p:sp>
        <p:nvSpPr>
          <p:cNvPr id="9" name="Szövegdoboz 8">
            <a:extLst>
              <a:ext uri="{FF2B5EF4-FFF2-40B4-BE49-F238E27FC236}">
                <a16:creationId xmlns:a16="http://schemas.microsoft.com/office/drawing/2014/main" id="{F697FD12-517B-6D19-0A7B-B1D5EB615B0C}"/>
              </a:ext>
            </a:extLst>
          </p:cNvPr>
          <p:cNvSpPr txBox="1"/>
          <p:nvPr/>
        </p:nvSpPr>
        <p:spPr>
          <a:xfrm>
            <a:off x="6435306" y="1800607"/>
            <a:ext cx="5654025" cy="3267561"/>
          </a:xfrm>
          <a:prstGeom prst="rect">
            <a:avLst/>
          </a:prstGeom>
          <a:noFill/>
        </p:spPr>
        <p:txBody>
          <a:bodyPr wrap="square" rtlCol="0">
            <a:spAutoFit/>
          </a:bodyPr>
          <a:lstStyle/>
          <a:p>
            <a:pPr algn="just">
              <a:lnSpc>
                <a:spcPct val="110000"/>
              </a:lnSpc>
              <a:spcAft>
                <a:spcPts val="1000"/>
              </a:spcAft>
            </a:pPr>
            <a:r>
              <a:rPr lang="hu-HU" sz="2000" b="0" i="0" u="none" strike="noStrike" dirty="0" smtClean="0"/>
              <a:t>A szélsőséges időjárási jelenségek a megemelkedett környezeti hőmérséklettel együtt hatást gyakorolnak arra, hogy az betegségeket terjesztő vektorok mely területeken képesek megtelepedni, </a:t>
            </a:r>
            <a:r>
              <a:rPr lang="hu-HU" sz="2000" dirty="0" smtClean="0"/>
              <a:t>erősítik  a környezeti </a:t>
            </a:r>
            <a:r>
              <a:rPr lang="hu-HU" sz="2000" b="0" i="0" u="none" strike="noStrike" dirty="0" smtClean="0"/>
              <a:t>expozíciókat és fiziológiai stresszt okoznak. Ezáltal fokozzák a betegség kialakulásának valószínűségét. </a:t>
            </a:r>
            <a:endParaRPr lang="hu-HU" sz="2000" b="0" i="0" u="none" strike="noStrike" baseline="0" dirty="0" smtClean="0"/>
          </a:p>
          <a:p>
            <a:pPr algn="just" rtl="0">
              <a:lnSpc>
                <a:spcPct val="110000"/>
              </a:lnSpc>
              <a:spcAft>
                <a:spcPts val="1000"/>
              </a:spcAft>
            </a:pPr>
            <a:r>
              <a:rPr lang="hu-HU" sz="2000" b="0" i="0" u="none" strike="noStrike" dirty="0" smtClean="0"/>
              <a:t>E tényezők mindegyike külön-külön és együttesen is növeli a koraszülés kockázatát. </a:t>
            </a:r>
            <a:endParaRPr lang="hu-HU" sz="2000" dirty="0"/>
          </a:p>
        </p:txBody>
      </p:sp>
      <p:sp>
        <p:nvSpPr>
          <p:cNvPr id="3" name="Szövegdoboz 2">
            <a:extLst>
              <a:ext uri="{FF2B5EF4-FFF2-40B4-BE49-F238E27FC236}">
                <a16:creationId xmlns:a16="http://schemas.microsoft.com/office/drawing/2014/main" id="{DF586D99-2FD6-795E-D9E8-FE0770716E44}"/>
              </a:ext>
            </a:extLst>
          </p:cNvPr>
          <p:cNvSpPr txBox="1"/>
          <p:nvPr/>
        </p:nvSpPr>
        <p:spPr>
          <a:xfrm>
            <a:off x="8347295" y="6084059"/>
            <a:ext cx="3844705" cy="261610"/>
          </a:xfrm>
          <a:prstGeom prst="rect">
            <a:avLst/>
          </a:prstGeom>
          <a:noFill/>
        </p:spPr>
        <p:txBody>
          <a:bodyPr wrap="square">
            <a:spAutoFit/>
          </a:bodyPr>
          <a:lstStyle/>
          <a:p>
            <a:r>
              <a:rPr lang="en-GB" sz="1100" dirty="0" smtClean="0"/>
              <a:t>doi.org/10.1016/j.envadv.2022.100316</a:t>
            </a:r>
            <a:r>
              <a:rPr lang="en-GB" sz="1100" dirty="0"/>
              <a:t>.</a:t>
            </a:r>
          </a:p>
        </p:txBody>
      </p:sp>
    </p:spTree>
    <p:extLst>
      <p:ext uri="{BB962C8B-B14F-4D97-AF65-F5344CB8AC3E}">
        <p14:creationId xmlns:p14="http://schemas.microsoft.com/office/powerpoint/2010/main" val="3929709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556DA51B-450A-640C-9C01-F7684A4A0005}"/>
              </a:ext>
            </a:extLst>
          </p:cNvPr>
          <p:cNvSpPr>
            <a:spLocks noGrp="1"/>
          </p:cNvSpPr>
          <p:nvPr>
            <p:ph type="title"/>
          </p:nvPr>
        </p:nvSpPr>
        <p:spPr/>
        <p:txBody>
          <a:bodyPr rtlCol="0">
            <a:normAutofit/>
          </a:bodyPr>
          <a:lstStyle/>
          <a:p>
            <a:pPr rtl="0"/>
            <a:r>
              <a:rPr lang="hu-HU" sz="3000" b="1" i="0" u="none" strike="noStrike" dirty="0" smtClean="0">
                <a:solidFill>
                  <a:schemeClr val="tx1"/>
                </a:solidFill>
                <a:latin typeface="+mn-lt"/>
              </a:rPr>
              <a:t>Termoreguláció a várandósság alatt</a:t>
            </a:r>
            <a:endParaRPr lang="hu-HU" sz="3000" b="1" dirty="0">
              <a:solidFill>
                <a:schemeClr val="tx1"/>
              </a:solidFill>
              <a:latin typeface="+mn-lt"/>
            </a:endParaRPr>
          </a:p>
        </p:txBody>
      </p:sp>
      <p:sp>
        <p:nvSpPr>
          <p:cNvPr id="3" name="Tartalom helye 2">
            <a:extLst>
              <a:ext uri="{FF2B5EF4-FFF2-40B4-BE49-F238E27FC236}">
                <a16:creationId xmlns:a16="http://schemas.microsoft.com/office/drawing/2014/main" id="{A8CA72D9-F6AB-BBDD-6B8C-D73E87834A23}"/>
              </a:ext>
            </a:extLst>
          </p:cNvPr>
          <p:cNvSpPr>
            <a:spLocks noGrp="1"/>
          </p:cNvSpPr>
          <p:nvPr>
            <p:ph idx="1"/>
          </p:nvPr>
        </p:nvSpPr>
        <p:spPr>
          <a:xfrm>
            <a:off x="261513" y="977460"/>
            <a:ext cx="8298816" cy="5304337"/>
          </a:xfrm>
        </p:spPr>
        <p:txBody>
          <a:bodyPr rtlCol="0">
            <a:noAutofit/>
          </a:bodyPr>
          <a:lstStyle/>
          <a:p>
            <a:pPr algn="just">
              <a:spcBef>
                <a:spcPts val="0"/>
              </a:spcBef>
            </a:pPr>
            <a:r>
              <a:rPr lang="hu-HU" sz="1600" b="0" i="0" u="none" strike="noStrike" dirty="0" smtClean="0"/>
              <a:t>A várandósság </a:t>
            </a:r>
            <a:r>
              <a:rPr lang="hu-HU" sz="1600" dirty="0" smtClean="0"/>
              <a:t>a nőknél a </a:t>
            </a:r>
            <a:r>
              <a:rPr lang="hu-HU" sz="1600" b="0" i="0" u="none" strike="noStrike" dirty="0" smtClean="0"/>
              <a:t>testtömeg változásán kívül számos élettani változást idéz elő. A kardiovaszkuláris változások a várandósság során fokozatosan következnek be, így a harmadik trimeszterre a plazmatérfogat és a szívtérfogat közel 50%-</a:t>
            </a:r>
            <a:r>
              <a:rPr lang="hu-HU" sz="1600" b="0" i="0" u="none" strike="noStrike" dirty="0" err="1" smtClean="0"/>
              <a:t>kal</a:t>
            </a:r>
            <a:r>
              <a:rPr lang="hu-HU" sz="1600" b="0" i="0" u="none" strike="noStrike" dirty="0" smtClean="0"/>
              <a:t> nő.</a:t>
            </a:r>
          </a:p>
          <a:p>
            <a:pPr algn="just" rtl="0">
              <a:spcBef>
                <a:spcPts val="0"/>
              </a:spcBef>
            </a:pPr>
            <a:r>
              <a:rPr lang="hu-HU" sz="1600" b="0" i="0" u="none" strike="noStrike" dirty="0" smtClean="0"/>
              <a:t>A várandósság élettani változásai közé tartoznak a hőszabályozást befolyásoló alkalmazkodások. Számos védő adaptív intézkedés létezik, beleértve a maghőmérséklet csökkenését, az alacsonyabb izzadási küszöböt, a plazmatérfogat és a bőr véráramlásának növekedését, valamint a termikus hőkapacitás növekedését a növekvő testtömeg miatt. Ezek lehetővé teszik a várandós nők számára, hogy a maghőmérsékletüket a normális határokon belül tartsák.</a:t>
            </a:r>
          </a:p>
          <a:p>
            <a:pPr algn="just" rtl="0">
              <a:spcBef>
                <a:spcPts val="0"/>
              </a:spcBef>
            </a:pPr>
            <a:r>
              <a:rPr lang="hu-HU" sz="1600" b="0" i="0" u="none" strike="noStrike" dirty="0" smtClean="0"/>
              <a:t>Ezek a védekező mechanizmusok a szélsőséges hőségnek való kitettség során felborulhatnak, ami a várandósság során a hőség okozta megterhelés fokozott kockázatát eredményezi.</a:t>
            </a:r>
          </a:p>
          <a:p>
            <a:pPr algn="just" rtl="0">
              <a:spcBef>
                <a:spcPts val="0"/>
              </a:spcBef>
            </a:pPr>
            <a:r>
              <a:rPr lang="hu-HU" sz="1600" b="0" i="0" u="none" strike="noStrike" dirty="0" smtClean="0"/>
              <a:t>A magzati maghőmérsékletet körülbelül 0,5°C-kal az anyai maghőmérséklet felett tartják. </a:t>
            </a:r>
          </a:p>
          <a:p>
            <a:pPr algn="just" rtl="0">
              <a:spcBef>
                <a:spcPts val="0"/>
              </a:spcBef>
            </a:pPr>
            <a:r>
              <a:rPr lang="hu-HU" sz="1600" b="0" i="0" u="none" strike="noStrike" dirty="0" smtClean="0"/>
              <a:t>Az anyai maghőmérséklet emelkedése befolyásolja a magzat-anyai hőmérsékleti gradienst, és befolyásolja a magzatba történő hőátadást.</a:t>
            </a:r>
          </a:p>
          <a:p>
            <a:pPr algn="just" rtl="0">
              <a:spcBef>
                <a:spcPts val="0"/>
              </a:spcBef>
            </a:pPr>
            <a:r>
              <a:rPr lang="hu-HU" sz="1600" b="0" i="0" u="none" strike="noStrike" dirty="0" smtClean="0"/>
              <a:t>Tanulmányok kimutatták, hogy a testmozgás, szauna vagy forró fürdő által okozott rövid távú hőhatás nem emeli a várandós nők hőmérsékletét a </a:t>
            </a:r>
            <a:r>
              <a:rPr lang="hu-HU" sz="1600" b="0" i="0" u="none" strike="noStrike" dirty="0" err="1" smtClean="0"/>
              <a:t>teratogén</a:t>
            </a:r>
            <a:r>
              <a:rPr lang="hu-HU" sz="1600" b="0" i="0" u="none" strike="noStrike" dirty="0" smtClean="0"/>
              <a:t> küszöbérték fölé, azaz 1,5°C-kal.</a:t>
            </a:r>
            <a:endParaRPr lang="hu-HU" sz="1600" b="0" i="0" u="none" strike="noStrike" dirty="0"/>
          </a:p>
        </p:txBody>
      </p:sp>
      <p:pic>
        <p:nvPicPr>
          <p:cNvPr id="6" name="Kép 5" descr="A képen diagram látható&#10;&#10;Automatikusan generált leírás">
            <a:extLst>
              <a:ext uri="{FF2B5EF4-FFF2-40B4-BE49-F238E27FC236}">
                <a16:creationId xmlns:a16="http://schemas.microsoft.com/office/drawing/2014/main" id="{2597A1D4-53DB-D1F7-97EF-FC89110E64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1270" y="427826"/>
            <a:ext cx="3668061" cy="3527933"/>
          </a:xfrm>
          <a:prstGeom prst="rect">
            <a:avLst/>
          </a:prstGeom>
        </p:spPr>
      </p:pic>
      <p:sp>
        <p:nvSpPr>
          <p:cNvPr id="8" name="Szövegdoboz 7">
            <a:extLst>
              <a:ext uri="{FF2B5EF4-FFF2-40B4-BE49-F238E27FC236}">
                <a16:creationId xmlns:a16="http://schemas.microsoft.com/office/drawing/2014/main" id="{42A7B528-0DCB-7DC6-22C5-8ECCF314C82F}"/>
              </a:ext>
            </a:extLst>
          </p:cNvPr>
          <p:cNvSpPr txBox="1"/>
          <p:nvPr/>
        </p:nvSpPr>
        <p:spPr>
          <a:xfrm>
            <a:off x="8598551" y="3909593"/>
            <a:ext cx="3383550" cy="430887"/>
          </a:xfrm>
          <a:prstGeom prst="rect">
            <a:avLst/>
          </a:prstGeom>
          <a:noFill/>
        </p:spPr>
        <p:txBody>
          <a:bodyPr wrap="square" rtlCol="0">
            <a:spAutoFit/>
          </a:bodyPr>
          <a:lstStyle/>
          <a:p>
            <a:pPr rtl="0"/>
            <a:r>
              <a:rPr lang="hu" sz="1100" dirty="0">
                <a:hlinkClick r:id="rId3"/>
              </a:rPr>
              <a:t>https://usariem.health.mil/assets/images/research/products/SCENARIO_basic_modeling_diagram_FIG1.png</a:t>
            </a:r>
            <a:r>
              <a:rPr lang="hu" sz="1100" dirty="0"/>
              <a:t> </a:t>
            </a:r>
          </a:p>
        </p:txBody>
      </p:sp>
      <p:sp>
        <p:nvSpPr>
          <p:cNvPr id="5" name="Szövegdoboz 4">
            <a:extLst>
              <a:ext uri="{FF2B5EF4-FFF2-40B4-BE49-F238E27FC236}">
                <a16:creationId xmlns:a16="http://schemas.microsoft.com/office/drawing/2014/main" id="{8208D20B-86E2-CCE6-387D-9F3E19CA2354}"/>
              </a:ext>
            </a:extLst>
          </p:cNvPr>
          <p:cNvSpPr txBox="1"/>
          <p:nvPr/>
        </p:nvSpPr>
        <p:spPr>
          <a:xfrm>
            <a:off x="9747849" y="6035577"/>
            <a:ext cx="2444150" cy="246221"/>
          </a:xfrm>
          <a:prstGeom prst="rect">
            <a:avLst/>
          </a:prstGeom>
          <a:noFill/>
        </p:spPr>
        <p:txBody>
          <a:bodyPr wrap="square">
            <a:spAutoFit/>
          </a:bodyPr>
          <a:lstStyle/>
          <a:p>
            <a:pPr algn="r"/>
            <a:r>
              <a:rPr lang="en-US" sz="1000" dirty="0" smtClean="0">
                <a:solidFill>
                  <a:schemeClr val="bg1">
                    <a:lumMod val="50000"/>
                  </a:schemeClr>
                </a:solidFill>
              </a:rPr>
              <a:t>doi.org/10.1007/s00484-022-02301-6</a:t>
            </a:r>
            <a:endParaRPr lang="en-GB" sz="1000" dirty="0">
              <a:solidFill>
                <a:schemeClr val="bg1">
                  <a:lumMod val="50000"/>
                </a:schemeClr>
              </a:solidFill>
            </a:endParaRPr>
          </a:p>
        </p:txBody>
      </p:sp>
    </p:spTree>
    <p:extLst>
      <p:ext uri="{BB962C8B-B14F-4D97-AF65-F5344CB8AC3E}">
        <p14:creationId xmlns:p14="http://schemas.microsoft.com/office/powerpoint/2010/main" val="3743407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14A52A87-B6BB-042E-094D-4DAAA4FB2531}"/>
              </a:ext>
            </a:extLst>
          </p:cNvPr>
          <p:cNvSpPr>
            <a:spLocks noGrp="1"/>
          </p:cNvSpPr>
          <p:nvPr>
            <p:ph idx="1"/>
          </p:nvPr>
        </p:nvSpPr>
        <p:spPr>
          <a:xfrm>
            <a:off x="183626" y="1293961"/>
            <a:ext cx="11548299" cy="4785713"/>
          </a:xfrm>
        </p:spPr>
        <p:txBody>
          <a:bodyPr rtlCol="0">
            <a:normAutofit/>
          </a:bodyPr>
          <a:lstStyle/>
          <a:p>
            <a:pPr marL="0" indent="0" rtl="0">
              <a:buNone/>
            </a:pPr>
            <a:r>
              <a:rPr lang="hu-HU" b="1" dirty="0" smtClean="0">
                <a:solidFill>
                  <a:schemeClr val="accent1">
                    <a:lumMod val="75000"/>
                  </a:schemeClr>
                </a:solidFill>
              </a:rPr>
              <a:t>Születési testtömeg</a:t>
            </a:r>
          </a:p>
          <a:p>
            <a:pPr algn="just">
              <a:spcAft>
                <a:spcPts val="800"/>
              </a:spcAft>
            </a:pPr>
            <a:r>
              <a:rPr lang="hu-HU" sz="1800" dirty="0" smtClean="0"/>
              <a:t>A hőmérséklet és az alacsony születési testtömeg közötti összefüggésre vonatkozó adatokat közlő 16 tanulmány közül 10 arról számolt be, hogy a kockázat magasabb hőmérsékleten nőtt, és csak egy számolt be az ellenkezőjéről (öt esetben nem volt eredmény). A magas hőmérsékletnek az alacsony születési testtömeg esélyére gyakorolt hatásának mediánja 1,09 volt (IQR 1,04-1,47).  Az alacsony születési testtömeg-arány mediánja a bevont tanulmányokban 3,0% volt (IQR 1,8-6,4). </a:t>
            </a:r>
          </a:p>
          <a:p>
            <a:pPr algn="just" rtl="0">
              <a:spcAft>
                <a:spcPts val="800"/>
              </a:spcAft>
            </a:pPr>
            <a:r>
              <a:rPr lang="hu-HU" sz="1800" dirty="0" smtClean="0"/>
              <a:t>A 19 tanulmány közül, amelyek a születési testtömeget folytonos változóként vizsgálták, 12-ben a magasabb hőmérsékleten csökkent a születési testtömeg, ebből kettőben a hatás iránya trimeszterenként változott, három tanulmányban nem voltak szignifikáns eredmények, négyben pedig a testtömeg növekedését állapították meg magasabb környezeti hőmérséklet esetében.</a:t>
            </a:r>
          </a:p>
          <a:p>
            <a:pPr algn="just">
              <a:spcAft>
                <a:spcPts val="800"/>
              </a:spcAft>
            </a:pPr>
            <a:r>
              <a:rPr lang="hu-HU" sz="1800" dirty="0" smtClean="0"/>
              <a:t>A környezeti hőmérséklet testtömegre gyakorolt hatása csekély volt, a legtöbb tanulmány 10g alatti változást jelentett 1°C változása esetén, illetve 20g alatti változást, amikor a magas és alacsony hőmérsékletet hasonlították össze.</a:t>
            </a:r>
            <a:endParaRPr lang="hu-HU" sz="1800" dirty="0"/>
          </a:p>
        </p:txBody>
      </p:sp>
      <p:sp>
        <p:nvSpPr>
          <p:cNvPr id="2" name="Szövegdoboz 1">
            <a:extLst>
              <a:ext uri="{FF2B5EF4-FFF2-40B4-BE49-F238E27FC236}">
                <a16:creationId xmlns:a16="http://schemas.microsoft.com/office/drawing/2014/main" id="{FB9ACD04-4999-F1F8-BEC5-3F9B7C888534}"/>
              </a:ext>
            </a:extLst>
          </p:cNvPr>
          <p:cNvSpPr txBox="1"/>
          <p:nvPr/>
        </p:nvSpPr>
        <p:spPr>
          <a:xfrm>
            <a:off x="183626" y="5928560"/>
            <a:ext cx="8447943" cy="430887"/>
          </a:xfrm>
          <a:prstGeom prst="rect">
            <a:avLst/>
          </a:prstGeom>
          <a:noFill/>
        </p:spPr>
        <p:txBody>
          <a:bodyPr wrap="square">
            <a:spAutoFit/>
          </a:bodyPr>
          <a:lstStyle/>
          <a:p>
            <a:r>
              <a:rPr lang="hu-HU" sz="1000" dirty="0" err="1">
                <a:solidFill>
                  <a:schemeClr val="bg1">
                    <a:lumMod val="50000"/>
                  </a:schemeClr>
                </a:solidFill>
                <a:effectLst/>
                <a:latin typeface="Calibri" panose="020F0502020204030204" pitchFamily="34" charset="0"/>
                <a:ea typeface="Calibri" panose="020F0502020204030204" pitchFamily="34" charset="0"/>
              </a:rPr>
              <a:t>Chersich</a:t>
            </a:r>
            <a:r>
              <a:rPr lang="hu-HU" sz="1000" dirty="0">
                <a:solidFill>
                  <a:schemeClr val="bg1">
                    <a:lumMod val="50000"/>
                  </a:schemeClr>
                </a:solidFill>
                <a:effectLst/>
                <a:latin typeface="Calibri" panose="020F0502020204030204" pitchFamily="34" charset="0"/>
                <a:ea typeface="Calibri" panose="020F0502020204030204" pitchFamily="34" charset="0"/>
              </a:rPr>
              <a:t> MF, </a:t>
            </a:r>
            <a:r>
              <a:rPr lang="hu-HU" sz="1000" dirty="0" err="1">
                <a:solidFill>
                  <a:schemeClr val="bg1">
                    <a:lumMod val="50000"/>
                  </a:schemeClr>
                </a:solidFill>
                <a:effectLst/>
                <a:latin typeface="Calibri" panose="020F0502020204030204" pitchFamily="34" charset="0"/>
                <a:ea typeface="Calibri" panose="020F0502020204030204" pitchFamily="34" charset="0"/>
              </a:rPr>
              <a:t>Pham</a:t>
            </a:r>
            <a:r>
              <a:rPr lang="hu-HU" sz="1000" dirty="0">
                <a:solidFill>
                  <a:schemeClr val="bg1">
                    <a:lumMod val="50000"/>
                  </a:schemeClr>
                </a:solidFill>
                <a:effectLst/>
                <a:latin typeface="Calibri" panose="020F0502020204030204" pitchFamily="34" charset="0"/>
                <a:ea typeface="Calibri" panose="020F0502020204030204" pitchFamily="34" charset="0"/>
              </a:rPr>
              <a:t> MD, </a:t>
            </a:r>
            <a:r>
              <a:rPr lang="hu-HU" sz="1000" dirty="0" err="1">
                <a:solidFill>
                  <a:schemeClr val="bg1">
                    <a:lumMod val="50000"/>
                  </a:schemeClr>
                </a:solidFill>
                <a:effectLst/>
                <a:latin typeface="Calibri" panose="020F0502020204030204" pitchFamily="34" charset="0"/>
                <a:ea typeface="Calibri" panose="020F0502020204030204" pitchFamily="34" charset="0"/>
              </a:rPr>
              <a:t>Areal</a:t>
            </a:r>
            <a:r>
              <a:rPr lang="hu-HU" sz="1000" dirty="0">
                <a:solidFill>
                  <a:schemeClr val="bg1">
                    <a:lumMod val="50000"/>
                  </a:schemeClr>
                </a:solidFill>
                <a:effectLst/>
                <a:latin typeface="Calibri" panose="020F0502020204030204" pitchFamily="34" charset="0"/>
                <a:ea typeface="Calibri" panose="020F0502020204030204" pitchFamily="34" charset="0"/>
              </a:rPr>
              <a:t> A, </a:t>
            </a:r>
            <a:r>
              <a:rPr lang="hu-HU" sz="1000" dirty="0" err="1">
                <a:solidFill>
                  <a:schemeClr val="bg1">
                    <a:lumMod val="50000"/>
                  </a:schemeClr>
                </a:solidFill>
                <a:effectLst/>
                <a:latin typeface="Calibri" panose="020F0502020204030204" pitchFamily="34" charset="0"/>
                <a:ea typeface="Calibri" panose="020F0502020204030204" pitchFamily="34" charset="0"/>
              </a:rPr>
              <a:t>Haghighi</a:t>
            </a:r>
            <a:r>
              <a:rPr lang="hu-HU" sz="1000" dirty="0">
                <a:solidFill>
                  <a:schemeClr val="bg1">
                    <a:lumMod val="50000"/>
                  </a:schemeClr>
                </a:solidFill>
                <a:effectLst/>
                <a:latin typeface="Calibri" panose="020F0502020204030204" pitchFamily="34" charset="0"/>
                <a:ea typeface="Calibri" panose="020F0502020204030204" pitchFamily="34" charset="0"/>
              </a:rPr>
              <a:t> MM, </a:t>
            </a:r>
            <a:r>
              <a:rPr lang="hu-HU" sz="1000" dirty="0" err="1">
                <a:solidFill>
                  <a:schemeClr val="bg1">
                    <a:lumMod val="50000"/>
                  </a:schemeClr>
                </a:solidFill>
                <a:effectLst/>
                <a:latin typeface="Calibri" panose="020F0502020204030204" pitchFamily="34" charset="0"/>
                <a:ea typeface="Calibri" panose="020F0502020204030204" pitchFamily="34" charset="0"/>
              </a:rPr>
              <a:t>Manyuchi</a:t>
            </a:r>
            <a:r>
              <a:rPr lang="hu-HU" sz="1000" dirty="0">
                <a:solidFill>
                  <a:schemeClr val="bg1">
                    <a:lumMod val="50000"/>
                  </a:schemeClr>
                </a:solidFill>
                <a:effectLst/>
                <a:latin typeface="Calibri" panose="020F0502020204030204" pitchFamily="34" charset="0"/>
                <a:ea typeface="Calibri" panose="020F0502020204030204" pitchFamily="34" charset="0"/>
              </a:rPr>
              <a:t> A, Swift CP, </a:t>
            </a:r>
            <a:r>
              <a:rPr lang="hu-HU" sz="1000" dirty="0" err="1">
                <a:solidFill>
                  <a:schemeClr val="bg1">
                    <a:lumMod val="50000"/>
                  </a:schemeClr>
                </a:solidFill>
                <a:effectLst/>
                <a:latin typeface="Calibri" panose="020F0502020204030204" pitchFamily="34" charset="0"/>
                <a:ea typeface="Calibri" panose="020F0502020204030204" pitchFamily="34" charset="0"/>
              </a:rPr>
              <a:t>et</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al</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Associations</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between</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high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temperatures</a:t>
            </a:r>
            <a:r>
              <a:rPr lang="hu-HU" sz="1000" dirty="0">
                <a:solidFill>
                  <a:schemeClr val="bg1">
                    <a:lumMod val="50000"/>
                  </a:schemeClr>
                </a:solidFill>
                <a:effectLst/>
                <a:latin typeface="Calibri" panose="020F0502020204030204" pitchFamily="34" charset="0"/>
                <a:ea typeface="Calibri" panose="020F0502020204030204" pitchFamily="34" charset="0"/>
              </a:rPr>
              <a:t> in </a:t>
            </a:r>
            <a:r>
              <a:rPr lang="hu-HU" sz="1000" dirty="0" err="1">
                <a:solidFill>
                  <a:schemeClr val="bg1">
                    <a:lumMod val="50000"/>
                  </a:schemeClr>
                </a:solidFill>
                <a:effectLst/>
                <a:latin typeface="Calibri" panose="020F0502020204030204" pitchFamily="34" charset="0"/>
                <a:ea typeface="Calibri" panose="020F0502020204030204" pitchFamily="34" charset="0"/>
              </a:rPr>
              <a:t>pregnancy</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risk</a:t>
            </a:r>
            <a:r>
              <a:rPr lang="hu-HU" sz="1000" dirty="0">
                <a:solidFill>
                  <a:schemeClr val="bg1">
                    <a:lumMod val="50000"/>
                  </a:schemeClr>
                </a:solidFill>
                <a:effectLst/>
                <a:latin typeface="Calibri" panose="020F0502020204030204" pitchFamily="34" charset="0"/>
                <a:ea typeface="Calibri" panose="020F0502020204030204" pitchFamily="34" charset="0"/>
              </a:rPr>
              <a:t> of </a:t>
            </a:r>
            <a:r>
              <a:rPr lang="hu-HU" sz="1000" dirty="0" err="1">
                <a:solidFill>
                  <a:schemeClr val="bg1">
                    <a:lumMod val="50000"/>
                  </a:schemeClr>
                </a:solidFill>
                <a:effectLst/>
                <a:latin typeface="Calibri" panose="020F0502020204030204" pitchFamily="34" charset="0"/>
                <a:ea typeface="Calibri" panose="020F0502020204030204" pitchFamily="34" charset="0"/>
              </a:rPr>
              <a:t>preterm</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birth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low</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birth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weight</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stillbirths</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Systematic</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review</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meta-analysis</a:t>
            </a:r>
            <a:r>
              <a:rPr lang="hu-HU" sz="1000" dirty="0">
                <a:solidFill>
                  <a:schemeClr val="bg1">
                    <a:lumMod val="50000"/>
                  </a:schemeClr>
                </a:solidFill>
                <a:effectLst/>
                <a:latin typeface="Calibri" panose="020F0502020204030204" pitchFamily="34" charset="0"/>
                <a:ea typeface="Calibri" panose="020F0502020204030204" pitchFamily="34" charset="0"/>
              </a:rPr>
              <a:t>. BMJ. 2020;371</a:t>
            </a:r>
            <a:r>
              <a:rPr lang="hu-HU" sz="1200" dirty="0">
                <a:solidFill>
                  <a:schemeClr val="bg1">
                    <a:lumMod val="50000"/>
                  </a:schemeClr>
                </a:solidFill>
                <a:effectLst/>
                <a:latin typeface="Calibri" panose="020F0502020204030204" pitchFamily="34" charset="0"/>
                <a:ea typeface="Calibri" panose="020F0502020204030204" pitchFamily="34" charset="0"/>
              </a:rPr>
              <a:t>. </a:t>
            </a:r>
            <a:endParaRPr lang="en-GB" sz="1200" dirty="0">
              <a:solidFill>
                <a:schemeClr val="bg1">
                  <a:lumMod val="50000"/>
                </a:schemeClr>
              </a:solidFill>
            </a:endParaRPr>
          </a:p>
        </p:txBody>
      </p:sp>
      <p:sp>
        <p:nvSpPr>
          <p:cNvPr id="7" name="Cím 1">
            <a:extLst>
              <a:ext uri="{FF2B5EF4-FFF2-40B4-BE49-F238E27FC236}">
                <a16:creationId xmlns:a16="http://schemas.microsoft.com/office/drawing/2014/main" id="{B07A6168-AEBD-B11B-3E3B-728C54C4EF3B}"/>
              </a:ext>
            </a:extLst>
          </p:cNvPr>
          <p:cNvSpPr>
            <a:spLocks noGrp="1"/>
          </p:cNvSpPr>
          <p:nvPr>
            <p:ph type="title"/>
          </p:nvPr>
        </p:nvSpPr>
        <p:spPr>
          <a:xfrm>
            <a:off x="45930" y="75377"/>
            <a:ext cx="12100138" cy="959799"/>
          </a:xfrm>
        </p:spPr>
        <p:txBody>
          <a:bodyPr rtlCol="0">
            <a:noAutofit/>
          </a:bodyPr>
          <a:lstStyle/>
          <a:p>
            <a:pPr rtl="0"/>
            <a:r>
              <a:rPr lang="hu" sz="2600" b="1" dirty="0">
                <a:solidFill>
                  <a:schemeClr val="tx1"/>
                </a:solidFill>
              </a:rPr>
              <a:t>A várandósság alatti magas </a:t>
            </a:r>
            <a:r>
              <a:rPr lang="hu" sz="2600" b="1" dirty="0" smtClean="0">
                <a:solidFill>
                  <a:schemeClr val="tx1"/>
                </a:solidFill>
              </a:rPr>
              <a:t>környezeti hőmérséklet, a koraszülés</a:t>
            </a:r>
            <a:r>
              <a:rPr lang="hu" sz="2600" b="1" dirty="0">
                <a:solidFill>
                  <a:schemeClr val="tx1"/>
                </a:solidFill>
              </a:rPr>
              <a:t>, </a:t>
            </a:r>
            <a:r>
              <a:rPr lang="hu" sz="2600" b="1" dirty="0" smtClean="0">
                <a:solidFill>
                  <a:schemeClr val="tx1"/>
                </a:solidFill>
              </a:rPr>
              <a:t>az alacsony születési </a:t>
            </a:r>
            <a:r>
              <a:rPr lang="hu" sz="2600" b="1" dirty="0">
                <a:solidFill>
                  <a:schemeClr val="tx1"/>
                </a:solidFill>
              </a:rPr>
              <a:t>testtömeg és </a:t>
            </a:r>
            <a:r>
              <a:rPr lang="hu" sz="2600" b="1" dirty="0" smtClean="0">
                <a:solidFill>
                  <a:schemeClr val="tx1"/>
                </a:solidFill>
              </a:rPr>
              <a:t>a halvaszületés kockázatainak összefüggései </a:t>
            </a:r>
            <a:r>
              <a:rPr lang="hu" sz="2200" b="1" i="1" dirty="0">
                <a:solidFill>
                  <a:schemeClr val="tx1"/>
                </a:solidFill>
              </a:rPr>
              <a:t>(Chersich </a:t>
            </a:r>
            <a:r>
              <a:rPr lang="hu" sz="2200" b="1" i="1" dirty="0" smtClean="0">
                <a:solidFill>
                  <a:schemeClr val="tx1"/>
                </a:solidFill>
              </a:rPr>
              <a:t>és mtsai</a:t>
            </a:r>
            <a:r>
              <a:rPr lang="hu" sz="2200" b="1" i="1" dirty="0">
                <a:solidFill>
                  <a:schemeClr val="tx1"/>
                </a:solidFill>
              </a:rPr>
              <a:t>.)</a:t>
            </a:r>
            <a:endParaRPr lang="en-GB" sz="2200" b="1" i="1" dirty="0">
              <a:solidFill>
                <a:schemeClr val="tx1"/>
              </a:solidFill>
            </a:endParaRPr>
          </a:p>
        </p:txBody>
      </p:sp>
    </p:spTree>
    <p:extLst>
      <p:ext uri="{BB962C8B-B14F-4D97-AF65-F5344CB8AC3E}">
        <p14:creationId xmlns:p14="http://schemas.microsoft.com/office/powerpoint/2010/main" val="2258513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97E5D679-A058-7E8A-1878-55693A6148B7}"/>
              </a:ext>
            </a:extLst>
          </p:cNvPr>
          <p:cNvSpPr>
            <a:spLocks noGrp="1"/>
          </p:cNvSpPr>
          <p:nvPr>
            <p:ph idx="1"/>
          </p:nvPr>
        </p:nvSpPr>
        <p:spPr>
          <a:xfrm>
            <a:off x="192506" y="1751162"/>
            <a:ext cx="11556672" cy="4271265"/>
          </a:xfrm>
        </p:spPr>
        <p:txBody>
          <a:bodyPr rtlCol="0">
            <a:normAutofit/>
          </a:bodyPr>
          <a:lstStyle/>
          <a:p>
            <a:pPr marL="0" indent="0" rtl="0">
              <a:buNone/>
            </a:pPr>
            <a:r>
              <a:rPr lang="hu" b="1" dirty="0">
                <a:solidFill>
                  <a:schemeClr val="accent1">
                    <a:lumMod val="75000"/>
                  </a:schemeClr>
                </a:solidFill>
              </a:rPr>
              <a:t>Halvaszületés</a:t>
            </a:r>
            <a:endParaRPr lang="hu-HU" b="1" dirty="0">
              <a:solidFill>
                <a:schemeClr val="accent1">
                  <a:lumMod val="75000"/>
                </a:schemeClr>
              </a:solidFill>
            </a:endParaRPr>
          </a:p>
          <a:p>
            <a:pPr algn="just">
              <a:spcAft>
                <a:spcPts val="800"/>
              </a:spcAft>
            </a:pPr>
            <a:r>
              <a:rPr lang="hu" sz="1800" dirty="0" smtClean="0"/>
              <a:t>A nyolc bevont tanulmány magasabb környezeti hőmérséklet esetén a halvaszületések számának növekedését mutatta ki. A legtöbb esetben a hőmérséklet és a halvaszületés közötti összefüggések a várandósság utolsó hetében vagy hónapjában voltak a leghangsúlyosabbak. A medián halvaszületési arányszám 6,2 volt 1000 születésenként (IQR 4,4-6,4). </a:t>
            </a:r>
          </a:p>
          <a:p>
            <a:pPr algn="just">
              <a:spcAft>
                <a:spcPts val="800"/>
              </a:spcAft>
            </a:pPr>
            <a:r>
              <a:rPr lang="hu" sz="1800" dirty="0" smtClean="0"/>
              <a:t>A metaanalízisben a halvaszületések száma 1,05-szeresére (95%-CI 1,01-1,08) nőtt a környezeti hőmérséklet 1°C-os emelkedése esetén, 1,24-szeresére (95%-CI 1,12-1,36) a várandósság utolsó hetének egyes napjain mért értékek esetén, és 3,39-szeresére (95%-CI 2,33-4,96), amikor a hőmérséklet hatását egy trimeszterre vagy a teljes terhességi időszakra vonatkozóan vizsgálták.</a:t>
            </a:r>
            <a:endParaRPr lang="hu" sz="1800" dirty="0"/>
          </a:p>
        </p:txBody>
      </p:sp>
      <p:sp>
        <p:nvSpPr>
          <p:cNvPr id="2" name="Szövegdoboz 1">
            <a:extLst>
              <a:ext uri="{FF2B5EF4-FFF2-40B4-BE49-F238E27FC236}">
                <a16:creationId xmlns:a16="http://schemas.microsoft.com/office/drawing/2014/main" id="{5FF99F87-7B48-A5D4-013D-0B4E2C1792C7}"/>
              </a:ext>
            </a:extLst>
          </p:cNvPr>
          <p:cNvSpPr txBox="1"/>
          <p:nvPr/>
        </p:nvSpPr>
        <p:spPr>
          <a:xfrm>
            <a:off x="480647" y="5959118"/>
            <a:ext cx="8385768" cy="400110"/>
          </a:xfrm>
          <a:prstGeom prst="rect">
            <a:avLst/>
          </a:prstGeom>
          <a:noFill/>
        </p:spPr>
        <p:txBody>
          <a:bodyPr wrap="square">
            <a:spAutoFit/>
          </a:bodyPr>
          <a:lstStyle/>
          <a:p>
            <a:r>
              <a:rPr lang="hu-HU" sz="1000" dirty="0" err="1">
                <a:solidFill>
                  <a:schemeClr val="bg1">
                    <a:lumMod val="50000"/>
                  </a:schemeClr>
                </a:solidFill>
                <a:effectLst/>
                <a:latin typeface="Calibri" panose="020F0502020204030204" pitchFamily="34" charset="0"/>
                <a:ea typeface="Calibri" panose="020F0502020204030204" pitchFamily="34" charset="0"/>
              </a:rPr>
              <a:t>Chersich</a:t>
            </a:r>
            <a:r>
              <a:rPr lang="hu-HU" sz="1000" dirty="0">
                <a:solidFill>
                  <a:schemeClr val="bg1">
                    <a:lumMod val="50000"/>
                  </a:schemeClr>
                </a:solidFill>
                <a:effectLst/>
                <a:latin typeface="Calibri" panose="020F0502020204030204" pitchFamily="34" charset="0"/>
                <a:ea typeface="Calibri" panose="020F0502020204030204" pitchFamily="34" charset="0"/>
              </a:rPr>
              <a:t> MF, </a:t>
            </a:r>
            <a:r>
              <a:rPr lang="hu-HU" sz="1000" dirty="0" err="1">
                <a:solidFill>
                  <a:schemeClr val="bg1">
                    <a:lumMod val="50000"/>
                  </a:schemeClr>
                </a:solidFill>
                <a:effectLst/>
                <a:latin typeface="Calibri" panose="020F0502020204030204" pitchFamily="34" charset="0"/>
                <a:ea typeface="Calibri" panose="020F0502020204030204" pitchFamily="34" charset="0"/>
              </a:rPr>
              <a:t>Pham</a:t>
            </a:r>
            <a:r>
              <a:rPr lang="hu-HU" sz="1000" dirty="0">
                <a:solidFill>
                  <a:schemeClr val="bg1">
                    <a:lumMod val="50000"/>
                  </a:schemeClr>
                </a:solidFill>
                <a:effectLst/>
                <a:latin typeface="Calibri" panose="020F0502020204030204" pitchFamily="34" charset="0"/>
                <a:ea typeface="Calibri" panose="020F0502020204030204" pitchFamily="34" charset="0"/>
              </a:rPr>
              <a:t> MD, </a:t>
            </a:r>
            <a:r>
              <a:rPr lang="hu-HU" sz="1000" dirty="0" err="1">
                <a:solidFill>
                  <a:schemeClr val="bg1">
                    <a:lumMod val="50000"/>
                  </a:schemeClr>
                </a:solidFill>
                <a:effectLst/>
                <a:latin typeface="Calibri" panose="020F0502020204030204" pitchFamily="34" charset="0"/>
                <a:ea typeface="Calibri" panose="020F0502020204030204" pitchFamily="34" charset="0"/>
              </a:rPr>
              <a:t>Areal</a:t>
            </a:r>
            <a:r>
              <a:rPr lang="hu-HU" sz="1000" dirty="0">
                <a:solidFill>
                  <a:schemeClr val="bg1">
                    <a:lumMod val="50000"/>
                  </a:schemeClr>
                </a:solidFill>
                <a:effectLst/>
                <a:latin typeface="Calibri" panose="020F0502020204030204" pitchFamily="34" charset="0"/>
                <a:ea typeface="Calibri" panose="020F0502020204030204" pitchFamily="34" charset="0"/>
              </a:rPr>
              <a:t> A, </a:t>
            </a:r>
            <a:r>
              <a:rPr lang="hu-HU" sz="1000" dirty="0" err="1">
                <a:solidFill>
                  <a:schemeClr val="bg1">
                    <a:lumMod val="50000"/>
                  </a:schemeClr>
                </a:solidFill>
                <a:effectLst/>
                <a:latin typeface="Calibri" panose="020F0502020204030204" pitchFamily="34" charset="0"/>
                <a:ea typeface="Calibri" panose="020F0502020204030204" pitchFamily="34" charset="0"/>
              </a:rPr>
              <a:t>Haghighi</a:t>
            </a:r>
            <a:r>
              <a:rPr lang="hu-HU" sz="1000" dirty="0">
                <a:solidFill>
                  <a:schemeClr val="bg1">
                    <a:lumMod val="50000"/>
                  </a:schemeClr>
                </a:solidFill>
                <a:effectLst/>
                <a:latin typeface="Calibri" panose="020F0502020204030204" pitchFamily="34" charset="0"/>
                <a:ea typeface="Calibri" panose="020F0502020204030204" pitchFamily="34" charset="0"/>
              </a:rPr>
              <a:t> MM, </a:t>
            </a:r>
            <a:r>
              <a:rPr lang="hu-HU" sz="1000" dirty="0" err="1">
                <a:solidFill>
                  <a:schemeClr val="bg1">
                    <a:lumMod val="50000"/>
                  </a:schemeClr>
                </a:solidFill>
                <a:effectLst/>
                <a:latin typeface="Calibri" panose="020F0502020204030204" pitchFamily="34" charset="0"/>
                <a:ea typeface="Calibri" panose="020F0502020204030204" pitchFamily="34" charset="0"/>
              </a:rPr>
              <a:t>Manyuchi</a:t>
            </a:r>
            <a:r>
              <a:rPr lang="hu-HU" sz="1000" dirty="0">
                <a:solidFill>
                  <a:schemeClr val="bg1">
                    <a:lumMod val="50000"/>
                  </a:schemeClr>
                </a:solidFill>
                <a:effectLst/>
                <a:latin typeface="Calibri" panose="020F0502020204030204" pitchFamily="34" charset="0"/>
                <a:ea typeface="Calibri" panose="020F0502020204030204" pitchFamily="34" charset="0"/>
              </a:rPr>
              <a:t> A, Swift CP, </a:t>
            </a:r>
            <a:r>
              <a:rPr lang="hu-HU" sz="1000" dirty="0" err="1">
                <a:solidFill>
                  <a:schemeClr val="bg1">
                    <a:lumMod val="50000"/>
                  </a:schemeClr>
                </a:solidFill>
                <a:effectLst/>
                <a:latin typeface="Calibri" panose="020F0502020204030204" pitchFamily="34" charset="0"/>
                <a:ea typeface="Calibri" panose="020F0502020204030204" pitchFamily="34" charset="0"/>
              </a:rPr>
              <a:t>et</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al</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Associations</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between</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high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temperatures</a:t>
            </a:r>
            <a:r>
              <a:rPr lang="hu-HU" sz="1000" dirty="0">
                <a:solidFill>
                  <a:schemeClr val="bg1">
                    <a:lumMod val="50000"/>
                  </a:schemeClr>
                </a:solidFill>
                <a:effectLst/>
                <a:latin typeface="Calibri" panose="020F0502020204030204" pitchFamily="34" charset="0"/>
                <a:ea typeface="Calibri" panose="020F0502020204030204" pitchFamily="34" charset="0"/>
              </a:rPr>
              <a:t> in </a:t>
            </a:r>
            <a:r>
              <a:rPr lang="hu-HU" sz="1000" dirty="0" err="1">
                <a:solidFill>
                  <a:schemeClr val="bg1">
                    <a:lumMod val="50000"/>
                  </a:schemeClr>
                </a:solidFill>
                <a:effectLst/>
                <a:latin typeface="Calibri" panose="020F0502020204030204" pitchFamily="34" charset="0"/>
                <a:ea typeface="Calibri" panose="020F0502020204030204" pitchFamily="34" charset="0"/>
              </a:rPr>
              <a:t>pregnancy</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risk</a:t>
            </a:r>
            <a:r>
              <a:rPr lang="hu-HU" sz="1000" dirty="0">
                <a:solidFill>
                  <a:schemeClr val="bg1">
                    <a:lumMod val="50000"/>
                  </a:schemeClr>
                </a:solidFill>
                <a:effectLst/>
                <a:latin typeface="Calibri" panose="020F0502020204030204" pitchFamily="34" charset="0"/>
                <a:ea typeface="Calibri" panose="020F0502020204030204" pitchFamily="34" charset="0"/>
              </a:rPr>
              <a:t> of </a:t>
            </a:r>
            <a:r>
              <a:rPr lang="hu-HU" sz="1000" dirty="0" err="1">
                <a:solidFill>
                  <a:schemeClr val="bg1">
                    <a:lumMod val="50000"/>
                  </a:schemeClr>
                </a:solidFill>
                <a:effectLst/>
                <a:latin typeface="Calibri" panose="020F0502020204030204" pitchFamily="34" charset="0"/>
                <a:ea typeface="Calibri" panose="020F0502020204030204" pitchFamily="34" charset="0"/>
              </a:rPr>
              <a:t>preterm</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birth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low</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birth</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weight</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stillbirths</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Systematic</a:t>
            </a:r>
            <a:r>
              <a:rPr lang="hu-HU" sz="1000" dirty="0">
                <a:solidFill>
                  <a:schemeClr val="bg1">
                    <a:lumMod val="50000"/>
                  </a:schemeClr>
                </a:solidFill>
                <a:effectLst/>
                <a:latin typeface="Calibri" panose="020F0502020204030204" pitchFamily="34" charset="0"/>
                <a:ea typeface="Calibri" panose="020F0502020204030204" pitchFamily="34" charset="0"/>
              </a:rPr>
              <a:t> </a:t>
            </a:r>
            <a:r>
              <a:rPr lang="hu-HU" sz="1000" dirty="0" err="1">
                <a:solidFill>
                  <a:schemeClr val="bg1">
                    <a:lumMod val="50000"/>
                  </a:schemeClr>
                </a:solidFill>
                <a:effectLst/>
                <a:latin typeface="Calibri" panose="020F0502020204030204" pitchFamily="34" charset="0"/>
                <a:ea typeface="Calibri" panose="020F0502020204030204" pitchFamily="34" charset="0"/>
              </a:rPr>
              <a:t>review</a:t>
            </a:r>
            <a:r>
              <a:rPr lang="hu-HU" sz="1000" dirty="0">
                <a:solidFill>
                  <a:schemeClr val="bg1">
                    <a:lumMod val="50000"/>
                  </a:schemeClr>
                </a:solidFill>
                <a:effectLst/>
                <a:latin typeface="Calibri" panose="020F0502020204030204" pitchFamily="34" charset="0"/>
                <a:ea typeface="Calibri" panose="020F0502020204030204" pitchFamily="34" charset="0"/>
              </a:rPr>
              <a:t> and </a:t>
            </a:r>
            <a:r>
              <a:rPr lang="hu-HU" sz="1000" dirty="0" err="1">
                <a:solidFill>
                  <a:schemeClr val="bg1">
                    <a:lumMod val="50000"/>
                  </a:schemeClr>
                </a:solidFill>
                <a:effectLst/>
                <a:latin typeface="Calibri" panose="020F0502020204030204" pitchFamily="34" charset="0"/>
                <a:ea typeface="Calibri" panose="020F0502020204030204" pitchFamily="34" charset="0"/>
              </a:rPr>
              <a:t>meta-analysis</a:t>
            </a:r>
            <a:r>
              <a:rPr lang="hu-HU" sz="1000" dirty="0">
                <a:solidFill>
                  <a:schemeClr val="bg1">
                    <a:lumMod val="50000"/>
                  </a:schemeClr>
                </a:solidFill>
                <a:effectLst/>
                <a:latin typeface="Calibri" panose="020F0502020204030204" pitchFamily="34" charset="0"/>
                <a:ea typeface="Calibri" panose="020F0502020204030204" pitchFamily="34" charset="0"/>
              </a:rPr>
              <a:t>. BMJ. 2020;371. </a:t>
            </a:r>
            <a:endParaRPr lang="en-GB" sz="1000" dirty="0">
              <a:solidFill>
                <a:schemeClr val="bg1">
                  <a:lumMod val="50000"/>
                </a:schemeClr>
              </a:solidFill>
            </a:endParaRPr>
          </a:p>
        </p:txBody>
      </p:sp>
      <p:sp>
        <p:nvSpPr>
          <p:cNvPr id="6" name="Cím 1">
            <a:extLst>
              <a:ext uri="{FF2B5EF4-FFF2-40B4-BE49-F238E27FC236}">
                <a16:creationId xmlns:a16="http://schemas.microsoft.com/office/drawing/2014/main" id="{B07A6168-AEBD-B11B-3E3B-728C54C4EF3B}"/>
              </a:ext>
            </a:extLst>
          </p:cNvPr>
          <p:cNvSpPr>
            <a:spLocks noGrp="1"/>
          </p:cNvSpPr>
          <p:nvPr>
            <p:ph type="title"/>
          </p:nvPr>
        </p:nvSpPr>
        <p:spPr>
          <a:xfrm>
            <a:off x="45930" y="75377"/>
            <a:ext cx="12100138" cy="959799"/>
          </a:xfrm>
        </p:spPr>
        <p:txBody>
          <a:bodyPr rtlCol="0">
            <a:noAutofit/>
          </a:bodyPr>
          <a:lstStyle/>
          <a:p>
            <a:pPr rtl="0"/>
            <a:r>
              <a:rPr lang="hu" sz="2600" b="1" dirty="0">
                <a:solidFill>
                  <a:schemeClr val="tx1"/>
                </a:solidFill>
              </a:rPr>
              <a:t>A várandósság alatti magas </a:t>
            </a:r>
            <a:r>
              <a:rPr lang="hu" sz="2600" b="1" dirty="0" smtClean="0">
                <a:solidFill>
                  <a:schemeClr val="tx1"/>
                </a:solidFill>
              </a:rPr>
              <a:t>környezeti hőmérséklet, a koraszülés</a:t>
            </a:r>
            <a:r>
              <a:rPr lang="hu" sz="2600" b="1" dirty="0">
                <a:solidFill>
                  <a:schemeClr val="tx1"/>
                </a:solidFill>
              </a:rPr>
              <a:t>, </a:t>
            </a:r>
            <a:r>
              <a:rPr lang="hu" sz="2600" b="1" dirty="0" smtClean="0">
                <a:solidFill>
                  <a:schemeClr val="tx1"/>
                </a:solidFill>
              </a:rPr>
              <a:t>az alacsony születési </a:t>
            </a:r>
            <a:r>
              <a:rPr lang="hu" sz="2600" b="1" dirty="0">
                <a:solidFill>
                  <a:schemeClr val="tx1"/>
                </a:solidFill>
              </a:rPr>
              <a:t>testtömeg és </a:t>
            </a:r>
            <a:r>
              <a:rPr lang="hu" sz="2600" b="1" dirty="0" smtClean="0">
                <a:solidFill>
                  <a:schemeClr val="tx1"/>
                </a:solidFill>
              </a:rPr>
              <a:t>a halvaszületés kockázatainak összefüggései </a:t>
            </a:r>
            <a:r>
              <a:rPr lang="hu" sz="2200" b="1" i="1" dirty="0">
                <a:solidFill>
                  <a:schemeClr val="tx1"/>
                </a:solidFill>
              </a:rPr>
              <a:t>(Chersich </a:t>
            </a:r>
            <a:r>
              <a:rPr lang="hu" sz="2200" b="1" i="1" dirty="0" smtClean="0">
                <a:solidFill>
                  <a:schemeClr val="tx1"/>
                </a:solidFill>
              </a:rPr>
              <a:t>és mtsai</a:t>
            </a:r>
            <a:r>
              <a:rPr lang="hu" sz="2200" b="1" i="1" dirty="0">
                <a:solidFill>
                  <a:schemeClr val="tx1"/>
                </a:solidFill>
              </a:rPr>
              <a:t>.)</a:t>
            </a:r>
            <a:endParaRPr lang="en-GB" sz="2200" b="1" i="1" dirty="0">
              <a:solidFill>
                <a:schemeClr val="tx1"/>
              </a:solidFill>
            </a:endParaRPr>
          </a:p>
        </p:txBody>
      </p:sp>
    </p:spTree>
    <p:extLst>
      <p:ext uri="{BB962C8B-B14F-4D97-AF65-F5344CB8AC3E}">
        <p14:creationId xmlns:p14="http://schemas.microsoft.com/office/powerpoint/2010/main" val="4023989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a:extLst>
              <a:ext uri="{FF2B5EF4-FFF2-40B4-BE49-F238E27FC236}">
                <a16:creationId xmlns:a16="http://schemas.microsoft.com/office/drawing/2014/main" id="{8A3C492B-EDAC-82F3-EA2B-E101CFE7332C}"/>
              </a:ext>
            </a:extLst>
          </p:cNvPr>
          <p:cNvSpPr>
            <a:spLocks noGrp="1"/>
          </p:cNvSpPr>
          <p:nvPr>
            <p:ph idx="1"/>
          </p:nvPr>
        </p:nvSpPr>
        <p:spPr>
          <a:xfrm>
            <a:off x="147638" y="934775"/>
            <a:ext cx="11896724" cy="5370897"/>
          </a:xfrm>
        </p:spPr>
        <p:txBody>
          <a:bodyPr rtlCol="0">
            <a:normAutofit fontScale="92500" lnSpcReduction="10000"/>
          </a:bodyPr>
          <a:lstStyle/>
          <a:p>
            <a:pPr rtl="0">
              <a:lnSpc>
                <a:spcPct val="100000"/>
              </a:lnSpc>
              <a:spcBef>
                <a:spcPts val="0"/>
              </a:spcBef>
            </a:pPr>
            <a:r>
              <a:rPr lang="hu-HU" sz="2000" b="1" i="0" u="none" strike="noStrike" dirty="0" smtClean="0"/>
              <a:t>Hipertóniás betegségek </a:t>
            </a:r>
            <a:r>
              <a:rPr lang="hu-HU" sz="2000" b="0" i="0" u="none" strike="noStrike" dirty="0" smtClean="0"/>
              <a:t>(két tanulmány)</a:t>
            </a:r>
          </a:p>
          <a:p>
            <a:pPr lvl="1" rtl="0">
              <a:lnSpc>
                <a:spcPct val="100000"/>
              </a:lnSpc>
              <a:spcBef>
                <a:spcPts val="0"/>
              </a:spcBef>
            </a:pPr>
            <a:r>
              <a:rPr lang="hu-HU" sz="1600" b="0" i="0" u="none" strike="noStrike" dirty="0" smtClean="0"/>
              <a:t>a hőhullámoknak és a magas átlaghőmérsékletnek való anyai kitettség növelte a </a:t>
            </a:r>
            <a:r>
              <a:rPr lang="hu-HU" sz="1600" b="0" i="0" u="none" strike="noStrike" dirty="0" err="1" smtClean="0"/>
              <a:t>preklampszia</a:t>
            </a:r>
            <a:r>
              <a:rPr lang="hu-HU" sz="1600" b="0" i="0" u="none" strike="noStrike" dirty="0" smtClean="0"/>
              <a:t>, az </a:t>
            </a:r>
            <a:r>
              <a:rPr lang="hu-HU" sz="1600" b="0" i="0" u="none" strike="noStrike" dirty="0" err="1" smtClean="0"/>
              <a:t>eklampszia</a:t>
            </a:r>
            <a:r>
              <a:rPr lang="hu-HU" sz="1600" b="0" i="0" u="none" strike="noStrike" dirty="0" smtClean="0"/>
              <a:t> és a terhességi magas vérnyomás kockázatát.</a:t>
            </a:r>
            <a:endParaRPr lang="hu-HU" sz="1600" b="0" i="0" u="none" strike="noStrike" baseline="0" dirty="0" smtClean="0"/>
          </a:p>
          <a:p>
            <a:pPr algn="l" rtl="0">
              <a:lnSpc>
                <a:spcPct val="100000"/>
              </a:lnSpc>
              <a:spcBef>
                <a:spcPts val="0"/>
              </a:spcBef>
            </a:pPr>
            <a:r>
              <a:rPr lang="hu-HU" sz="2000" b="1" dirty="0" smtClean="0"/>
              <a:t>PROM</a:t>
            </a:r>
            <a:r>
              <a:rPr lang="hu-HU" sz="2000" dirty="0" smtClean="0"/>
              <a:t> (két tanulmány)</a:t>
            </a:r>
          </a:p>
          <a:p>
            <a:pPr lvl="1" rtl="0">
              <a:lnSpc>
                <a:spcPct val="100000"/>
              </a:lnSpc>
              <a:spcBef>
                <a:spcPts val="0"/>
              </a:spcBef>
            </a:pPr>
            <a:r>
              <a:rPr lang="hu-HU" sz="1600" b="0" i="0" u="none" strike="noStrike" dirty="0" smtClean="0"/>
              <a:t>a PROM a magzatmembrán természetes gyengülése miatt következik be, ami a magzatmembrán felszakadását váltja ki a szülés megindulása nélkül</a:t>
            </a:r>
            <a:endParaRPr lang="hu-HU" sz="1600" b="0" i="0" u="none" strike="noStrike" baseline="0" dirty="0" smtClean="0"/>
          </a:p>
          <a:p>
            <a:pPr lvl="1" rtl="0">
              <a:lnSpc>
                <a:spcPct val="100000"/>
              </a:lnSpc>
              <a:spcBef>
                <a:spcPts val="0"/>
              </a:spcBef>
            </a:pPr>
            <a:r>
              <a:rPr lang="hu-HU" sz="1600" b="0" i="0" u="none" strike="noStrike" dirty="0" smtClean="0"/>
              <a:t>az emelkedett környezeti hőmérséklet a PROM nagyobb kockázatával jár együtt</a:t>
            </a:r>
            <a:endParaRPr lang="hu-HU" sz="1600" b="0" i="0" u="none" strike="noStrike" baseline="0" dirty="0" smtClean="0"/>
          </a:p>
          <a:p>
            <a:pPr algn="l" rtl="0">
              <a:lnSpc>
                <a:spcPct val="100000"/>
              </a:lnSpc>
              <a:spcBef>
                <a:spcPts val="0"/>
              </a:spcBef>
            </a:pPr>
            <a:r>
              <a:rPr lang="hu-HU" sz="2000" b="1" i="0" u="none" strike="noStrike" dirty="0" smtClean="0"/>
              <a:t>Placenta leválás </a:t>
            </a:r>
            <a:r>
              <a:rPr lang="hu-HU" sz="2000" b="0" i="0" u="none" strike="noStrike" dirty="0" smtClean="0"/>
              <a:t>(két tanulmány)</a:t>
            </a:r>
            <a:endParaRPr lang="hu-HU" sz="2000" dirty="0" smtClean="0"/>
          </a:p>
          <a:p>
            <a:pPr lvl="1" rtl="0">
              <a:lnSpc>
                <a:spcPct val="100000"/>
              </a:lnSpc>
              <a:spcBef>
                <a:spcPts val="0"/>
              </a:spcBef>
            </a:pPr>
            <a:r>
              <a:rPr lang="hu-HU" sz="1600" b="0" i="0" u="none" strike="noStrike" dirty="0" smtClean="0"/>
              <a:t>a várandósság alatti magas hőmérsékleti expozícióval összefüggő méhlepény-szakadás magas kockázata</a:t>
            </a:r>
            <a:endParaRPr lang="hu-HU" sz="1600" b="0" i="0" u="none" strike="noStrike" baseline="0" dirty="0" smtClean="0"/>
          </a:p>
          <a:p>
            <a:pPr lvl="1" rtl="0">
              <a:lnSpc>
                <a:spcPct val="100000"/>
              </a:lnSpc>
              <a:spcBef>
                <a:spcPts val="0"/>
              </a:spcBef>
            </a:pPr>
            <a:r>
              <a:rPr lang="hu-HU" sz="1600" b="0" i="0" u="none" strike="noStrike" dirty="0" smtClean="0"/>
              <a:t>a meleg évszakokban a magas hőmérséklet (&gt;30 </a:t>
            </a:r>
            <a:r>
              <a:rPr lang="hu-HU" sz="1600" b="0" i="0" u="none" strike="noStrike" baseline="30000" dirty="0" err="1" smtClean="0"/>
              <a:t>o</a:t>
            </a:r>
            <a:r>
              <a:rPr lang="hu-HU" sz="1600" b="0" i="0" u="none" strike="noStrike" dirty="0" err="1" smtClean="0"/>
              <a:t>C</a:t>
            </a:r>
            <a:r>
              <a:rPr lang="hu-HU" sz="1600" b="0" i="0" u="none" strike="noStrike" dirty="0" smtClean="0"/>
              <a:t>) 7%-</a:t>
            </a:r>
            <a:r>
              <a:rPr lang="hu-HU" sz="1600" b="0" i="0" u="none" strike="noStrike" dirty="0" err="1" smtClean="0"/>
              <a:t>kal</a:t>
            </a:r>
            <a:r>
              <a:rPr lang="hu-HU" sz="1600" b="0" i="0" u="none" strike="noStrike" dirty="0" smtClean="0"/>
              <a:t> növeli a méhlepényszakadás kockázatát,</a:t>
            </a:r>
            <a:endParaRPr lang="hu-HU" sz="1600" b="0" i="0" u="none" strike="noStrike" baseline="0" dirty="0" smtClean="0"/>
          </a:p>
          <a:p>
            <a:pPr lvl="1">
              <a:lnSpc>
                <a:spcPct val="100000"/>
              </a:lnSpc>
              <a:spcBef>
                <a:spcPts val="0"/>
              </a:spcBef>
            </a:pPr>
            <a:r>
              <a:rPr lang="hu-HU" sz="1600" b="0" i="0" u="none" strike="noStrike" dirty="0" smtClean="0"/>
              <a:t>a méhlepény leválása szerepet játszik az emelkedett </a:t>
            </a:r>
            <a:r>
              <a:rPr lang="hu-HU" sz="1600" dirty="0" smtClean="0"/>
              <a:t>környezeti hőmérséklet </a:t>
            </a:r>
            <a:r>
              <a:rPr lang="hu-HU" sz="1600" b="0" i="0" u="none" strike="noStrike" dirty="0" smtClean="0"/>
              <a:t>és a halvaszületés közötti összefüggésben</a:t>
            </a:r>
            <a:endParaRPr lang="hu-HU" sz="1600" dirty="0" smtClean="0"/>
          </a:p>
          <a:p>
            <a:pPr algn="l" rtl="0">
              <a:lnSpc>
                <a:spcPct val="100000"/>
              </a:lnSpc>
              <a:spcBef>
                <a:spcPts val="0"/>
              </a:spcBef>
            </a:pPr>
            <a:r>
              <a:rPr lang="hu-HU" sz="2000" b="1" i="0" u="none" strike="noStrike" dirty="0" smtClean="0"/>
              <a:t>Anyai stressz </a:t>
            </a:r>
            <a:r>
              <a:rPr lang="hu-HU" sz="2000" b="0" i="0" u="none" strike="noStrike" dirty="0" smtClean="0"/>
              <a:t>(egy tanulmány)</a:t>
            </a:r>
          </a:p>
          <a:p>
            <a:pPr lvl="1">
              <a:lnSpc>
                <a:spcPct val="100000"/>
              </a:lnSpc>
              <a:spcBef>
                <a:spcPts val="0"/>
              </a:spcBef>
            </a:pPr>
            <a:r>
              <a:rPr lang="hu-HU" sz="1600" b="0" i="0" u="none" strike="noStrike" dirty="0" smtClean="0"/>
              <a:t>a szélsőséges </a:t>
            </a:r>
            <a:r>
              <a:rPr lang="hu-HU" sz="1600" dirty="0" smtClean="0"/>
              <a:t>környezeti hőmérséklet </a:t>
            </a:r>
            <a:r>
              <a:rPr lang="hu-HU" sz="1600" b="0" i="0" u="none" strike="noStrike" dirty="0" smtClean="0"/>
              <a:t>növeli az anyai stresszt a várandósság alatt</a:t>
            </a:r>
            <a:endParaRPr lang="hu-HU" sz="1600" dirty="0" smtClean="0"/>
          </a:p>
          <a:p>
            <a:pPr algn="l" rtl="0">
              <a:lnSpc>
                <a:spcPct val="100000"/>
              </a:lnSpc>
              <a:spcBef>
                <a:spcPts val="0"/>
              </a:spcBef>
            </a:pPr>
            <a:r>
              <a:rPr lang="hu-HU" sz="2000" b="1" i="0" u="none" strike="noStrike" dirty="0" smtClean="0"/>
              <a:t>Szív- és érrendszeri kockázat a szüléskor </a:t>
            </a:r>
            <a:r>
              <a:rPr lang="hu-HU" sz="2000" b="0" i="0" u="none" strike="noStrike" dirty="0" smtClean="0"/>
              <a:t>(egy tanulmány)</a:t>
            </a:r>
          </a:p>
          <a:p>
            <a:pPr lvl="1" rtl="0">
              <a:lnSpc>
                <a:spcPct val="100000"/>
              </a:lnSpc>
              <a:spcBef>
                <a:spcPts val="0"/>
              </a:spcBef>
            </a:pPr>
            <a:r>
              <a:rPr lang="hu-HU" sz="1600" b="0" i="0" u="none" strike="noStrike" dirty="0" smtClean="0"/>
              <a:t>a várandósság utolsó hetében 1 </a:t>
            </a:r>
            <a:r>
              <a:rPr lang="hu-HU" sz="1600" b="0" i="0" u="none" strike="noStrike" baseline="30000" dirty="0" err="1" smtClean="0"/>
              <a:t>o</a:t>
            </a:r>
            <a:r>
              <a:rPr lang="hu-HU" sz="1600" b="0" i="0" u="none" strike="noStrike" dirty="0" err="1" smtClean="0"/>
              <a:t>C</a:t>
            </a:r>
            <a:r>
              <a:rPr lang="hu-HU" sz="1600" b="0" i="0" u="none" strike="noStrike" dirty="0" smtClean="0"/>
              <a:t> fokos hőmérséklet-emelkedésnek való kitettség 7%-</a:t>
            </a:r>
            <a:r>
              <a:rPr lang="hu-HU" sz="1600" b="0" i="0" u="none" strike="noStrike" dirty="0" err="1" smtClean="0"/>
              <a:t>kal</a:t>
            </a:r>
            <a:r>
              <a:rPr lang="hu-HU" sz="1600" b="0" i="0" u="none" strike="noStrike" dirty="0" smtClean="0"/>
              <a:t> növeli a szív- és érrendszeri kockázatot, a kockázat a szüléshez közelebbi napokon jobban megmutatkozott.</a:t>
            </a:r>
            <a:endParaRPr lang="hu-HU" sz="1600" b="0" i="0" u="none" strike="noStrike" baseline="0" dirty="0" smtClean="0"/>
          </a:p>
          <a:p>
            <a:pPr algn="l" rtl="0">
              <a:lnSpc>
                <a:spcPct val="100000"/>
              </a:lnSpc>
              <a:spcBef>
                <a:spcPts val="0"/>
              </a:spcBef>
            </a:pPr>
            <a:r>
              <a:rPr lang="hu-HU" sz="2000" b="1" i="0" u="none" strike="noStrike" dirty="0" err="1" smtClean="0"/>
              <a:t>Bakteriuria</a:t>
            </a:r>
            <a:r>
              <a:rPr lang="hu-HU" sz="2000" b="0" i="0" u="none" strike="noStrike" dirty="0" smtClean="0"/>
              <a:t> (egy vizsgálat)</a:t>
            </a:r>
          </a:p>
          <a:p>
            <a:pPr lvl="1" rtl="0">
              <a:lnSpc>
                <a:spcPct val="100000"/>
              </a:lnSpc>
              <a:spcBef>
                <a:spcPts val="0"/>
              </a:spcBef>
            </a:pPr>
            <a:r>
              <a:rPr lang="hu-HU" sz="1600" b="0" i="0" u="none" strike="noStrike" dirty="0" smtClean="0"/>
              <a:t>fokozott anyai kockázat jelentős </a:t>
            </a:r>
            <a:r>
              <a:rPr lang="hu-HU" sz="1600" b="0" i="0" u="none" strike="noStrike" dirty="0" err="1" smtClean="0"/>
              <a:t>bakteriuriával</a:t>
            </a:r>
            <a:r>
              <a:rPr lang="hu-HU" sz="1600" b="0" i="0" u="none" strike="noStrike" dirty="0" smtClean="0"/>
              <a:t>, magas környezeti hőmérséklet esetén</a:t>
            </a:r>
            <a:endParaRPr lang="hu-HU" sz="1600" b="0" i="0" u="none" strike="noStrike" baseline="0" dirty="0" smtClean="0"/>
          </a:p>
          <a:p>
            <a:pPr algn="l" rtl="0">
              <a:lnSpc>
                <a:spcPct val="100000"/>
              </a:lnSpc>
              <a:spcBef>
                <a:spcPts val="0"/>
              </a:spcBef>
            </a:pPr>
            <a:endParaRPr lang="hu-HU" sz="2000" b="0" i="0" u="none" strike="noStrike" baseline="0" dirty="0"/>
          </a:p>
          <a:p>
            <a:pPr algn="l" rtl="0">
              <a:lnSpc>
                <a:spcPct val="100000"/>
              </a:lnSpc>
              <a:spcBef>
                <a:spcPts val="0"/>
              </a:spcBef>
            </a:pPr>
            <a:endParaRPr lang="hu-HU" sz="2000" dirty="0"/>
          </a:p>
          <a:p>
            <a:pPr algn="l" rtl="0">
              <a:lnSpc>
                <a:spcPct val="100000"/>
              </a:lnSpc>
              <a:spcBef>
                <a:spcPts val="0"/>
              </a:spcBef>
            </a:pPr>
            <a:endParaRPr lang="hu-HU" sz="2000" b="0" i="0" u="none" strike="noStrike" baseline="0" dirty="0"/>
          </a:p>
          <a:p>
            <a:pPr rtl="0">
              <a:lnSpc>
                <a:spcPct val="100000"/>
              </a:lnSpc>
              <a:spcBef>
                <a:spcPts val="0"/>
              </a:spcBef>
            </a:pPr>
            <a:endParaRPr lang="en-GB" sz="3200" dirty="0"/>
          </a:p>
        </p:txBody>
      </p:sp>
      <p:sp>
        <p:nvSpPr>
          <p:cNvPr id="4" name="Cím 1">
            <a:extLst>
              <a:ext uri="{FF2B5EF4-FFF2-40B4-BE49-F238E27FC236}">
                <a16:creationId xmlns:a16="http://schemas.microsoft.com/office/drawing/2014/main" id="{478FB0FB-7855-B407-560B-9600D65E420B}"/>
              </a:ext>
            </a:extLst>
          </p:cNvPr>
          <p:cNvSpPr>
            <a:spLocks noGrp="1"/>
          </p:cNvSpPr>
          <p:nvPr>
            <p:ph type="title"/>
          </p:nvPr>
        </p:nvSpPr>
        <p:spPr>
          <a:xfrm>
            <a:off x="174670" y="77639"/>
            <a:ext cx="11896725" cy="686588"/>
          </a:xfrm>
        </p:spPr>
        <p:txBody>
          <a:bodyPr rtlCol="0">
            <a:noAutofit/>
          </a:bodyPr>
          <a:lstStyle/>
          <a:p>
            <a:pPr rtl="0"/>
            <a:r>
              <a:rPr lang="hu" sz="3000" b="1" dirty="0">
                <a:solidFill>
                  <a:schemeClr val="tx1"/>
                </a:solidFill>
              </a:rPr>
              <a:t>Emelkedett környezeti hőmérséklet </a:t>
            </a:r>
            <a:r>
              <a:rPr lang="hu" sz="3000" b="1" dirty="0" smtClean="0">
                <a:solidFill>
                  <a:schemeClr val="tx1"/>
                </a:solidFill>
              </a:rPr>
              <a:t>– anyai egészségkockázatok</a:t>
            </a:r>
            <a:br>
              <a:rPr lang="hu" sz="3000" b="1" dirty="0" smtClean="0">
                <a:solidFill>
                  <a:schemeClr val="tx1"/>
                </a:solidFill>
              </a:rPr>
            </a:br>
            <a:r>
              <a:rPr lang="hu" sz="2400" b="1" i="1" dirty="0" smtClean="0">
                <a:solidFill>
                  <a:schemeClr val="tx1"/>
                </a:solidFill>
              </a:rPr>
              <a:t>(Dalugoda </a:t>
            </a:r>
            <a:r>
              <a:rPr lang="hu" sz="2400" b="1" i="1" dirty="0">
                <a:solidFill>
                  <a:schemeClr val="tx1"/>
                </a:solidFill>
              </a:rPr>
              <a:t>et al.)</a:t>
            </a:r>
            <a:endParaRPr lang="en-GB" sz="2400" b="1" dirty="0">
              <a:solidFill>
                <a:schemeClr val="tx1"/>
              </a:solidFill>
            </a:endParaRPr>
          </a:p>
        </p:txBody>
      </p:sp>
      <p:sp>
        <p:nvSpPr>
          <p:cNvPr id="2" name="Szövegdoboz 1">
            <a:extLst>
              <a:ext uri="{FF2B5EF4-FFF2-40B4-BE49-F238E27FC236}">
                <a16:creationId xmlns:a16="http://schemas.microsoft.com/office/drawing/2014/main" id="{F76F8293-C132-BD32-A959-027F037DB64A}"/>
              </a:ext>
            </a:extLst>
          </p:cNvPr>
          <p:cNvSpPr txBox="1"/>
          <p:nvPr/>
        </p:nvSpPr>
        <p:spPr>
          <a:xfrm>
            <a:off x="4467498" y="6044062"/>
            <a:ext cx="7724502" cy="261610"/>
          </a:xfrm>
          <a:prstGeom prst="rect">
            <a:avLst/>
          </a:prstGeom>
          <a:noFill/>
        </p:spPr>
        <p:txBody>
          <a:bodyPr wrap="square">
            <a:spAutoFit/>
          </a:bodyPr>
          <a:lstStyle/>
          <a:p>
            <a:pPr algn="r"/>
            <a:r>
              <a:rPr lang="en-GB" sz="1100" b="0" i="0" u="none" strike="noStrike" baseline="0" dirty="0" smtClean="0"/>
              <a:t>doi.org/10.3390/ijerph19031771</a:t>
            </a:r>
            <a:endParaRPr lang="en-GB" sz="3200" dirty="0"/>
          </a:p>
        </p:txBody>
      </p:sp>
    </p:spTree>
    <p:extLst>
      <p:ext uri="{BB962C8B-B14F-4D97-AF65-F5344CB8AC3E}">
        <p14:creationId xmlns:p14="http://schemas.microsoft.com/office/powerpoint/2010/main" val="8108153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278675"/>
            <a:ext cx="11896825" cy="6026998"/>
          </a:xfrm>
        </p:spPr>
        <p:txBody>
          <a:bodyPr rtlCol="0">
            <a:normAutofit/>
          </a:bodyPr>
          <a:lstStyle/>
          <a:p>
            <a:pPr marL="0" indent="0" rtl="0">
              <a:buNone/>
            </a:pPr>
            <a:endParaRPr lang="en-IE" sz="2000" u="sng" dirty="0">
              <a:cs typeface="Arial" panose="020B0604020202020204" pitchFamily="34" charset="0"/>
            </a:endParaRPr>
          </a:p>
          <a:p>
            <a:pPr marL="0" indent="0" rtl="0">
              <a:buNone/>
            </a:pPr>
            <a:endParaRPr lang="hu-HU" sz="2000" dirty="0"/>
          </a:p>
        </p:txBody>
      </p:sp>
      <p:grpSp>
        <p:nvGrpSpPr>
          <p:cNvPr id="2" name="Group 1">
            <a:extLst>
              <a:ext uri="{FF2B5EF4-FFF2-40B4-BE49-F238E27FC236}">
                <a16:creationId xmlns:a16="http://schemas.microsoft.com/office/drawing/2014/main" id="{7B82A844-A13F-782E-CC69-3F2077E491E5}"/>
              </a:ext>
            </a:extLst>
          </p:cNvPr>
          <p:cNvGrpSpPr/>
          <p:nvPr/>
        </p:nvGrpSpPr>
        <p:grpSpPr>
          <a:xfrm>
            <a:off x="192505" y="78834"/>
            <a:ext cx="11709224" cy="6248610"/>
            <a:chOff x="192505" y="78834"/>
            <a:chExt cx="11709224" cy="6248610"/>
          </a:xfrm>
        </p:grpSpPr>
        <p:pic>
          <p:nvPicPr>
            <p:cNvPr id="4" name="Picture 3">
              <a:extLst>
                <a:ext uri="{FF2B5EF4-FFF2-40B4-BE49-F238E27FC236}">
                  <a16:creationId xmlns:a16="http://schemas.microsoft.com/office/drawing/2014/main" id="{D3973DE0-7D6F-8FE5-AE79-C5B47DA0D2E0}"/>
                </a:ext>
              </a:extLst>
            </p:cNvPr>
            <p:cNvPicPr>
              <a:picLocks noChangeAspect="1"/>
            </p:cNvPicPr>
            <p:nvPr/>
          </p:nvPicPr>
          <p:blipFill>
            <a:blip r:embed="rId2"/>
            <a:stretch>
              <a:fillRect/>
            </a:stretch>
          </p:blipFill>
          <p:spPr>
            <a:xfrm>
              <a:off x="4600172" y="78834"/>
              <a:ext cx="7301557" cy="6244091"/>
            </a:xfrm>
            <a:prstGeom prst="rect">
              <a:avLst/>
            </a:prstGeom>
          </p:spPr>
        </p:pic>
        <p:sp>
          <p:nvSpPr>
            <p:cNvPr id="5" name="TextBox 4">
              <a:extLst>
                <a:ext uri="{FF2B5EF4-FFF2-40B4-BE49-F238E27FC236}">
                  <a16:creationId xmlns:a16="http://schemas.microsoft.com/office/drawing/2014/main" id="{F2232874-1497-FE1C-4E1C-588875C7ABA4}"/>
                </a:ext>
              </a:extLst>
            </p:cNvPr>
            <p:cNvSpPr txBox="1"/>
            <p:nvPr/>
          </p:nvSpPr>
          <p:spPr>
            <a:xfrm>
              <a:off x="192505" y="949513"/>
              <a:ext cx="3965676" cy="1988237"/>
            </a:xfrm>
            <a:prstGeom prst="rect">
              <a:avLst/>
            </a:prstGeom>
            <a:noFill/>
          </p:spPr>
          <p:txBody>
            <a:bodyPr wrap="square" rtlCol="0">
              <a:spAutoFit/>
            </a:bodyPr>
            <a:lstStyle/>
            <a:p>
              <a:pPr rtl="0">
                <a:lnSpc>
                  <a:spcPct val="110000"/>
                </a:lnSpc>
              </a:pPr>
              <a:r>
                <a:rPr lang="hu-HU" sz="2800" b="1" i="1" dirty="0" smtClean="0">
                  <a:cs typeface="Arial" panose="020B0604020202020204" pitchFamily="34" charset="0"/>
                </a:rPr>
                <a:t>A globális környezeti változást okozó tényezők hatásai a vektorok által terjesztett betegségekre</a:t>
              </a:r>
              <a:endParaRPr lang="hu-HU" sz="2800" b="1" i="1" dirty="0">
                <a:cs typeface="Arial" panose="020B0604020202020204" pitchFamily="34" charset="0"/>
              </a:endParaRPr>
            </a:p>
          </p:txBody>
        </p:sp>
        <p:sp>
          <p:nvSpPr>
            <p:cNvPr id="6" name="TextBox 5">
              <a:extLst>
                <a:ext uri="{FF2B5EF4-FFF2-40B4-BE49-F238E27FC236}">
                  <a16:creationId xmlns:a16="http://schemas.microsoft.com/office/drawing/2014/main" id="{2F9ECF99-43CF-55CD-3BFE-B4867EEDF19C}"/>
                </a:ext>
              </a:extLst>
            </p:cNvPr>
            <p:cNvSpPr txBox="1"/>
            <p:nvPr/>
          </p:nvSpPr>
          <p:spPr>
            <a:xfrm>
              <a:off x="192505" y="6081223"/>
              <a:ext cx="3283132" cy="246221"/>
            </a:xfrm>
            <a:prstGeom prst="rect">
              <a:avLst/>
            </a:prstGeom>
            <a:noFill/>
          </p:spPr>
          <p:txBody>
            <a:bodyPr wrap="square" rtlCol="0">
              <a:spAutoFit/>
            </a:bodyPr>
            <a:lstStyle/>
            <a:p>
              <a:pPr rtl="0"/>
              <a:r>
                <a:rPr lang="hu" sz="1000" dirty="0" smtClean="0">
                  <a:cs typeface="Arial" panose="020B0604020202020204" pitchFamily="34" charset="0"/>
                  <a:hlinkClick r:id="rId3"/>
                </a:rPr>
                <a:t>https</a:t>
              </a:r>
              <a:r>
                <a:rPr lang="hu" sz="1000" dirty="0">
                  <a:cs typeface="Arial" panose="020B0604020202020204" pitchFamily="34" charset="0"/>
                  <a:hlinkClick r:id="rId3"/>
                </a:rPr>
                <a:t>://doi.org/10.1128%2FCMR.17.1.136-173.2004</a:t>
              </a:r>
              <a:r>
                <a:rPr lang="hu" sz="1000" dirty="0">
                  <a:cs typeface="Arial" panose="020B0604020202020204" pitchFamily="34" charset="0"/>
                </a:rPr>
                <a:t> </a:t>
              </a:r>
              <a:endParaRPr lang="en-IE" sz="1000" dirty="0">
                <a:cs typeface="Arial" panose="020B0604020202020204" pitchFamily="34" charset="0"/>
              </a:endParaRPr>
            </a:p>
          </p:txBody>
        </p:sp>
      </p:grpSp>
    </p:spTree>
    <p:extLst>
      <p:ext uri="{BB962C8B-B14F-4D97-AF65-F5344CB8AC3E}">
        <p14:creationId xmlns:p14="http://schemas.microsoft.com/office/powerpoint/2010/main" val="39130177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dirty="0" smtClean="0"/>
              <a:t> </a:t>
            </a:r>
            <a:r>
              <a:rPr lang="hu-HU" sz="3300" b="1" dirty="0" smtClean="0">
                <a:solidFill>
                  <a:schemeClr val="tx1"/>
                </a:solidFill>
              </a:rPr>
              <a:t>A főbb vektorok által terjesztett betegségek</a:t>
            </a:r>
            <a:endParaRPr lang="de-DE" sz="3300" b="1" dirty="0">
              <a:solidFill>
                <a:schemeClr val="tx1"/>
              </a:solidFill>
            </a:endParaRPr>
          </a:p>
        </p:txBody>
      </p:sp>
      <p:graphicFrame>
        <p:nvGraphicFramePr>
          <p:cNvPr id="4" name="Táblázat 3"/>
          <p:cNvGraphicFramePr>
            <a:graphicFrameLocks noGrp="1"/>
          </p:cNvGraphicFramePr>
          <p:nvPr>
            <p:extLst>
              <p:ext uri="{D42A27DB-BD31-4B8C-83A1-F6EECF244321}">
                <p14:modId xmlns:p14="http://schemas.microsoft.com/office/powerpoint/2010/main" val="636315527"/>
              </p:ext>
            </p:extLst>
          </p:nvPr>
        </p:nvGraphicFramePr>
        <p:xfrm>
          <a:off x="355121" y="702644"/>
          <a:ext cx="5416995" cy="5554186"/>
        </p:xfrm>
        <a:graphic>
          <a:graphicData uri="http://schemas.openxmlformats.org/drawingml/2006/table">
            <a:tbl>
              <a:tblPr>
                <a:tableStyleId>{5C22544A-7EE6-4342-B048-85BDC9FD1C3A}</a:tableStyleId>
              </a:tblPr>
              <a:tblGrid>
                <a:gridCol w="1853182">
                  <a:extLst>
                    <a:ext uri="{9D8B030D-6E8A-4147-A177-3AD203B41FA5}">
                      <a16:colId xmlns:a16="http://schemas.microsoft.com/office/drawing/2014/main" val="2866710304"/>
                    </a:ext>
                  </a:extLst>
                </a:gridCol>
                <a:gridCol w="2020887">
                  <a:extLst>
                    <a:ext uri="{9D8B030D-6E8A-4147-A177-3AD203B41FA5}">
                      <a16:colId xmlns:a16="http://schemas.microsoft.com/office/drawing/2014/main" val="4073202433"/>
                    </a:ext>
                  </a:extLst>
                </a:gridCol>
                <a:gridCol w="1542926">
                  <a:extLst>
                    <a:ext uri="{9D8B030D-6E8A-4147-A177-3AD203B41FA5}">
                      <a16:colId xmlns:a16="http://schemas.microsoft.com/office/drawing/2014/main" val="2153497947"/>
                    </a:ext>
                  </a:extLst>
                </a:gridCol>
              </a:tblGrid>
              <a:tr h="412602">
                <a:tc>
                  <a:txBody>
                    <a:bodyPr/>
                    <a:lstStyle/>
                    <a:p>
                      <a:pPr algn="ctr" rtl="0" fontAlgn="t"/>
                      <a:r>
                        <a:rPr lang="hu-HU" sz="1400" b="1" u="none" strike="noStrike" noProof="0" dirty="0" smtClean="0">
                          <a:solidFill>
                            <a:srgbClr val="0070C0"/>
                          </a:solidFill>
                          <a:effectLst/>
                          <a:latin typeface="+mn-lt"/>
                        </a:rPr>
                        <a:t>Betegség</a:t>
                      </a:r>
                      <a:endParaRPr lang="hu-HU" sz="1400" b="1" i="0" u="none" strike="noStrike" noProof="0" dirty="0">
                        <a:solidFill>
                          <a:srgbClr val="0070C0"/>
                        </a:solidFill>
                        <a:effectLst/>
                        <a:latin typeface="+mn-lt"/>
                      </a:endParaRPr>
                    </a:p>
                  </a:txBody>
                  <a:tcPr marL="6757" marR="6757" marT="6757" marB="0"/>
                </a:tc>
                <a:tc>
                  <a:txBody>
                    <a:bodyPr/>
                    <a:lstStyle/>
                    <a:p>
                      <a:pPr algn="ctr" rtl="0" fontAlgn="t"/>
                      <a:r>
                        <a:rPr lang="hu-HU" sz="1400" b="1" u="none" strike="noStrike" noProof="0" dirty="0" smtClean="0">
                          <a:solidFill>
                            <a:srgbClr val="0070C0"/>
                          </a:solidFill>
                          <a:effectLst/>
                          <a:latin typeface="+mn-lt"/>
                        </a:rPr>
                        <a:t>Patogén</a:t>
                      </a:r>
                      <a:endParaRPr lang="hu-HU" sz="1400" b="1" i="0" u="none" strike="noStrike" noProof="0" dirty="0">
                        <a:solidFill>
                          <a:srgbClr val="0070C0"/>
                        </a:solidFill>
                        <a:effectLst/>
                        <a:latin typeface="+mn-lt"/>
                      </a:endParaRPr>
                    </a:p>
                  </a:txBody>
                  <a:tcPr marL="6757" marR="6757" marT="6757" marB="0"/>
                </a:tc>
                <a:tc>
                  <a:txBody>
                    <a:bodyPr/>
                    <a:lstStyle/>
                    <a:p>
                      <a:pPr algn="ctr" rtl="0" fontAlgn="t"/>
                      <a:r>
                        <a:rPr lang="hu-HU" sz="1400" b="1" u="none" strike="noStrike" noProof="0" dirty="0" smtClean="0">
                          <a:solidFill>
                            <a:srgbClr val="0070C0"/>
                          </a:solidFill>
                          <a:effectLst/>
                          <a:latin typeface="+mn-lt"/>
                        </a:rPr>
                        <a:t>Vektor(ok)</a:t>
                      </a:r>
                      <a:endParaRPr lang="hu-HU" sz="1400" b="1" i="0" u="none" strike="noStrike" noProof="0" dirty="0">
                        <a:solidFill>
                          <a:srgbClr val="0070C0"/>
                        </a:solidFill>
                        <a:effectLst/>
                        <a:latin typeface="+mn-lt"/>
                      </a:endParaRPr>
                    </a:p>
                  </a:txBody>
                  <a:tcPr marL="6757" marR="6757" marT="6757" marB="0"/>
                </a:tc>
                <a:extLst>
                  <a:ext uri="{0D108BD9-81ED-4DB2-BD59-A6C34878D82A}">
                    <a16:rowId xmlns:a16="http://schemas.microsoft.com/office/drawing/2014/main" val="2439366831"/>
                  </a:ext>
                </a:extLst>
              </a:tr>
              <a:tr h="548516">
                <a:tc>
                  <a:txBody>
                    <a:bodyPr/>
                    <a:lstStyle/>
                    <a:p>
                      <a:pPr algn="l" rtl="0" fontAlgn="t"/>
                      <a:r>
                        <a:rPr lang="hu-HU" sz="1200" u="none" strike="noStrike" noProof="0" dirty="0" err="1" smtClean="0">
                          <a:solidFill>
                            <a:srgbClr val="C00000"/>
                          </a:solidFill>
                          <a:effectLst/>
                          <a:latin typeface="+mn-lt"/>
                        </a:rPr>
                        <a:t>Babesiosis</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Babesia</a:t>
                      </a:r>
                      <a:r>
                        <a:rPr lang="hu-HU" sz="1200" i="1" u="none" strike="noStrike" noProof="0" dirty="0" smtClean="0">
                          <a:effectLst/>
                          <a:latin typeface="+mn-lt"/>
                        </a:rPr>
                        <a:t> </a:t>
                      </a:r>
                      <a:r>
                        <a:rPr lang="hu-HU" sz="1200" i="1" u="none" strike="noStrike" noProof="0" dirty="0" err="1" smtClean="0">
                          <a:effectLst/>
                          <a:latin typeface="+mn-lt"/>
                        </a:rPr>
                        <a:t>microti</a:t>
                      </a:r>
                      <a:r>
                        <a:rPr lang="hu-HU" sz="1200" u="none" strike="noStrike" noProof="0" dirty="0" smtClean="0">
                          <a:effectLst/>
                          <a:latin typeface="+mn-lt"/>
                        </a:rPr>
                        <a:t> parazita</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u="none" strike="noStrike" noProof="0" dirty="0" smtClean="0">
                          <a:effectLst/>
                          <a:latin typeface="+mn-lt"/>
                        </a:rPr>
                        <a:t> </a:t>
                      </a:r>
                      <a:r>
                        <a:rPr lang="hu-HU" sz="1200" i="1" u="none" strike="noStrike" noProof="0" dirty="0" err="1" smtClean="0">
                          <a:effectLst/>
                          <a:latin typeface="+mn-lt"/>
                        </a:rPr>
                        <a:t>Ixodes</a:t>
                      </a:r>
                      <a:r>
                        <a:rPr lang="hu-HU" sz="1200" i="1" u="none" strike="noStrike" noProof="0" dirty="0" smtClean="0">
                          <a:effectLst/>
                          <a:latin typeface="+mn-lt"/>
                        </a:rPr>
                        <a:t> </a:t>
                      </a:r>
                      <a:r>
                        <a:rPr lang="hu-HU" sz="1200" i="1" u="none" strike="noStrike" noProof="0" dirty="0" err="1" smtClean="0">
                          <a:effectLst/>
                          <a:latin typeface="+mn-lt"/>
                        </a:rPr>
                        <a:t>scapularis</a:t>
                      </a:r>
                      <a:r>
                        <a:rPr lang="hu-HU" sz="1200" i="1" u="none" strike="noStrike" noProof="0" dirty="0" smtClean="0">
                          <a:effectLst/>
                          <a:latin typeface="+mn-lt"/>
                        </a:rPr>
                        <a:t> </a:t>
                      </a:r>
                      <a:r>
                        <a:rPr lang="hu-HU" sz="1200" u="none" strike="noStrike" noProof="0" dirty="0" smtClean="0">
                          <a:effectLst/>
                          <a:latin typeface="+mn-lt"/>
                        </a:rPr>
                        <a:t> (szarvas kullancs)</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492310212"/>
                  </a:ext>
                </a:extLst>
              </a:tr>
              <a:tr h="354578">
                <a:tc>
                  <a:txBody>
                    <a:bodyPr/>
                    <a:lstStyle/>
                    <a:p>
                      <a:pPr algn="l" rtl="0" fontAlgn="t"/>
                      <a:r>
                        <a:rPr lang="hu-HU" sz="1200" u="none" strike="noStrike" noProof="0" dirty="0" err="1" smtClean="0">
                          <a:solidFill>
                            <a:srgbClr val="C00000"/>
                          </a:solidFill>
                          <a:effectLst/>
                          <a:latin typeface="+mn-lt"/>
                        </a:rPr>
                        <a:t>Bubonic</a:t>
                      </a:r>
                      <a:r>
                        <a:rPr lang="hu-HU" sz="1200" u="none" strike="noStrike" noProof="0" dirty="0" smtClean="0">
                          <a:solidFill>
                            <a:srgbClr val="C00000"/>
                          </a:solidFill>
                          <a:effectLst/>
                          <a:latin typeface="+mn-lt"/>
                        </a:rPr>
                        <a:t> pestis</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Yersinia</a:t>
                      </a:r>
                      <a:r>
                        <a:rPr lang="hu-HU" sz="1200" i="1" u="none" strike="noStrike" noProof="0" dirty="0" smtClean="0">
                          <a:effectLst/>
                          <a:latin typeface="+mn-lt"/>
                        </a:rPr>
                        <a:t> pestis</a:t>
                      </a:r>
                      <a:r>
                        <a:rPr lang="hu-HU" sz="1200" u="none" strike="noStrike" noProof="0" dirty="0" smtClean="0">
                          <a:effectLst/>
                          <a:latin typeface="+mn-lt"/>
                        </a:rPr>
                        <a:t> baktériumok</a:t>
                      </a:r>
                      <a:endParaRPr lang="hu-HU" sz="1200" b="0" i="0" u="none" strike="noStrike" noProof="0" dirty="0">
                        <a:solidFill>
                          <a:srgbClr val="3C4245"/>
                        </a:solidFill>
                        <a:effectLst/>
                        <a:latin typeface="+mn-lt"/>
                      </a:endParaRPr>
                    </a:p>
                  </a:txBody>
                  <a:tcPr marL="6757" marR="6757" marT="6757" marB="0" anchor="ctr"/>
                </a:tc>
                <a:tc>
                  <a:txBody>
                    <a:bodyPr/>
                    <a:lstStyle/>
                    <a:p>
                      <a:pPr algn="l" rtl="0" fontAlgn="t"/>
                      <a:r>
                        <a:rPr lang="hu-HU" sz="1200" u="none" strike="noStrike" noProof="0" dirty="0" smtClean="0">
                          <a:effectLst/>
                          <a:latin typeface="+mn-lt"/>
                        </a:rPr>
                        <a:t>bolha</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2030121756"/>
                  </a:ext>
                </a:extLst>
              </a:tr>
              <a:tr h="528651">
                <a:tc>
                  <a:txBody>
                    <a:bodyPr/>
                    <a:lstStyle/>
                    <a:p>
                      <a:pPr algn="l" rtl="0" fontAlgn="t"/>
                      <a:r>
                        <a:rPr lang="hu-HU" sz="1200" u="none" strike="noStrike" noProof="0" dirty="0" err="1" smtClean="0">
                          <a:solidFill>
                            <a:srgbClr val="C00000"/>
                          </a:solidFill>
                          <a:effectLst/>
                          <a:latin typeface="+mn-lt"/>
                        </a:rPr>
                        <a:t>Chagas</a:t>
                      </a:r>
                      <a:r>
                        <a:rPr lang="hu-HU" sz="1200" u="none" strike="noStrike" noProof="0" dirty="0" smtClean="0">
                          <a:solidFill>
                            <a:srgbClr val="C00000"/>
                          </a:solidFill>
                          <a:effectLst/>
                          <a:latin typeface="+mn-lt"/>
                        </a:rPr>
                        <a:t>-betegség (amerikai </a:t>
                      </a:r>
                      <a:r>
                        <a:rPr lang="hu-HU" sz="1200" u="none" strike="noStrike" noProof="0" dirty="0" err="1" smtClean="0">
                          <a:solidFill>
                            <a:srgbClr val="C00000"/>
                          </a:solidFill>
                          <a:effectLst/>
                          <a:latin typeface="+mn-lt"/>
                        </a:rPr>
                        <a:t>trypanosomiasis</a:t>
                      </a:r>
                      <a:r>
                        <a:rPr lang="hu-HU" sz="1200" u="none" strike="noStrike" noProof="0" dirty="0" smtClean="0">
                          <a:solidFill>
                            <a:srgbClr val="C00000"/>
                          </a:solidFill>
                          <a:effectLst/>
                          <a:latin typeface="+mn-lt"/>
                        </a:rPr>
                        <a:t>)</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Trypanosoma</a:t>
                      </a:r>
                      <a:r>
                        <a:rPr lang="hu-HU" sz="1200" i="1" u="none" strike="noStrike" noProof="0" dirty="0" smtClean="0">
                          <a:effectLst/>
                          <a:latin typeface="+mn-lt"/>
                        </a:rPr>
                        <a:t> </a:t>
                      </a:r>
                      <a:r>
                        <a:rPr lang="hu-HU" sz="1200" i="1" u="none" strike="noStrike" noProof="0" dirty="0" err="1" smtClean="0">
                          <a:effectLst/>
                          <a:latin typeface="+mn-lt"/>
                        </a:rPr>
                        <a:t>cruzi</a:t>
                      </a:r>
                      <a:r>
                        <a:rPr lang="hu-HU" sz="1200" u="none" strike="noStrike" noProof="0" dirty="0" smtClean="0">
                          <a:effectLst/>
                          <a:latin typeface="+mn-lt"/>
                        </a:rPr>
                        <a:t> parazita</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i="0" u="none" strike="noStrike" noProof="0" dirty="0" smtClean="0">
                          <a:effectLst/>
                          <a:latin typeface="+mn-lt"/>
                        </a:rPr>
                        <a:t>rablópoloska</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4273547326"/>
                  </a:ext>
                </a:extLst>
              </a:tr>
              <a:tr h="528651">
                <a:tc>
                  <a:txBody>
                    <a:bodyPr/>
                    <a:lstStyle/>
                    <a:p>
                      <a:pPr algn="l" rtl="0" fontAlgn="t"/>
                      <a:r>
                        <a:rPr lang="hu-HU" sz="1200" u="none" strike="noStrike" noProof="0" dirty="0" err="1" smtClean="0">
                          <a:solidFill>
                            <a:srgbClr val="C00000"/>
                          </a:solidFill>
                          <a:effectLst/>
                          <a:latin typeface="+mn-lt"/>
                        </a:rPr>
                        <a:t>Chikungunya</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Alphavírus</a:t>
                      </a:r>
                      <a:endParaRPr lang="hu-HU" sz="1200" b="0" i="1" u="none" strike="noStrike" noProof="0" dirty="0">
                        <a:solidFill>
                          <a:srgbClr val="0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Aedes</a:t>
                      </a:r>
                      <a:r>
                        <a:rPr lang="hu-HU" sz="1200" u="none" strike="noStrike" noProof="0" dirty="0" smtClean="0">
                          <a:effectLst/>
                          <a:latin typeface="+mn-lt"/>
                        </a:rPr>
                        <a:t> szúnyogok</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458660631"/>
                  </a:ext>
                </a:extLst>
              </a:tr>
              <a:tr h="385858">
                <a:tc>
                  <a:txBody>
                    <a:bodyPr/>
                    <a:lstStyle/>
                    <a:p>
                      <a:pPr algn="l" rtl="0" fontAlgn="t"/>
                      <a:r>
                        <a:rPr lang="hu-HU" sz="1200" u="none" strike="noStrike" noProof="0" dirty="0" smtClean="0">
                          <a:solidFill>
                            <a:srgbClr val="C00000"/>
                          </a:solidFill>
                          <a:effectLst/>
                          <a:latin typeface="+mn-lt"/>
                        </a:rPr>
                        <a:t>Krím-kongói vérzéses láz</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Bunyaviridae</a:t>
                      </a:r>
                      <a:r>
                        <a:rPr lang="hu-HU" sz="1200" u="none" strike="noStrike" noProof="0" dirty="0" smtClean="0">
                          <a:effectLst/>
                          <a:latin typeface="+mn-lt"/>
                        </a:rPr>
                        <a:t> </a:t>
                      </a:r>
                      <a:r>
                        <a:rPr lang="hu-HU" sz="1200" u="none" strike="noStrike" noProof="0" dirty="0" err="1" smtClean="0">
                          <a:effectLst/>
                          <a:latin typeface="+mn-lt"/>
                        </a:rPr>
                        <a:t>nairovirus</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u="none" strike="noStrike" noProof="0" dirty="0" smtClean="0">
                          <a:effectLst/>
                          <a:latin typeface="+mn-lt"/>
                        </a:rPr>
                        <a:t>kullancs</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1809336817"/>
                  </a:ext>
                </a:extLst>
              </a:tr>
              <a:tr h="257484">
                <a:tc>
                  <a:txBody>
                    <a:bodyPr/>
                    <a:lstStyle/>
                    <a:p>
                      <a:pPr algn="l" rtl="0" fontAlgn="t"/>
                      <a:r>
                        <a:rPr lang="hu-HU" sz="1200" u="none" strike="noStrike" noProof="0" dirty="0" err="1" smtClean="0">
                          <a:solidFill>
                            <a:srgbClr val="C00000"/>
                          </a:solidFill>
                          <a:effectLst/>
                          <a:latin typeface="+mn-lt"/>
                        </a:rPr>
                        <a:t>Dengue</a:t>
                      </a:r>
                      <a:r>
                        <a:rPr lang="hu-HU" sz="1200" u="none" strike="noStrike" noProof="0" dirty="0" smtClean="0">
                          <a:solidFill>
                            <a:srgbClr val="C00000"/>
                          </a:solidFill>
                          <a:effectLst/>
                          <a:latin typeface="+mn-lt"/>
                        </a:rPr>
                        <a:t> láz</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Dengue</a:t>
                      </a:r>
                      <a:r>
                        <a:rPr lang="hu-HU" sz="1200" u="none" strike="noStrike" noProof="0" dirty="0" smtClean="0">
                          <a:effectLst/>
                          <a:latin typeface="+mn-lt"/>
                        </a:rPr>
                        <a:t> </a:t>
                      </a:r>
                      <a:r>
                        <a:rPr lang="hu-HU" sz="1200" u="none" strike="noStrike" noProof="0" dirty="0" err="1" smtClean="0">
                          <a:effectLst/>
                          <a:latin typeface="+mn-lt"/>
                        </a:rPr>
                        <a:t>flavivírus</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Aedes</a:t>
                      </a:r>
                      <a:r>
                        <a:rPr lang="hu-HU" sz="1200" u="none" strike="noStrike" noProof="0" dirty="0" smtClean="0">
                          <a:effectLst/>
                          <a:latin typeface="+mn-lt"/>
                        </a:rPr>
                        <a:t> szúnyogok</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3051355079"/>
                  </a:ext>
                </a:extLst>
              </a:tr>
              <a:tr h="235545">
                <a:tc>
                  <a:txBody>
                    <a:bodyPr/>
                    <a:lstStyle/>
                    <a:p>
                      <a:pPr algn="l" rtl="0" fontAlgn="t"/>
                      <a:r>
                        <a:rPr lang="hu-HU" sz="1200" b="0" i="0" u="none" strike="noStrike" noProof="0" dirty="0" err="1" smtClean="0">
                          <a:solidFill>
                            <a:srgbClr val="C00000"/>
                          </a:solidFill>
                          <a:effectLst/>
                          <a:latin typeface="+mn-lt"/>
                        </a:rPr>
                        <a:t>Hookworm</a:t>
                      </a:r>
                      <a:r>
                        <a:rPr lang="hu-HU" sz="1200" b="0" i="0" u="none" strike="noStrike" noProof="0" dirty="0" smtClean="0">
                          <a:solidFill>
                            <a:srgbClr val="C00000"/>
                          </a:solidFill>
                          <a:effectLst/>
                          <a:latin typeface="+mn-lt"/>
                        </a:rPr>
                        <a:t> fertőzés</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b="0" i="0" u="none" strike="noStrike" noProof="0" dirty="0" err="1" smtClean="0">
                          <a:solidFill>
                            <a:srgbClr val="000000"/>
                          </a:solidFill>
                          <a:effectLst/>
                          <a:latin typeface="+mn-lt"/>
                        </a:rPr>
                        <a:t>Bulinus</a:t>
                      </a:r>
                      <a:r>
                        <a:rPr lang="hu-HU" sz="1200" b="0" i="0" u="none" strike="noStrike" noProof="0" dirty="0" smtClean="0">
                          <a:solidFill>
                            <a:srgbClr val="000000"/>
                          </a:solidFill>
                          <a:effectLst/>
                          <a:latin typeface="+mn-lt"/>
                        </a:rPr>
                        <a:t> </a:t>
                      </a:r>
                      <a:r>
                        <a:rPr lang="hu-HU" sz="1200" b="0" i="0" u="none" strike="noStrike" noProof="0" dirty="0" err="1" smtClean="0">
                          <a:solidFill>
                            <a:srgbClr val="000000"/>
                          </a:solidFill>
                          <a:effectLst/>
                          <a:latin typeface="+mn-lt"/>
                        </a:rPr>
                        <a:t>globosus</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b="0" i="0" u="none" strike="noStrike" noProof="0" dirty="0" smtClean="0">
                          <a:solidFill>
                            <a:srgbClr val="000000"/>
                          </a:solidFill>
                          <a:effectLst/>
                          <a:latin typeface="+mn-lt"/>
                        </a:rPr>
                        <a:t>csiga</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555693701"/>
                  </a:ext>
                </a:extLst>
              </a:tr>
              <a:tr h="354578">
                <a:tc>
                  <a:txBody>
                    <a:bodyPr/>
                    <a:lstStyle/>
                    <a:p>
                      <a:pPr algn="l" rtl="0" fontAlgn="t"/>
                      <a:r>
                        <a:rPr lang="hu-HU" sz="1200" u="none" strike="noStrike" noProof="0" dirty="0" smtClean="0">
                          <a:solidFill>
                            <a:srgbClr val="C00000"/>
                          </a:solidFill>
                          <a:effectLst/>
                          <a:latin typeface="+mn-lt"/>
                        </a:rPr>
                        <a:t>Japán </a:t>
                      </a:r>
                      <a:r>
                        <a:rPr lang="hu-HU" sz="1200" u="none" strike="noStrike" noProof="0" dirty="0" err="1" smtClean="0">
                          <a:solidFill>
                            <a:srgbClr val="C00000"/>
                          </a:solidFill>
                          <a:effectLst/>
                          <a:latin typeface="+mn-lt"/>
                        </a:rPr>
                        <a:t>encephalitis</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smtClean="0">
                          <a:effectLst/>
                          <a:latin typeface="+mn-lt"/>
                        </a:rPr>
                        <a:t>Japán </a:t>
                      </a:r>
                      <a:r>
                        <a:rPr lang="hu-HU" sz="1200" i="1" u="none" strike="noStrike" noProof="0" dirty="0" err="1" smtClean="0">
                          <a:effectLst/>
                          <a:latin typeface="+mn-lt"/>
                        </a:rPr>
                        <a:t>encephalitis</a:t>
                      </a:r>
                      <a:r>
                        <a:rPr lang="hu-HU" sz="1200" u="none" strike="noStrike" noProof="0" dirty="0" smtClean="0">
                          <a:effectLst/>
                          <a:latin typeface="+mn-lt"/>
                        </a:rPr>
                        <a:t> </a:t>
                      </a:r>
                      <a:r>
                        <a:rPr lang="hu-HU" sz="1200" u="none" strike="noStrike" noProof="0" dirty="0" err="1" smtClean="0">
                          <a:effectLst/>
                          <a:latin typeface="+mn-lt"/>
                        </a:rPr>
                        <a:t>flavivírus</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Culex</a:t>
                      </a:r>
                      <a:r>
                        <a:rPr lang="hu-HU" sz="1200" u="none" strike="noStrike" noProof="0" dirty="0" smtClean="0">
                          <a:effectLst/>
                          <a:latin typeface="+mn-lt"/>
                        </a:rPr>
                        <a:t> szúnyogok</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4283040594"/>
                  </a:ext>
                </a:extLst>
              </a:tr>
              <a:tr h="404725">
                <a:tc>
                  <a:txBody>
                    <a:bodyPr/>
                    <a:lstStyle/>
                    <a:p>
                      <a:pPr algn="l" rtl="0" fontAlgn="t"/>
                      <a:r>
                        <a:rPr lang="hu-HU" sz="1200" u="none" strike="noStrike" noProof="0" dirty="0" err="1" smtClean="0">
                          <a:solidFill>
                            <a:srgbClr val="C00000"/>
                          </a:solidFill>
                          <a:effectLst/>
                          <a:latin typeface="+mn-lt"/>
                        </a:rPr>
                        <a:t>Leishmaniasis</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Leishmania</a:t>
                      </a:r>
                      <a:r>
                        <a:rPr lang="hu-HU" sz="1200" u="none" strike="noStrike" noProof="0" dirty="0" smtClean="0">
                          <a:effectLst/>
                          <a:latin typeface="+mn-lt"/>
                        </a:rPr>
                        <a:t> parazita</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u="none" strike="noStrike" noProof="0" dirty="0" smtClean="0">
                          <a:effectLst/>
                          <a:latin typeface="+mn-lt"/>
                        </a:rPr>
                        <a:t>lepkeszúnyog</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4217509687"/>
                  </a:ext>
                </a:extLst>
              </a:tr>
              <a:tr h="428375">
                <a:tc>
                  <a:txBody>
                    <a:bodyPr/>
                    <a:lstStyle/>
                    <a:p>
                      <a:pPr algn="l" rtl="0" fontAlgn="t"/>
                      <a:r>
                        <a:rPr lang="hu-HU" sz="1200" u="none" strike="noStrike" noProof="0" dirty="0" smtClean="0">
                          <a:solidFill>
                            <a:srgbClr val="C00000"/>
                          </a:solidFill>
                          <a:effectLst/>
                          <a:latin typeface="+mn-lt"/>
                        </a:rPr>
                        <a:t>Lyme-betegség</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Borellia</a:t>
                      </a:r>
                      <a:r>
                        <a:rPr lang="hu-HU" sz="1200" i="1" u="none" strike="noStrike" noProof="0" dirty="0" smtClean="0">
                          <a:effectLst/>
                          <a:latin typeface="+mn-lt"/>
                        </a:rPr>
                        <a:t> </a:t>
                      </a:r>
                      <a:r>
                        <a:rPr lang="hu-HU" sz="1200" i="1" u="none" strike="noStrike" noProof="0" dirty="0" err="1" smtClean="0">
                          <a:effectLst/>
                          <a:latin typeface="+mn-lt"/>
                        </a:rPr>
                        <a:t>spirochete</a:t>
                      </a:r>
                      <a:r>
                        <a:rPr lang="hu-HU" sz="1200" u="none" strike="noStrike" noProof="0" dirty="0" smtClean="0">
                          <a:effectLst/>
                          <a:latin typeface="+mn-lt"/>
                        </a:rPr>
                        <a:t> baktériumok</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Ixodes</a:t>
                      </a:r>
                      <a:r>
                        <a:rPr lang="hu-HU" sz="1200" u="none" strike="noStrike" noProof="0" dirty="0" smtClean="0">
                          <a:effectLst/>
                          <a:latin typeface="+mn-lt"/>
                        </a:rPr>
                        <a:t> kullancs</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3490419594"/>
                  </a:ext>
                </a:extLst>
              </a:tr>
              <a:tr h="411899">
                <a:tc>
                  <a:txBody>
                    <a:bodyPr/>
                    <a:lstStyle/>
                    <a:p>
                      <a:pPr algn="l" rtl="0" fontAlgn="t"/>
                      <a:r>
                        <a:rPr lang="hu-HU" sz="1200" u="none" strike="noStrike" noProof="0" dirty="0" err="1" smtClean="0">
                          <a:solidFill>
                            <a:srgbClr val="C00000"/>
                          </a:solidFill>
                          <a:effectLst/>
                          <a:latin typeface="+mn-lt"/>
                        </a:rPr>
                        <a:t>Lymphatic</a:t>
                      </a:r>
                      <a:r>
                        <a:rPr lang="hu-HU" sz="1200" u="none" strike="noStrike" noProof="0" dirty="0" smtClean="0">
                          <a:solidFill>
                            <a:srgbClr val="C00000"/>
                          </a:solidFill>
                          <a:effectLst/>
                          <a:latin typeface="+mn-lt"/>
                        </a:rPr>
                        <a:t> </a:t>
                      </a:r>
                      <a:r>
                        <a:rPr lang="hu-HU" sz="1200" u="none" strike="noStrike" noProof="0" dirty="0" err="1" smtClean="0">
                          <a:solidFill>
                            <a:srgbClr val="C00000"/>
                          </a:solidFill>
                          <a:effectLst/>
                          <a:latin typeface="+mn-lt"/>
                        </a:rPr>
                        <a:t>filariasis</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u="none" strike="noStrike" noProof="0" dirty="0" smtClean="0">
                          <a:effectLst/>
                          <a:latin typeface="+mn-lt"/>
                        </a:rPr>
                        <a:t>Különböző </a:t>
                      </a:r>
                      <a:r>
                        <a:rPr lang="hu-HU" sz="1200" u="none" strike="noStrike" noProof="0" dirty="0" err="1" smtClean="0">
                          <a:effectLst/>
                          <a:latin typeface="+mn-lt"/>
                        </a:rPr>
                        <a:t>filariális</a:t>
                      </a:r>
                      <a:r>
                        <a:rPr lang="hu-HU" sz="1200" u="none" strike="noStrike" noProof="0" dirty="0" smtClean="0">
                          <a:effectLst/>
                          <a:latin typeface="+mn-lt"/>
                        </a:rPr>
                        <a:t> </a:t>
                      </a:r>
                      <a:r>
                        <a:rPr lang="hu-HU" sz="1200" u="none" strike="noStrike" noProof="0" dirty="0" err="1" smtClean="0">
                          <a:effectLst/>
                          <a:latin typeface="+mn-lt"/>
                        </a:rPr>
                        <a:t>nematódák</a:t>
                      </a:r>
                      <a:r>
                        <a:rPr lang="hu-HU" sz="1200" u="none" strike="noStrike" noProof="0" dirty="0" smtClean="0">
                          <a:effectLst/>
                          <a:latin typeface="+mn-lt"/>
                        </a:rPr>
                        <a:t> (körös férgek)</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u="none" strike="noStrike" noProof="0" dirty="0" smtClean="0">
                          <a:effectLst/>
                          <a:latin typeface="+mn-lt"/>
                        </a:rPr>
                        <a:t>Különböző szúnyog nemzetségek</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3518083829"/>
                  </a:ext>
                </a:extLst>
              </a:tr>
              <a:tr h="702724">
                <a:tc>
                  <a:txBody>
                    <a:bodyPr/>
                    <a:lstStyle/>
                    <a:p>
                      <a:pPr algn="l" rtl="0" fontAlgn="t"/>
                      <a:r>
                        <a:rPr lang="hu-HU" sz="1200" u="none" strike="noStrike" noProof="0" dirty="0" err="1" smtClean="0">
                          <a:solidFill>
                            <a:srgbClr val="C00000"/>
                          </a:solidFill>
                          <a:effectLst/>
                          <a:latin typeface="+mn-lt"/>
                        </a:rPr>
                        <a:t>Malaria</a:t>
                      </a:r>
                      <a:endParaRPr lang="hu-HU" sz="1200" b="0" i="0" u="none" strike="noStrike" noProof="0" dirty="0">
                        <a:solidFill>
                          <a:srgbClr val="C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Plasmodium</a:t>
                      </a:r>
                      <a:r>
                        <a:rPr lang="hu-HU" sz="1200" u="none" strike="noStrike" noProof="0" dirty="0" smtClean="0">
                          <a:effectLst/>
                          <a:latin typeface="+mn-lt"/>
                        </a:rPr>
                        <a:t> parazita</a:t>
                      </a:r>
                      <a:endParaRPr lang="hu-HU" sz="1200" b="0" i="0" u="none" strike="noStrike" noProof="0" dirty="0">
                        <a:solidFill>
                          <a:srgbClr val="000000"/>
                        </a:solidFill>
                        <a:effectLst/>
                        <a:latin typeface="+mn-lt"/>
                      </a:endParaRPr>
                    </a:p>
                  </a:txBody>
                  <a:tcPr marL="6757" marR="6757" marT="6757" marB="0" anchor="ctr"/>
                </a:tc>
                <a:tc>
                  <a:txBody>
                    <a:bodyPr/>
                    <a:lstStyle/>
                    <a:p>
                      <a:pPr algn="l" rtl="0" fontAlgn="t"/>
                      <a:r>
                        <a:rPr lang="hu-HU" sz="1200" i="1" u="none" strike="noStrike" noProof="0" dirty="0" err="1" smtClean="0">
                          <a:effectLst/>
                          <a:latin typeface="+mn-lt"/>
                        </a:rPr>
                        <a:t>Anopheles</a:t>
                      </a:r>
                      <a:r>
                        <a:rPr lang="hu-HU" sz="1200" u="none" strike="noStrike" noProof="0" dirty="0" smtClean="0">
                          <a:effectLst/>
                          <a:latin typeface="+mn-lt"/>
                        </a:rPr>
                        <a:t> szúnyog</a:t>
                      </a:r>
                      <a:endParaRPr lang="hu-HU" sz="1200" b="0" i="0" u="none" strike="noStrike" noProof="0" dirty="0">
                        <a:solidFill>
                          <a:srgbClr val="000000"/>
                        </a:solidFill>
                        <a:effectLst/>
                        <a:latin typeface="+mn-lt"/>
                      </a:endParaRPr>
                    </a:p>
                  </a:txBody>
                  <a:tcPr marL="6757" marR="6757" marT="6757" marB="0" anchor="ctr"/>
                </a:tc>
                <a:extLst>
                  <a:ext uri="{0D108BD9-81ED-4DB2-BD59-A6C34878D82A}">
                    <a16:rowId xmlns:a16="http://schemas.microsoft.com/office/drawing/2014/main" val="1785340399"/>
                  </a:ext>
                </a:extLst>
              </a:tr>
            </a:tbl>
          </a:graphicData>
        </a:graphic>
      </p:graphicFrame>
      <p:graphicFrame>
        <p:nvGraphicFramePr>
          <p:cNvPr id="5" name="Táblázat 4"/>
          <p:cNvGraphicFramePr>
            <a:graphicFrameLocks noGrp="1"/>
          </p:cNvGraphicFramePr>
          <p:nvPr>
            <p:extLst>
              <p:ext uri="{D42A27DB-BD31-4B8C-83A1-F6EECF244321}">
                <p14:modId xmlns:p14="http://schemas.microsoft.com/office/powerpoint/2010/main" val="1146498181"/>
              </p:ext>
            </p:extLst>
          </p:nvPr>
        </p:nvGraphicFramePr>
        <p:xfrm>
          <a:off x="6329588" y="702644"/>
          <a:ext cx="5202270" cy="5321583"/>
        </p:xfrm>
        <a:graphic>
          <a:graphicData uri="http://schemas.openxmlformats.org/drawingml/2006/table">
            <a:tbl>
              <a:tblPr>
                <a:tableStyleId>{5C22544A-7EE6-4342-B048-85BDC9FD1C3A}</a:tableStyleId>
              </a:tblPr>
              <a:tblGrid>
                <a:gridCol w="1779724">
                  <a:extLst>
                    <a:ext uri="{9D8B030D-6E8A-4147-A177-3AD203B41FA5}">
                      <a16:colId xmlns:a16="http://schemas.microsoft.com/office/drawing/2014/main" val="3778689413"/>
                    </a:ext>
                  </a:extLst>
                </a:gridCol>
                <a:gridCol w="1779724">
                  <a:extLst>
                    <a:ext uri="{9D8B030D-6E8A-4147-A177-3AD203B41FA5}">
                      <a16:colId xmlns:a16="http://schemas.microsoft.com/office/drawing/2014/main" val="356458751"/>
                    </a:ext>
                  </a:extLst>
                </a:gridCol>
                <a:gridCol w="1642822">
                  <a:extLst>
                    <a:ext uri="{9D8B030D-6E8A-4147-A177-3AD203B41FA5}">
                      <a16:colId xmlns:a16="http://schemas.microsoft.com/office/drawing/2014/main" val="3758399923"/>
                    </a:ext>
                  </a:extLst>
                </a:gridCol>
              </a:tblGrid>
              <a:tr h="261786">
                <a:tc>
                  <a:txBody>
                    <a:bodyPr/>
                    <a:lstStyle/>
                    <a:p>
                      <a:pPr algn="ctr" rtl="0" fontAlgn="t"/>
                      <a:r>
                        <a:rPr lang="hu" sz="1400" b="1" u="none" strike="noStrike">
                          <a:solidFill>
                            <a:srgbClr val="0070C0"/>
                          </a:solidFill>
                          <a:effectLst/>
                        </a:rPr>
                        <a:t>Betegség</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rtl="0" fontAlgn="t"/>
                      <a:r>
                        <a:rPr lang="hu" sz="1400" b="1" u="none" strike="noStrike">
                          <a:solidFill>
                            <a:srgbClr val="0070C0"/>
                          </a:solidFill>
                          <a:effectLst/>
                        </a:rPr>
                        <a:t>Patogén</a:t>
                      </a:r>
                      <a:endParaRPr lang="en-IE" sz="1400" b="1" i="0" u="none" strike="noStrike" dirty="0">
                        <a:solidFill>
                          <a:srgbClr val="0070C0"/>
                        </a:solidFill>
                        <a:effectLst/>
                        <a:latin typeface="Calibri" panose="020F0502020204030204" pitchFamily="34" charset="0"/>
                      </a:endParaRPr>
                    </a:p>
                  </a:txBody>
                  <a:tcPr marL="8058" marR="8058" marT="8058" marB="0"/>
                </a:tc>
                <a:tc>
                  <a:txBody>
                    <a:bodyPr/>
                    <a:lstStyle/>
                    <a:p>
                      <a:pPr algn="ctr" rtl="0" fontAlgn="t"/>
                      <a:r>
                        <a:rPr lang="hu" sz="1400" b="1" u="none" strike="noStrike">
                          <a:solidFill>
                            <a:srgbClr val="0070C0"/>
                          </a:solidFill>
                          <a:effectLst/>
                        </a:rPr>
                        <a:t>Vektor(ok)</a:t>
                      </a:r>
                      <a:endParaRPr lang="en-IE" sz="1400" b="1" i="0" u="none" strike="noStrike" dirty="0">
                        <a:solidFill>
                          <a:srgbClr val="0070C0"/>
                        </a:solidFill>
                        <a:effectLst/>
                        <a:latin typeface="Calibri" panose="020F0502020204030204" pitchFamily="34" charset="0"/>
                      </a:endParaRPr>
                    </a:p>
                  </a:txBody>
                  <a:tcPr marL="8058" marR="8058" marT="8058" marB="0"/>
                </a:tc>
                <a:extLst>
                  <a:ext uri="{0D108BD9-81ED-4DB2-BD59-A6C34878D82A}">
                    <a16:rowId xmlns:a16="http://schemas.microsoft.com/office/drawing/2014/main" val="4195573792"/>
                  </a:ext>
                </a:extLst>
              </a:tr>
              <a:tr h="389022">
                <a:tc>
                  <a:txBody>
                    <a:bodyPr/>
                    <a:lstStyle/>
                    <a:p>
                      <a:pPr algn="l" rtl="0" fontAlgn="t"/>
                      <a:r>
                        <a:rPr lang="hu" sz="1200" u="none" strike="noStrike" dirty="0">
                          <a:solidFill>
                            <a:srgbClr val="C00000"/>
                          </a:solidFill>
                          <a:effectLst/>
                        </a:rPr>
                        <a:t>Onchocerciasis (folyami vakság)</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a:effectLst/>
                        </a:rPr>
                        <a:t>Onchocerca volvulus</a:t>
                      </a:r>
                      <a:r>
                        <a:rPr lang="hu" sz="1200" u="none" strike="noStrike">
                          <a:effectLst/>
                        </a:rPr>
                        <a:t> nematode</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Simulium</a:t>
                      </a:r>
                      <a:r>
                        <a:rPr lang="hu" sz="1200" u="none" strike="noStrike" dirty="0">
                          <a:effectLst/>
                        </a:rPr>
                        <a:t> </a:t>
                      </a:r>
                      <a:r>
                        <a:rPr lang="hu" sz="1200" u="none" strike="noStrike" dirty="0" smtClean="0">
                          <a:effectLst/>
                        </a:rPr>
                        <a:t>(fekete légy)</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430333159"/>
                  </a:ext>
                </a:extLst>
              </a:tr>
              <a:tr h="389022">
                <a:tc>
                  <a:txBody>
                    <a:bodyPr/>
                    <a:lstStyle/>
                    <a:p>
                      <a:pPr algn="l" rtl="0" fontAlgn="t"/>
                      <a:r>
                        <a:rPr lang="hu" sz="1200" u="none" strike="noStrike" dirty="0">
                          <a:solidFill>
                            <a:srgbClr val="C00000"/>
                          </a:solidFill>
                          <a:effectLst/>
                        </a:rPr>
                        <a:t>Rift-völgy láz</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RVF</a:t>
                      </a:r>
                      <a:r>
                        <a:rPr lang="hu" sz="1200" u="none" strike="noStrike" dirty="0">
                          <a:effectLst/>
                        </a:rPr>
                        <a:t> vírus</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a:effectLst/>
                        </a:rPr>
                        <a:t>Aedes</a:t>
                      </a:r>
                      <a:r>
                        <a:rPr lang="hu" sz="1200" u="none" strike="noStrike">
                          <a:effectLst/>
                        </a:rPr>
                        <a:t> és </a:t>
                      </a:r>
                      <a:r>
                        <a:rPr lang="hu" sz="1200" i="1" u="none" strike="noStrike">
                          <a:effectLst/>
                        </a:rPr>
                        <a:t>Culex</a:t>
                      </a:r>
                      <a:r>
                        <a:rPr lang="hu" sz="1200" u="none" strike="noStrike">
                          <a:effectLst/>
                        </a:rPr>
                        <a:t> szúnyogok</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083000365"/>
                  </a:ext>
                </a:extLst>
              </a:tr>
              <a:tr h="778044">
                <a:tc>
                  <a:txBody>
                    <a:bodyPr/>
                    <a:lstStyle/>
                    <a:p>
                      <a:pPr algn="l" rtl="0" fontAlgn="t"/>
                      <a:r>
                        <a:rPr lang="hu" sz="1200" u="none" strike="noStrike" dirty="0">
                          <a:solidFill>
                            <a:srgbClr val="C00000"/>
                          </a:solidFill>
                          <a:effectLst/>
                        </a:rPr>
                        <a:t>Schistosomiasis (bilharziasis)</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Schistosoma trematode</a:t>
                      </a:r>
                      <a:r>
                        <a:rPr lang="hu" sz="1200" u="none" strike="noStrike" dirty="0">
                          <a:effectLst/>
                        </a:rPr>
                        <a:t> flukes (lapos férgek)</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u="none" strike="noStrike">
                          <a:effectLst/>
                        </a:rPr>
                        <a:t>Csiga</a:t>
                      </a:r>
                      <a:endParaRPr lang="en-IE" sz="1200" b="0" i="0" u="none" strike="noStrike">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88508305"/>
                  </a:ext>
                </a:extLst>
              </a:tr>
              <a:tr h="583533">
                <a:tc>
                  <a:txBody>
                    <a:bodyPr/>
                    <a:lstStyle/>
                    <a:p>
                      <a:pPr algn="l" rtl="0" fontAlgn="t"/>
                      <a:r>
                        <a:rPr lang="hu" sz="1200" u="none" strike="noStrike">
                          <a:solidFill>
                            <a:srgbClr val="C00000"/>
                          </a:solidFill>
                          <a:effectLst/>
                        </a:rPr>
                        <a:t>Alvászavar (afrikai trypanosomiasis)</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Trypanosoma brucei</a:t>
                      </a:r>
                      <a:r>
                        <a:rPr lang="hu" sz="1200" u="none" strike="noStrike" dirty="0">
                          <a:effectLst/>
                        </a:rPr>
                        <a:t> parazita</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Glossina</a:t>
                      </a:r>
                      <a:r>
                        <a:rPr lang="hu" sz="1200" u="none" strike="noStrike" dirty="0">
                          <a:effectLst/>
                        </a:rPr>
                        <a:t> </a:t>
                      </a:r>
                      <a:r>
                        <a:rPr lang="hu" sz="1200" u="none" strike="noStrike" dirty="0" smtClean="0">
                          <a:effectLst/>
                        </a:rPr>
                        <a:t>(cecelégy)</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1606204960"/>
                  </a:ext>
                </a:extLst>
              </a:tr>
              <a:tr h="389022">
                <a:tc>
                  <a:txBody>
                    <a:bodyPr/>
                    <a:lstStyle/>
                    <a:p>
                      <a:pPr algn="l" rtl="0" fontAlgn="t"/>
                      <a:r>
                        <a:rPr lang="hu" sz="1200" u="none" strike="noStrike">
                          <a:solidFill>
                            <a:srgbClr val="C00000"/>
                          </a:solidFill>
                          <a:effectLst/>
                        </a:rPr>
                        <a:t>Tick-borne encephalitis</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Flavivírus</a:t>
                      </a:r>
                      <a:endParaRPr lang="en-IE" sz="1200" b="0" i="1"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smtClean="0">
                          <a:effectLst/>
                        </a:rPr>
                        <a:t>Ixodes</a:t>
                      </a:r>
                      <a:r>
                        <a:rPr lang="hu" sz="1200" u="none" strike="noStrike" dirty="0" smtClean="0">
                          <a:effectLst/>
                        </a:rPr>
                        <a:t> kullancs</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582298946"/>
                  </a:ext>
                </a:extLst>
              </a:tr>
              <a:tr h="583533">
                <a:tc>
                  <a:txBody>
                    <a:bodyPr/>
                    <a:lstStyle/>
                    <a:p>
                      <a:pPr algn="l" rtl="0" fontAlgn="t"/>
                      <a:r>
                        <a:rPr lang="hu" sz="1200" u="none" strike="noStrike">
                          <a:solidFill>
                            <a:srgbClr val="C00000"/>
                          </a:solidFill>
                          <a:effectLst/>
                        </a:rPr>
                        <a:t>Toscana vírusfertőzés/sandfly láz</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Toscana</a:t>
                      </a:r>
                      <a:r>
                        <a:rPr lang="hu" sz="1200" u="none" strike="noStrike" dirty="0">
                          <a:effectLst/>
                        </a:rPr>
                        <a:t> flebovírus és papataci vírus</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smtClean="0">
                          <a:effectLst/>
                        </a:rPr>
                        <a:t>lepkeszúnyog</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414947427"/>
                  </a:ext>
                </a:extLst>
              </a:tr>
              <a:tr h="391533">
                <a:tc>
                  <a:txBody>
                    <a:bodyPr/>
                    <a:lstStyle/>
                    <a:p>
                      <a:pPr algn="l" rtl="0" fontAlgn="t"/>
                      <a:r>
                        <a:rPr lang="hu" sz="1200" b="0" i="0" u="none" strike="noStrike">
                          <a:solidFill>
                            <a:srgbClr val="C00000"/>
                          </a:solidFill>
                          <a:effectLst/>
                          <a:latin typeface="Calibri" panose="020F0502020204030204" pitchFamily="34" charset="0"/>
                        </a:rPr>
                        <a:t>Tungiasis</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b="0" i="1" u="none" strike="noStrike">
                          <a:solidFill>
                            <a:srgbClr val="000000"/>
                          </a:solidFill>
                          <a:effectLst/>
                          <a:latin typeface="Calibri" panose="020F0502020204030204" pitchFamily="34" charset="0"/>
                        </a:rPr>
                        <a:t>Tunga penetrans</a:t>
                      </a:r>
                      <a:r>
                        <a:rPr lang="hu" sz="1200" b="0" i="0" u="none" strike="noStrike">
                          <a:solidFill>
                            <a:srgbClr val="000000"/>
                          </a:solidFill>
                          <a:effectLst/>
                          <a:latin typeface="Calibri" panose="020F0502020204030204" pitchFamily="34" charset="0"/>
                        </a:rPr>
                        <a:t> (sivatagi bolha) </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HU" sz="1200" b="0" i="0" u="none" strike="noStrike" dirty="0" smtClean="0">
                          <a:solidFill>
                            <a:srgbClr val="000000"/>
                          </a:solidFill>
                          <a:effectLst/>
                          <a:latin typeface="Calibri" panose="020F0502020204030204" pitchFamily="34" charset="0"/>
                        </a:rPr>
                        <a:t>h</a:t>
                      </a:r>
                      <a:r>
                        <a:rPr lang="hu" sz="1200" b="0" i="0" u="none" strike="noStrike" dirty="0" smtClean="0">
                          <a:solidFill>
                            <a:srgbClr val="000000"/>
                          </a:solidFill>
                          <a:effectLst/>
                          <a:latin typeface="Calibri" panose="020F0502020204030204" pitchFamily="34" charset="0"/>
                        </a:rPr>
                        <a:t>omoki </a:t>
                      </a:r>
                      <a:r>
                        <a:rPr lang="hu" sz="1200" b="0" i="0" u="none" strike="noStrike" dirty="0" smtClean="0">
                          <a:solidFill>
                            <a:srgbClr val="000000"/>
                          </a:solidFill>
                          <a:effectLst/>
                          <a:latin typeface="Calibri" panose="020F0502020204030204" pitchFamily="34" charset="0"/>
                        </a:rPr>
                        <a:t>bolha vagy Tunga bolha</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20068518"/>
                  </a:ext>
                </a:extLst>
              </a:tr>
              <a:tr h="389022">
                <a:tc>
                  <a:txBody>
                    <a:bodyPr/>
                    <a:lstStyle/>
                    <a:p>
                      <a:pPr algn="l" rtl="0" fontAlgn="t"/>
                      <a:r>
                        <a:rPr lang="hu" sz="1200" u="none" strike="noStrike">
                          <a:solidFill>
                            <a:srgbClr val="C00000"/>
                          </a:solidFill>
                          <a:effectLst/>
                        </a:rPr>
                        <a:t>Typhus</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a:effectLst/>
                        </a:rPr>
                        <a:t>Rickettsiális</a:t>
                      </a:r>
                      <a:r>
                        <a:rPr lang="hu" sz="1200" u="none" strike="noStrike">
                          <a:effectLst/>
                        </a:rPr>
                        <a:t> baktériumok</a:t>
                      </a:r>
                      <a:endParaRPr lang="en-IE" sz="1200" b="0" i="0"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u="none" strike="noStrike" dirty="0">
                          <a:effectLst/>
                        </a:rPr>
                        <a:t>Fúvókák, mites, csikók, tetvek</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1354391497"/>
                  </a:ext>
                </a:extLst>
              </a:tr>
              <a:tr h="389022">
                <a:tc>
                  <a:txBody>
                    <a:bodyPr/>
                    <a:lstStyle/>
                    <a:p>
                      <a:pPr algn="l" rtl="0" fontAlgn="t"/>
                      <a:r>
                        <a:rPr lang="hu" sz="1200" u="none" strike="noStrike">
                          <a:solidFill>
                            <a:srgbClr val="C00000"/>
                          </a:solidFill>
                          <a:effectLst/>
                        </a:rPr>
                        <a:t>Nyugat-nílusi láz </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a:effectLst/>
                        </a:rPr>
                        <a:t>Flavivírus</a:t>
                      </a:r>
                      <a:endParaRPr lang="en-IE" sz="1200" b="0" i="1"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Culex</a:t>
                      </a:r>
                      <a:r>
                        <a:rPr lang="hu" sz="1200" u="none" strike="noStrike" dirty="0">
                          <a:effectLst/>
                        </a:rPr>
                        <a:t> szúnyogok</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1736618298"/>
                  </a:ext>
                </a:extLst>
              </a:tr>
              <a:tr h="389022">
                <a:tc>
                  <a:txBody>
                    <a:bodyPr/>
                    <a:lstStyle/>
                    <a:p>
                      <a:pPr algn="l" rtl="0" fontAlgn="t"/>
                      <a:r>
                        <a:rPr lang="hu" sz="1200" u="none" strike="noStrike">
                          <a:solidFill>
                            <a:srgbClr val="C00000"/>
                          </a:solidFill>
                          <a:effectLst/>
                        </a:rPr>
                        <a:t>Sárga láz</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a:effectLst/>
                        </a:rPr>
                        <a:t>Flavivírus</a:t>
                      </a:r>
                      <a:endParaRPr lang="en-IE" sz="1200" b="0" i="1"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Aedes</a:t>
                      </a:r>
                      <a:r>
                        <a:rPr lang="hu" sz="1200" u="none" strike="noStrike" dirty="0">
                          <a:effectLst/>
                        </a:rPr>
                        <a:t> szúnyogok</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4264431124"/>
                  </a:ext>
                </a:extLst>
              </a:tr>
              <a:tr h="389022">
                <a:tc>
                  <a:txBody>
                    <a:bodyPr/>
                    <a:lstStyle/>
                    <a:p>
                      <a:pPr algn="l" rtl="0" fontAlgn="t"/>
                      <a:r>
                        <a:rPr lang="hu" sz="1200" u="none" strike="noStrike" dirty="0">
                          <a:solidFill>
                            <a:srgbClr val="C00000"/>
                          </a:solidFill>
                          <a:effectLst/>
                        </a:rPr>
                        <a:t>Zika</a:t>
                      </a:r>
                      <a:endParaRPr lang="en-IE" sz="1200" b="0" i="0" u="none" strike="noStrike" dirty="0">
                        <a:solidFill>
                          <a:srgbClr val="C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Flavivírus</a:t>
                      </a:r>
                      <a:endParaRPr lang="en-IE" sz="1200" b="0" i="1" u="none" strike="noStrike" dirty="0">
                        <a:solidFill>
                          <a:srgbClr val="000000"/>
                        </a:solidFill>
                        <a:effectLst/>
                        <a:latin typeface="Calibri" panose="020F0502020204030204" pitchFamily="34" charset="0"/>
                      </a:endParaRPr>
                    </a:p>
                  </a:txBody>
                  <a:tcPr marL="8058" marR="8058" marT="8058" marB="0" anchor="ctr"/>
                </a:tc>
                <a:tc>
                  <a:txBody>
                    <a:bodyPr/>
                    <a:lstStyle/>
                    <a:p>
                      <a:pPr algn="l" rtl="0" fontAlgn="t"/>
                      <a:r>
                        <a:rPr lang="hu" sz="1200" i="1" u="none" strike="noStrike" dirty="0">
                          <a:effectLst/>
                        </a:rPr>
                        <a:t>Aedes</a:t>
                      </a:r>
                      <a:r>
                        <a:rPr lang="hu" sz="1200" u="none" strike="noStrike" dirty="0">
                          <a:effectLst/>
                        </a:rPr>
                        <a:t> szúnyogok</a:t>
                      </a:r>
                      <a:endParaRPr lang="en-IE" sz="1200" b="0" i="0" u="none" strike="noStrike"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1677851775"/>
                  </a:ext>
                </a:extLst>
              </a:tr>
            </a:tbl>
          </a:graphicData>
        </a:graphic>
      </p:graphicFrame>
    </p:spTree>
    <p:extLst>
      <p:ext uri="{BB962C8B-B14F-4D97-AF65-F5344CB8AC3E}">
        <p14:creationId xmlns:p14="http://schemas.microsoft.com/office/powerpoint/2010/main" val="5711577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9F18FDB-5036-A992-1BC1-27C432BB4748}"/>
              </a:ext>
            </a:extLst>
          </p:cNvPr>
          <p:cNvGrpSpPr/>
          <p:nvPr/>
        </p:nvGrpSpPr>
        <p:grpSpPr>
          <a:xfrm>
            <a:off x="86264" y="71651"/>
            <a:ext cx="11744329" cy="7286170"/>
            <a:chOff x="-92261" y="453468"/>
            <a:chExt cx="11744329" cy="7286170"/>
          </a:xfrm>
        </p:grpSpPr>
        <p:pic>
          <p:nvPicPr>
            <p:cNvPr id="4" name="Picture 3" descr="Fig. 3">
              <a:extLst>
                <a:ext uri="{FF2B5EF4-FFF2-40B4-BE49-F238E27FC236}">
                  <a16:creationId xmlns:a16="http://schemas.microsoft.com/office/drawing/2014/main" id="{F312A039-B063-2B4A-0944-DA11F558F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8548" y="1315242"/>
              <a:ext cx="7303520" cy="53722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8C310CF-3DA5-771E-CE24-BE66272265EB}"/>
                </a:ext>
              </a:extLst>
            </p:cNvPr>
            <p:cNvSpPr txBox="1"/>
            <p:nvPr/>
          </p:nvSpPr>
          <p:spPr>
            <a:xfrm>
              <a:off x="133149" y="1744151"/>
              <a:ext cx="3744685" cy="5995487"/>
            </a:xfrm>
            <a:prstGeom prst="rect">
              <a:avLst/>
            </a:prstGeom>
            <a:noFill/>
          </p:spPr>
          <p:txBody>
            <a:bodyPr wrap="square" rtlCol="0">
              <a:spAutoFit/>
            </a:bodyPr>
            <a:lstStyle/>
            <a:p>
              <a:pPr algn="r" rtl="0"/>
              <a:endParaRPr lang="en-GB" sz="1400" b="1" dirty="0">
                <a:solidFill>
                  <a:schemeClr val="tx1">
                    <a:lumMod val="50000"/>
                    <a:lumOff val="50000"/>
                  </a:schemeClr>
                </a:solidFill>
                <a:cs typeface="Arial" panose="020B0604020202020204" pitchFamily="34" charset="0"/>
              </a:endParaRPr>
            </a:p>
            <a:p>
              <a:pPr algn="just">
                <a:lnSpc>
                  <a:spcPct val="110000"/>
                </a:lnSpc>
              </a:pPr>
              <a:r>
                <a:rPr lang="hu-HU" sz="1400" dirty="0" smtClean="0">
                  <a:cs typeface="Arial" panose="020B0604020202020204" pitchFamily="34" charset="0"/>
                </a:rPr>
                <a:t>A táblázat összefoglalja a közelmúltban bekövetkezett globális változásokat (sorok) és azok hatását a betegségek megjelenésére, helyi szintű dinamikájára és globális terjedésére (oszlopok). </a:t>
              </a:r>
            </a:p>
            <a:p>
              <a:pPr algn="just">
                <a:lnSpc>
                  <a:spcPct val="110000"/>
                </a:lnSpc>
              </a:pPr>
              <a:endParaRPr lang="hu-HU" sz="1400" dirty="0" smtClean="0">
                <a:cs typeface="Arial" panose="020B0604020202020204" pitchFamily="34" charset="0"/>
              </a:endParaRPr>
            </a:p>
            <a:p>
              <a:pPr algn="just">
                <a:lnSpc>
                  <a:spcPct val="110000"/>
                </a:lnSpc>
              </a:pPr>
              <a:r>
                <a:rPr lang="hu-HU" sz="1400" dirty="0" smtClean="0">
                  <a:cs typeface="Arial" panose="020B0604020202020204" pitchFamily="34" charset="0"/>
                </a:rPr>
                <a:t>A járványok előre jelzéséhez több matematikai-statisztikai járványmodell is rendelkezésre áll. Ezek egyike a SIR modell:</a:t>
              </a:r>
            </a:p>
            <a:p>
              <a:pPr algn="just">
                <a:lnSpc>
                  <a:spcPct val="110000"/>
                </a:lnSpc>
              </a:pPr>
              <a:r>
                <a:rPr lang="hu-HU" sz="1400" dirty="0" smtClean="0">
                  <a:cs typeface="Arial" panose="020B0604020202020204" pitchFamily="34" charset="0"/>
                </a:rPr>
                <a:t>S: fogékonyak </a:t>
              </a:r>
            </a:p>
            <a:p>
              <a:pPr algn="just">
                <a:lnSpc>
                  <a:spcPct val="110000"/>
                </a:lnSpc>
              </a:pPr>
              <a:r>
                <a:rPr lang="hu-HU" sz="1400" dirty="0" smtClean="0">
                  <a:cs typeface="Arial" panose="020B0604020202020204" pitchFamily="34" charset="0"/>
                </a:rPr>
                <a:t>I: fertőzöttek</a:t>
              </a:r>
            </a:p>
            <a:p>
              <a:pPr algn="just">
                <a:lnSpc>
                  <a:spcPct val="110000"/>
                </a:lnSpc>
              </a:pPr>
              <a:r>
                <a:rPr lang="hu-HU" sz="1400" dirty="0" smtClean="0">
                  <a:cs typeface="Arial" panose="020B0604020202020204" pitchFamily="34" charset="0"/>
                </a:rPr>
                <a:t>R: gyógyultak (R)</a:t>
              </a:r>
            </a:p>
            <a:p>
              <a:pPr algn="just">
                <a:lnSpc>
                  <a:spcPct val="110000"/>
                </a:lnSpc>
              </a:pPr>
              <a:r>
                <a:rPr lang="hu-HU" sz="1400" dirty="0" smtClean="0">
                  <a:cs typeface="Arial" panose="020B0604020202020204" pitchFamily="34" charset="0"/>
                </a:rPr>
                <a:t> „ </a:t>
              </a:r>
              <a:r>
                <a:rPr lang="hu-HU" sz="1400" i="1" dirty="0" smtClean="0">
                  <a:latin typeface="Symbol" panose="05050102010706020507" pitchFamily="18" charset="2"/>
                  <a:cs typeface="Arial" panose="020B0604020202020204" pitchFamily="34" charset="0"/>
                </a:rPr>
                <a:t>b </a:t>
              </a:r>
              <a:r>
                <a:rPr lang="hu-HU" sz="1400" dirty="0" smtClean="0">
                  <a:cs typeface="Arial" panose="020B0604020202020204" pitchFamily="34" charset="0"/>
                </a:rPr>
                <a:t>” a betegség terjedési aránya</a:t>
              </a:r>
            </a:p>
            <a:p>
              <a:pPr algn="just">
                <a:lnSpc>
                  <a:spcPct val="110000"/>
                </a:lnSpc>
              </a:pPr>
              <a:r>
                <a:rPr lang="hu-HU" sz="1400" dirty="0" smtClean="0">
                  <a:cs typeface="Arial" panose="020B0604020202020204" pitchFamily="34" charset="0"/>
                </a:rPr>
                <a:t> „ g ” a gyógyulási arány </a:t>
              </a:r>
              <a:endParaRPr lang="hu-HU" sz="1400" b="0" i="0" dirty="0" smtClean="0">
                <a:effectLst/>
                <a:cs typeface="Arial" panose="020B0604020202020204" pitchFamily="34" charset="0"/>
              </a:endParaRPr>
            </a:p>
            <a:p>
              <a:pPr algn="r" rtl="0"/>
              <a:endParaRPr lang="en-GB" sz="1400" dirty="0">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algn="r" rtl="0"/>
              <a:endParaRPr lang="en-GB" sz="1400" dirty="0">
                <a:solidFill>
                  <a:schemeClr val="tx1">
                    <a:lumMod val="50000"/>
                    <a:lumOff val="50000"/>
                  </a:schemeClr>
                </a:solidFill>
                <a:cs typeface="Arial" panose="020B0604020202020204" pitchFamily="34" charset="0"/>
              </a:endParaRPr>
            </a:p>
            <a:p>
              <a:pPr rtl="0"/>
              <a:r>
                <a:rPr lang="hu" sz="1000" dirty="0" smtClean="0">
                  <a:cs typeface="Arial" panose="020B0604020202020204" pitchFamily="34" charset="0"/>
                </a:rPr>
                <a:t>R.E</a:t>
              </a:r>
              <a:r>
                <a:rPr lang="hu" sz="1000" dirty="0">
                  <a:cs typeface="Arial" panose="020B0604020202020204" pitchFamily="34" charset="0"/>
                </a:rPr>
                <a:t>. Baker </a:t>
              </a:r>
              <a:r>
                <a:rPr lang="hu" sz="1000" i="1" dirty="0">
                  <a:cs typeface="Arial" panose="020B0604020202020204" pitchFamily="34" charset="0"/>
                </a:rPr>
                <a:t>és mások</a:t>
              </a:r>
              <a:r>
                <a:rPr lang="hu" sz="1000" dirty="0">
                  <a:cs typeface="Arial" panose="020B0604020202020204" pitchFamily="34" charset="0"/>
                </a:rPr>
                <a:t>, Nature Reviews Microbiology, 2022. április, </a:t>
              </a:r>
              <a:r>
                <a:rPr lang="hu" sz="1000" u="sng" dirty="0">
                  <a:cs typeface="Arial" panose="020B0604020202020204" pitchFamily="34" charset="0"/>
                </a:rPr>
                <a:t>20</a:t>
              </a:r>
              <a:r>
                <a:rPr lang="hu" sz="1000" dirty="0">
                  <a:cs typeface="Arial" panose="020B0604020202020204" pitchFamily="34" charset="0"/>
                </a:rPr>
                <a:t>., 193-205.</a:t>
              </a:r>
            </a:p>
            <a:p>
              <a:pPr rtl="0"/>
              <a:r>
                <a:rPr lang="hu" sz="1000" dirty="0">
                  <a:cs typeface="Arial" panose="020B0604020202020204" pitchFamily="34" charset="0"/>
                  <a:hlinkClick r:id="rId3">
                    <a:extLst>
                      <a:ext uri="{A12FA001-AC4F-418D-AE19-62706E023703}">
                        <ahyp:hlinkClr xmlns="" xmlns:ahyp="http://schemas.microsoft.com/office/drawing/2018/hyperlinkcolor" val="tx"/>
                      </a:ext>
                    </a:extLst>
                  </a:hlinkClick>
                </a:rPr>
                <a:t>https://doi.org/10.1038/s41579-021-00639-z</a:t>
              </a:r>
              <a:endParaRPr lang="en-GB" sz="1000" dirty="0">
                <a:cs typeface="Arial" panose="020B0604020202020204" pitchFamily="34" charset="0"/>
              </a:endParaRPr>
            </a:p>
            <a:p>
              <a:pPr algn="r"/>
              <a:r>
                <a:rPr lang="hu-HU" sz="1200" dirty="0">
                  <a:cs typeface="Arial" panose="020B0604020202020204" pitchFamily="34" charset="0"/>
                </a:rPr>
                <a:t>(S)</a:t>
              </a:r>
              <a:endParaRPr lang="en-GB" sz="1200" dirty="0">
                <a:solidFill>
                  <a:schemeClr val="tx1">
                    <a:lumMod val="50000"/>
                    <a:lumOff val="50000"/>
                  </a:schemeClr>
                </a:solidFill>
                <a:cs typeface="Arial" panose="020B0604020202020204" pitchFamily="34" charset="0"/>
              </a:endParaRPr>
            </a:p>
          </p:txBody>
        </p:sp>
        <p:sp>
          <p:nvSpPr>
            <p:cNvPr id="6" name="TextBox 5">
              <a:extLst>
                <a:ext uri="{FF2B5EF4-FFF2-40B4-BE49-F238E27FC236}">
                  <a16:creationId xmlns:a16="http://schemas.microsoft.com/office/drawing/2014/main" id="{C4B53318-5D4E-A81A-8A9C-BCD8798D71D5}"/>
                </a:ext>
              </a:extLst>
            </p:cNvPr>
            <p:cNvSpPr txBox="1"/>
            <p:nvPr/>
          </p:nvSpPr>
          <p:spPr>
            <a:xfrm>
              <a:off x="-92261" y="453468"/>
              <a:ext cx="11541480" cy="861774"/>
            </a:xfrm>
            <a:prstGeom prst="rect">
              <a:avLst/>
            </a:prstGeom>
            <a:noFill/>
          </p:spPr>
          <p:txBody>
            <a:bodyPr wrap="square" rtlCol="0">
              <a:spAutoFit/>
            </a:bodyPr>
            <a:lstStyle/>
            <a:p>
              <a:pPr rtl="0"/>
              <a:r>
                <a:rPr lang="hu" sz="2500" b="1" i="1" dirty="0" smtClean="0">
                  <a:effectLst/>
                  <a:cs typeface="Arial" panose="020B0604020202020204" pitchFamily="34" charset="0"/>
                </a:rPr>
                <a:t>Az </a:t>
              </a:r>
              <a:r>
                <a:rPr lang="hu" sz="2500" b="1" i="1" dirty="0">
                  <a:effectLst/>
                  <a:cs typeface="Arial" panose="020B0604020202020204" pitchFamily="34" charset="0"/>
                </a:rPr>
                <a:t>éghajlati, technológiai és demográfiai változások hatásai a betegségek megjelenésére, dinamikájára és </a:t>
              </a:r>
              <a:r>
                <a:rPr lang="hu" sz="2500" b="1" i="1" dirty="0" smtClean="0">
                  <a:effectLst/>
                  <a:cs typeface="Arial" panose="020B0604020202020204" pitchFamily="34" charset="0"/>
                </a:rPr>
                <a:t>terjedésére </a:t>
              </a:r>
              <a:endParaRPr lang="hu" sz="2500" b="1" i="1" dirty="0">
                <a:effectLst/>
                <a:cs typeface="Arial" panose="020B0604020202020204" pitchFamily="34" charset="0"/>
              </a:endParaRPr>
            </a:p>
          </p:txBody>
        </p:sp>
      </p:grpSp>
    </p:spTree>
    <p:extLst>
      <p:ext uri="{BB962C8B-B14F-4D97-AF65-F5344CB8AC3E}">
        <p14:creationId xmlns:p14="http://schemas.microsoft.com/office/powerpoint/2010/main" val="3000328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32626" y="2192027"/>
            <a:ext cx="9144000" cy="2000411"/>
          </a:xfrm>
        </p:spPr>
        <p:txBody>
          <a:bodyPr rtlCol="0">
            <a:noAutofit/>
          </a:bodyPr>
          <a:lstStyle/>
          <a:p>
            <a:pPr algn="ctr">
              <a:lnSpc>
                <a:spcPct val="120000"/>
              </a:lnSpc>
            </a:pPr>
            <a:r>
              <a:rPr lang="hu" sz="5400" b="1" dirty="0" smtClean="0">
                <a:solidFill>
                  <a:schemeClr val="tx1"/>
                </a:solidFill>
              </a:rPr>
              <a:t>Éghajlatváltozás és Egészség</a:t>
            </a:r>
            <a:br>
              <a:rPr lang="hu" sz="5400" b="1" dirty="0" smtClean="0">
                <a:solidFill>
                  <a:schemeClr val="tx1"/>
                </a:solidFill>
              </a:rPr>
            </a:br>
            <a:r>
              <a:rPr lang="hu" sz="5400" dirty="0" smtClean="0">
                <a:solidFill>
                  <a:schemeClr val="tx1"/>
                </a:solidFill>
              </a:rPr>
              <a:t>- </a:t>
            </a:r>
            <a:r>
              <a:rPr lang="hu" sz="4500" dirty="0" smtClean="0">
                <a:solidFill>
                  <a:schemeClr val="tx1"/>
                </a:solidFill>
              </a:rPr>
              <a:t>második előadás -</a:t>
            </a:r>
            <a:endParaRPr lang="hu-HU" sz="4500" dirty="0">
              <a:solidFill>
                <a:schemeClr val="tx1"/>
              </a:solidFill>
            </a:endParaRPr>
          </a:p>
        </p:txBody>
      </p:sp>
    </p:spTree>
    <p:extLst>
      <p:ext uri="{BB962C8B-B14F-4D97-AF65-F5344CB8AC3E}">
        <p14:creationId xmlns:p14="http://schemas.microsoft.com/office/powerpoint/2010/main" val="8885800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7041879" y="5254486"/>
            <a:ext cx="5047452" cy="290116"/>
          </a:xfrm>
        </p:spPr>
        <p:txBody>
          <a:bodyPr>
            <a:normAutofit fontScale="90000"/>
          </a:bodyPr>
          <a:lstStyle/>
          <a:p>
            <a:pPr algn="ctr"/>
            <a:r>
              <a:rPr lang="hu-HU" sz="1800" i="1" dirty="0" err="1">
                <a:solidFill>
                  <a:schemeClr val="tx1"/>
                </a:solidFill>
              </a:rPr>
              <a:t>Aedes</a:t>
            </a:r>
            <a:r>
              <a:rPr lang="hu-HU" sz="1800" i="1" dirty="0">
                <a:solidFill>
                  <a:schemeClr val="tx1"/>
                </a:solidFill>
              </a:rPr>
              <a:t> </a:t>
            </a:r>
            <a:r>
              <a:rPr lang="hu-HU" sz="1800" i="1" dirty="0" err="1">
                <a:solidFill>
                  <a:schemeClr val="tx1"/>
                </a:solidFill>
              </a:rPr>
              <a:t>albopictus</a:t>
            </a:r>
            <a:endParaRPr lang="hu-HU" sz="1800" i="1" dirty="0">
              <a:solidFill>
                <a:schemeClr val="tx1"/>
              </a:solidFill>
            </a:endParaRPr>
          </a:p>
        </p:txBody>
      </p:sp>
      <p:sp>
        <p:nvSpPr>
          <p:cNvPr id="3" name="Tartalom helye 2"/>
          <p:cNvSpPr>
            <a:spLocks noGrp="1"/>
          </p:cNvSpPr>
          <p:nvPr>
            <p:ph idx="1"/>
          </p:nvPr>
        </p:nvSpPr>
        <p:spPr>
          <a:xfrm>
            <a:off x="278769" y="1578634"/>
            <a:ext cx="6251427" cy="4727275"/>
          </a:xfrm>
        </p:spPr>
        <p:txBody>
          <a:bodyPr>
            <a:normAutofit fontScale="77500" lnSpcReduction="20000"/>
          </a:bodyPr>
          <a:lstStyle/>
          <a:p>
            <a:pPr algn="just">
              <a:lnSpc>
                <a:spcPct val="130000"/>
              </a:lnSpc>
            </a:pPr>
            <a:r>
              <a:rPr lang="hu-HU" sz="2300" dirty="0" smtClean="0"/>
              <a:t>Az </a:t>
            </a:r>
            <a:r>
              <a:rPr lang="hu-HU" sz="2300" i="1" dirty="0" err="1" smtClean="0"/>
              <a:t>Aedes</a:t>
            </a:r>
            <a:r>
              <a:rPr lang="hu-HU" sz="2300" i="1" dirty="0" smtClean="0"/>
              <a:t> </a:t>
            </a:r>
            <a:r>
              <a:rPr lang="hu-HU" sz="2300" i="1" dirty="0" err="1" smtClean="0"/>
              <a:t>albopictus</a:t>
            </a:r>
            <a:r>
              <a:rPr lang="hu-HU" sz="2300" i="1" dirty="0" smtClean="0"/>
              <a:t> </a:t>
            </a:r>
            <a:r>
              <a:rPr lang="hu-HU" sz="2300" dirty="0" smtClean="0"/>
              <a:t>szúnyogfaj a </a:t>
            </a:r>
            <a:r>
              <a:rPr lang="hu-HU" sz="2300" dirty="0" err="1" smtClean="0"/>
              <a:t>vektora</a:t>
            </a:r>
            <a:r>
              <a:rPr lang="hu-HU" sz="2300" dirty="0" smtClean="0"/>
              <a:t/>
            </a:r>
            <a:br>
              <a:rPr lang="hu-HU" sz="2300" dirty="0" smtClean="0"/>
            </a:br>
            <a:r>
              <a:rPr lang="hu-HU" sz="2300" dirty="0" smtClean="0"/>
              <a:t>a </a:t>
            </a:r>
            <a:r>
              <a:rPr lang="hu-HU" sz="2300" dirty="0" err="1" smtClean="0"/>
              <a:t>chikungunya</a:t>
            </a:r>
            <a:r>
              <a:rPr lang="hu-HU" sz="2300" dirty="0" smtClean="0"/>
              <a:t> vírusnak, a </a:t>
            </a:r>
            <a:r>
              <a:rPr lang="hu-HU" sz="2300" dirty="0" err="1" smtClean="0"/>
              <a:t>dengue</a:t>
            </a:r>
            <a:r>
              <a:rPr lang="hu-HU" sz="2300" dirty="0" smtClean="0"/>
              <a:t> vírusnak és a </a:t>
            </a:r>
            <a:r>
              <a:rPr lang="hu-HU" sz="2300" dirty="0" err="1" smtClean="0"/>
              <a:t>dirofilariasisnak</a:t>
            </a:r>
            <a:r>
              <a:rPr lang="hu-HU" sz="2300" dirty="0" smtClean="0"/>
              <a:t>. </a:t>
            </a:r>
          </a:p>
          <a:p>
            <a:pPr algn="just">
              <a:lnSpc>
                <a:spcPct val="130000"/>
              </a:lnSpc>
            </a:pPr>
            <a:r>
              <a:rPr lang="hu-HU" sz="2300" dirty="0" smtClean="0"/>
              <a:t>A befogott </a:t>
            </a:r>
            <a:r>
              <a:rPr lang="hu-HU" sz="2300" dirty="0" err="1" smtClean="0"/>
              <a:t>egyedekben</a:t>
            </a:r>
            <a:r>
              <a:rPr lang="hu-HU" sz="2300" dirty="0" smtClean="0"/>
              <a:t> számos országban több, emberre veszélyes vírust is azonosítottak.</a:t>
            </a:r>
          </a:p>
          <a:p>
            <a:pPr algn="just">
              <a:lnSpc>
                <a:spcPct val="130000"/>
              </a:lnSpc>
            </a:pPr>
            <a:r>
              <a:rPr lang="hu-HU" sz="2300" dirty="0" smtClean="0"/>
              <a:t>A faj egyedeinek </a:t>
            </a:r>
            <a:r>
              <a:rPr lang="hu-HU" sz="2300" dirty="0" err="1" smtClean="0"/>
              <a:t>monitorozása</a:t>
            </a:r>
            <a:r>
              <a:rPr lang="hu-HU" sz="2300" dirty="0" smtClean="0"/>
              <a:t> a megelőzés szempontjából meghatározó fontosságú: </a:t>
            </a:r>
          </a:p>
          <a:p>
            <a:pPr lvl="1" algn="just">
              <a:lnSpc>
                <a:spcPct val="130000"/>
              </a:lnSpc>
            </a:pPr>
            <a:r>
              <a:rPr lang="hu-HU" sz="2300" dirty="0" smtClean="0"/>
              <a:t>Franciaországban és Olaszországban: </a:t>
            </a:r>
            <a:r>
              <a:rPr lang="hu-HU" sz="2300" dirty="0" err="1" smtClean="0"/>
              <a:t>chikungunya</a:t>
            </a:r>
            <a:r>
              <a:rPr lang="hu-HU" sz="2300" dirty="0" smtClean="0"/>
              <a:t>-vírus terjesztője</a:t>
            </a:r>
          </a:p>
          <a:p>
            <a:pPr lvl="1" algn="just">
              <a:lnSpc>
                <a:spcPct val="130000"/>
              </a:lnSpc>
            </a:pPr>
            <a:r>
              <a:rPr lang="hu-HU" sz="2300" dirty="0" smtClean="0"/>
              <a:t>Franciaországban, Horvátországban: </a:t>
            </a:r>
            <a:r>
              <a:rPr lang="hu-HU" sz="2300" dirty="0" err="1" smtClean="0"/>
              <a:t>dengue</a:t>
            </a:r>
            <a:r>
              <a:rPr lang="hu-HU" sz="2300" dirty="0" smtClean="0"/>
              <a:t>-vírus terjesztője</a:t>
            </a:r>
            <a:endParaRPr lang="hu-HU"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1517" y="2151275"/>
            <a:ext cx="5127814" cy="3103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ím 1"/>
          <p:cNvSpPr txBox="1">
            <a:spLocks/>
          </p:cNvSpPr>
          <p:nvPr/>
        </p:nvSpPr>
        <p:spPr>
          <a:xfrm>
            <a:off x="192505" y="153009"/>
            <a:ext cx="11896826" cy="7817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r>
              <a:rPr lang="hu-HU" sz="2700" b="1" dirty="0" err="1" smtClean="0">
                <a:solidFill>
                  <a:schemeClr val="tx1"/>
                </a:solidFill>
              </a:rPr>
              <a:t>Invazív</a:t>
            </a:r>
            <a:r>
              <a:rPr lang="hu-HU" sz="2700" b="1" dirty="0" smtClean="0">
                <a:solidFill>
                  <a:schemeClr val="tx1"/>
                </a:solidFill>
              </a:rPr>
              <a:t> szúnyogfajok megjelenése, mint az éghajlatváltozás egyik következménye</a:t>
            </a:r>
            <a:endParaRPr lang="hu-HU" sz="2700" b="1" dirty="0">
              <a:solidFill>
                <a:schemeClr val="tx1"/>
              </a:solidFill>
            </a:endParaRPr>
          </a:p>
        </p:txBody>
      </p:sp>
    </p:spTree>
    <p:extLst>
      <p:ext uri="{BB962C8B-B14F-4D97-AF65-F5344CB8AC3E}">
        <p14:creationId xmlns:p14="http://schemas.microsoft.com/office/powerpoint/2010/main" val="1661989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0"/>
            <a:ext cx="11896826" cy="908042"/>
          </a:xfrm>
        </p:spPr>
        <p:txBody>
          <a:bodyPr>
            <a:normAutofit/>
          </a:bodyPr>
          <a:lstStyle/>
          <a:p>
            <a:pPr>
              <a:lnSpc>
                <a:spcPct val="110000"/>
              </a:lnSpc>
            </a:pPr>
            <a:r>
              <a:rPr lang="hu-HU" sz="2200" b="1" dirty="0" smtClean="0">
                <a:solidFill>
                  <a:schemeClr val="tx1"/>
                </a:solidFill>
              </a:rPr>
              <a:t>Az </a:t>
            </a:r>
            <a:r>
              <a:rPr lang="hu-HU" sz="2200" b="1" i="1" dirty="0" err="1" smtClean="0">
                <a:solidFill>
                  <a:schemeClr val="tx1"/>
                </a:solidFill>
              </a:rPr>
              <a:t>Aedes</a:t>
            </a:r>
            <a:r>
              <a:rPr lang="hu-HU" sz="2200" b="1" dirty="0" smtClean="0">
                <a:solidFill>
                  <a:schemeClr val="tx1"/>
                </a:solidFill>
              </a:rPr>
              <a:t> genusba tartozó </a:t>
            </a:r>
            <a:r>
              <a:rPr lang="hu-HU" sz="2200" b="1" dirty="0" err="1" smtClean="0">
                <a:solidFill>
                  <a:schemeClr val="tx1"/>
                </a:solidFill>
              </a:rPr>
              <a:t>invazív</a:t>
            </a:r>
            <a:r>
              <a:rPr lang="hu-HU" sz="2200" b="1" dirty="0" smtClean="0">
                <a:solidFill>
                  <a:schemeClr val="tx1"/>
                </a:solidFill>
              </a:rPr>
              <a:t> fajok ismert </a:t>
            </a:r>
            <a:r>
              <a:rPr lang="hu-HU" sz="2200" b="1" dirty="0">
                <a:solidFill>
                  <a:schemeClr val="tx1"/>
                </a:solidFill>
              </a:rPr>
              <a:t>elterjedése Európában (2022. március)</a:t>
            </a:r>
            <a:br>
              <a:rPr lang="hu-HU" sz="2200" b="1" dirty="0">
                <a:solidFill>
                  <a:schemeClr val="tx1"/>
                </a:solidFill>
              </a:rPr>
            </a:br>
            <a:r>
              <a:rPr lang="hu-HU" sz="2200" b="1" dirty="0">
                <a:solidFill>
                  <a:schemeClr val="tx1"/>
                </a:solidFill>
              </a:rPr>
              <a:t> </a:t>
            </a:r>
            <a:r>
              <a:rPr lang="hu-HU" sz="2200" i="1" dirty="0" smtClean="0">
                <a:solidFill>
                  <a:schemeClr val="tx1"/>
                </a:solidFill>
              </a:rPr>
              <a:t>(</a:t>
            </a:r>
            <a:r>
              <a:rPr lang="hu-HU" sz="2200" i="1" dirty="0" err="1" smtClean="0">
                <a:solidFill>
                  <a:schemeClr val="tx1"/>
                </a:solidFill>
              </a:rPr>
              <a:t>Ae</a:t>
            </a:r>
            <a:r>
              <a:rPr lang="hu-HU" sz="2200" i="1" dirty="0">
                <a:solidFill>
                  <a:schemeClr val="tx1"/>
                </a:solidFill>
              </a:rPr>
              <a:t>. </a:t>
            </a:r>
            <a:r>
              <a:rPr lang="hu-HU" sz="2200" i="1" dirty="0" err="1">
                <a:solidFill>
                  <a:schemeClr val="tx1"/>
                </a:solidFill>
              </a:rPr>
              <a:t>aegypti</a:t>
            </a:r>
            <a:r>
              <a:rPr lang="hu-HU" sz="2200" i="1" dirty="0">
                <a:solidFill>
                  <a:schemeClr val="tx1"/>
                </a:solidFill>
              </a:rPr>
              <a:t>, </a:t>
            </a:r>
            <a:r>
              <a:rPr lang="hu-HU" sz="2200" i="1" dirty="0" err="1">
                <a:solidFill>
                  <a:schemeClr val="tx1"/>
                </a:solidFill>
              </a:rPr>
              <a:t>Ae</a:t>
            </a:r>
            <a:r>
              <a:rPr lang="hu-HU" sz="2200" i="1" dirty="0">
                <a:solidFill>
                  <a:schemeClr val="tx1"/>
                </a:solidFill>
              </a:rPr>
              <a:t>. </a:t>
            </a:r>
            <a:r>
              <a:rPr lang="hu-HU" sz="2200" i="1" dirty="0" err="1">
                <a:solidFill>
                  <a:schemeClr val="tx1"/>
                </a:solidFill>
              </a:rPr>
              <a:t>albopictus</a:t>
            </a:r>
            <a:r>
              <a:rPr lang="hu-HU" sz="2200" i="1" dirty="0">
                <a:solidFill>
                  <a:schemeClr val="tx1"/>
                </a:solidFill>
              </a:rPr>
              <a:t>, </a:t>
            </a:r>
            <a:r>
              <a:rPr lang="hu-HU" sz="2200" i="1" dirty="0" err="1">
                <a:solidFill>
                  <a:schemeClr val="tx1"/>
                </a:solidFill>
              </a:rPr>
              <a:t>Ae</a:t>
            </a:r>
            <a:r>
              <a:rPr lang="hu-HU" sz="2200" i="1" dirty="0">
                <a:solidFill>
                  <a:schemeClr val="tx1"/>
                </a:solidFill>
              </a:rPr>
              <a:t>. </a:t>
            </a:r>
            <a:r>
              <a:rPr lang="hu-HU" sz="2200" i="1" dirty="0" err="1">
                <a:solidFill>
                  <a:schemeClr val="tx1"/>
                </a:solidFill>
              </a:rPr>
              <a:t>atropalpus</a:t>
            </a:r>
            <a:r>
              <a:rPr lang="hu-HU" sz="2200" i="1" dirty="0">
                <a:solidFill>
                  <a:schemeClr val="tx1"/>
                </a:solidFill>
              </a:rPr>
              <a:t>, </a:t>
            </a:r>
            <a:r>
              <a:rPr lang="hu-HU" sz="2200" i="1" dirty="0" err="1">
                <a:solidFill>
                  <a:schemeClr val="tx1"/>
                </a:solidFill>
              </a:rPr>
              <a:t>Ae</a:t>
            </a:r>
            <a:r>
              <a:rPr lang="hu-HU" sz="2200" i="1" dirty="0">
                <a:solidFill>
                  <a:schemeClr val="tx1"/>
                </a:solidFill>
              </a:rPr>
              <a:t>. </a:t>
            </a:r>
            <a:r>
              <a:rPr lang="hu-HU" sz="2200" i="1" dirty="0" err="1">
                <a:solidFill>
                  <a:schemeClr val="tx1"/>
                </a:solidFill>
              </a:rPr>
              <a:t>japonicus</a:t>
            </a:r>
            <a:r>
              <a:rPr lang="hu-HU" sz="2200" i="1" dirty="0">
                <a:solidFill>
                  <a:schemeClr val="tx1"/>
                </a:solidFill>
              </a:rPr>
              <a:t> </a:t>
            </a:r>
            <a:r>
              <a:rPr lang="hu-HU" sz="2200" i="1" dirty="0" smtClean="0">
                <a:solidFill>
                  <a:schemeClr val="tx1"/>
                </a:solidFill>
              </a:rPr>
              <a:t>és </a:t>
            </a:r>
            <a:r>
              <a:rPr lang="hu-HU" sz="2200" i="1" dirty="0" err="1">
                <a:solidFill>
                  <a:schemeClr val="tx1"/>
                </a:solidFill>
              </a:rPr>
              <a:t>Ae</a:t>
            </a:r>
            <a:r>
              <a:rPr lang="hu-HU" sz="2200" i="1" dirty="0">
                <a:solidFill>
                  <a:schemeClr val="tx1"/>
                </a:solidFill>
              </a:rPr>
              <a:t>. </a:t>
            </a:r>
            <a:r>
              <a:rPr lang="hu-HU" sz="2200" i="1" dirty="0" err="1">
                <a:solidFill>
                  <a:schemeClr val="tx1"/>
                </a:solidFill>
              </a:rPr>
              <a:t>koreicus</a:t>
            </a:r>
            <a:r>
              <a:rPr lang="hu-HU" sz="2200" i="1" dirty="0" smtClean="0">
                <a:solidFill>
                  <a:schemeClr val="tx1"/>
                </a:solidFill>
              </a:rPr>
              <a:t>)</a:t>
            </a:r>
            <a:endParaRPr lang="hu-HU" sz="2200" i="1" dirty="0">
              <a:solidFill>
                <a:schemeClr val="tx1"/>
              </a:solidFill>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4408" y="830120"/>
            <a:ext cx="7784828" cy="5496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5852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47587" y="1"/>
            <a:ext cx="11896825" cy="6313714"/>
          </a:xfrm>
        </p:spPr>
        <p:txBody>
          <a:bodyPr>
            <a:noAutofit/>
          </a:bodyPr>
          <a:lstStyle/>
          <a:p>
            <a:pPr marL="0" indent="0">
              <a:buClr>
                <a:srgbClr val="00B050"/>
              </a:buClr>
              <a:buNone/>
            </a:pPr>
            <a:r>
              <a:rPr lang="hu-HU" sz="2800" b="1" dirty="0" smtClean="0"/>
              <a:t>Az éghajlatváltozás hatásai a vektorok által terjesztett betegségekre </a:t>
            </a:r>
            <a:endParaRPr lang="en-GB" sz="2800" b="1" dirty="0"/>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aphicFrame>
        <p:nvGraphicFramePr>
          <p:cNvPr id="2" name="Table 1">
            <a:extLst>
              <a:ext uri="{FF2B5EF4-FFF2-40B4-BE49-F238E27FC236}">
                <a16:creationId xmlns:a16="http://schemas.microsoft.com/office/drawing/2014/main" id="{0717C575-85B8-9C18-74C9-00A33110E90C}"/>
              </a:ext>
            </a:extLst>
          </p:cNvPr>
          <p:cNvGraphicFramePr>
            <a:graphicFrameLocks noGrp="1"/>
          </p:cNvGraphicFramePr>
          <p:nvPr>
            <p:extLst>
              <p:ext uri="{D42A27DB-BD31-4B8C-83A1-F6EECF244321}">
                <p14:modId xmlns:p14="http://schemas.microsoft.com/office/powerpoint/2010/main" val="3654609090"/>
              </p:ext>
            </p:extLst>
          </p:nvPr>
        </p:nvGraphicFramePr>
        <p:xfrm>
          <a:off x="722809" y="769407"/>
          <a:ext cx="10746379" cy="5439132"/>
        </p:xfrm>
        <a:graphic>
          <a:graphicData uri="http://schemas.openxmlformats.org/drawingml/2006/table">
            <a:tbl>
              <a:tblPr>
                <a:tableStyleId>{E8B1032C-EA38-4F05-BA0D-38AFFFC7BED3}</a:tableStyleId>
              </a:tblPr>
              <a:tblGrid>
                <a:gridCol w="2177145">
                  <a:extLst>
                    <a:ext uri="{9D8B030D-6E8A-4147-A177-3AD203B41FA5}">
                      <a16:colId xmlns:a16="http://schemas.microsoft.com/office/drawing/2014/main" val="2497409396"/>
                    </a:ext>
                  </a:extLst>
                </a:gridCol>
                <a:gridCol w="2888371">
                  <a:extLst>
                    <a:ext uri="{9D8B030D-6E8A-4147-A177-3AD203B41FA5}">
                      <a16:colId xmlns:a16="http://schemas.microsoft.com/office/drawing/2014/main" val="3440800795"/>
                    </a:ext>
                  </a:extLst>
                </a:gridCol>
                <a:gridCol w="2855343">
                  <a:extLst>
                    <a:ext uri="{9D8B030D-6E8A-4147-A177-3AD203B41FA5}">
                      <a16:colId xmlns:a16="http://schemas.microsoft.com/office/drawing/2014/main" val="509933588"/>
                    </a:ext>
                  </a:extLst>
                </a:gridCol>
                <a:gridCol w="2825520">
                  <a:extLst>
                    <a:ext uri="{9D8B030D-6E8A-4147-A177-3AD203B41FA5}">
                      <a16:colId xmlns:a16="http://schemas.microsoft.com/office/drawing/2014/main" val="2064854761"/>
                    </a:ext>
                  </a:extLst>
                </a:gridCol>
              </a:tblGrid>
              <a:tr h="635541">
                <a:tc>
                  <a:txBody>
                    <a:bodyPr/>
                    <a:lstStyle/>
                    <a:p>
                      <a:pPr algn="ctr" fontAlgn="t"/>
                      <a:r>
                        <a:rPr lang="hu-HU" sz="1400" b="1" u="none" strike="noStrike" noProof="0" dirty="0" smtClean="0">
                          <a:solidFill>
                            <a:srgbClr val="0070C0"/>
                          </a:solidFill>
                          <a:effectLst/>
                        </a:rPr>
                        <a:t>Betegség/vektor</a:t>
                      </a:r>
                      <a:endParaRPr lang="hu-HU" sz="1400" b="1" i="0" u="none" strike="noStrike" noProof="0" dirty="0">
                        <a:solidFill>
                          <a:srgbClr val="0070C0"/>
                        </a:solidFill>
                        <a:effectLst/>
                        <a:latin typeface="Calibri" panose="020F0502020204030204" pitchFamily="34" charset="0"/>
                      </a:endParaRPr>
                    </a:p>
                  </a:txBody>
                  <a:tcPr marL="6757" marR="6757" marT="6757" marB="0" anchor="ctr"/>
                </a:tc>
                <a:tc>
                  <a:txBody>
                    <a:bodyPr/>
                    <a:lstStyle/>
                    <a:p>
                      <a:pPr algn="ctr" fontAlgn="t"/>
                      <a:r>
                        <a:rPr lang="hu-HU" sz="1400" b="1" noProof="0" dirty="0" smtClean="0">
                          <a:solidFill>
                            <a:srgbClr val="0070C0"/>
                          </a:solidFill>
                        </a:rPr>
                        <a:t>Földrajzi elterjedés / előfordulási gyakoriság / szezonális időtartam változik</a:t>
                      </a:r>
                      <a:r>
                        <a:rPr lang="hu-HU" sz="1400" b="1" u="none" strike="noStrike" noProof="0" dirty="0" smtClean="0">
                          <a:solidFill>
                            <a:srgbClr val="0070C0"/>
                          </a:solidFill>
                          <a:effectLst/>
                        </a:rPr>
                        <a:t>?</a:t>
                      </a:r>
                      <a:endParaRPr lang="hu-HU" sz="1400" b="1" i="0" u="none" strike="noStrike" noProof="0" dirty="0">
                        <a:solidFill>
                          <a:srgbClr val="0070C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400" b="1" noProof="0" dirty="0" smtClean="0">
                          <a:solidFill>
                            <a:srgbClr val="0070C0"/>
                          </a:solidFill>
                        </a:rPr>
                        <a:t>A betegség nagy távolságokra történő terjedésének fő mechanizmusa(i)</a:t>
                      </a:r>
                      <a:endParaRPr lang="hu-HU" sz="1400" b="1" i="0" u="none" strike="noStrike" noProof="0" dirty="0">
                        <a:solidFill>
                          <a:srgbClr val="0070C0"/>
                        </a:solidFill>
                        <a:effectLst/>
                        <a:latin typeface="Calibri" panose="020F0502020204030204" pitchFamily="34" charset="0"/>
                      </a:endParaRPr>
                    </a:p>
                  </a:txBody>
                  <a:tcPr marL="6757" marR="6757" marT="6757" marB="0" anchor="ctr"/>
                </a:tc>
                <a:tc>
                  <a:txBody>
                    <a:bodyPr/>
                    <a:lstStyle/>
                    <a:p>
                      <a:pPr algn="ctr" fontAlgn="t"/>
                      <a:r>
                        <a:rPr lang="hu-HU" sz="1400" b="1" u="none" strike="noStrike" noProof="0" dirty="0" smtClean="0">
                          <a:solidFill>
                            <a:srgbClr val="0070C0"/>
                          </a:solidFill>
                          <a:effectLst/>
                        </a:rPr>
                        <a:t>Érintett földrajzi</a:t>
                      </a:r>
                      <a:r>
                        <a:rPr lang="hu-HU" sz="1400" b="1" u="none" strike="noStrike" baseline="0" noProof="0" dirty="0" smtClean="0">
                          <a:solidFill>
                            <a:srgbClr val="0070C0"/>
                          </a:solidFill>
                          <a:effectLst/>
                        </a:rPr>
                        <a:t> területek</a:t>
                      </a:r>
                      <a:endParaRPr lang="hu-HU" sz="1400" b="1" i="0" u="none" strike="noStrike" noProof="0" dirty="0">
                        <a:solidFill>
                          <a:srgbClr val="0070C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333697160"/>
                  </a:ext>
                </a:extLst>
              </a:tr>
              <a:tr h="266459">
                <a:tc>
                  <a:txBody>
                    <a:bodyPr/>
                    <a:lstStyle/>
                    <a:p>
                      <a:pPr algn="l" fontAlgn="t"/>
                      <a:r>
                        <a:rPr lang="hu-HU" sz="1200" u="none" strike="noStrike" noProof="0" dirty="0" err="1" smtClean="0">
                          <a:solidFill>
                            <a:srgbClr val="C00000"/>
                          </a:solidFill>
                          <a:effectLst/>
                        </a:rPr>
                        <a:t>Babesiosis</a:t>
                      </a:r>
                      <a:r>
                        <a:rPr lang="hu-HU" sz="1200" u="none" strike="noStrike" noProof="0" dirty="0" smtClean="0">
                          <a:solidFill>
                            <a:srgbClr val="C00000"/>
                          </a:solidFill>
                          <a:effectLst/>
                        </a:rPr>
                        <a:t>/kullancs</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igen</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Észak-Európa</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831694956"/>
                  </a:ext>
                </a:extLst>
              </a:tr>
              <a:tr h="243121">
                <a:tc>
                  <a:txBody>
                    <a:bodyPr/>
                    <a:lstStyle/>
                    <a:p>
                      <a:pPr algn="l" fontAlgn="t"/>
                      <a:r>
                        <a:rPr lang="hu-HU" sz="1200" u="none" strike="noStrike" noProof="0" dirty="0" err="1" smtClean="0">
                          <a:solidFill>
                            <a:srgbClr val="C00000"/>
                          </a:solidFill>
                          <a:effectLst/>
                        </a:rPr>
                        <a:t>Bubópestis</a:t>
                      </a:r>
                      <a:r>
                        <a:rPr lang="hu-HU" sz="1200" u="none" strike="noStrike" noProof="0" dirty="0" smtClean="0">
                          <a:solidFill>
                            <a:srgbClr val="C00000"/>
                          </a:solidFill>
                          <a:effectLst/>
                        </a:rPr>
                        <a:t>/bolhák</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b="0" i="0" u="none" strike="noStrike" noProof="0" dirty="0" smtClean="0">
                          <a:solidFill>
                            <a:srgbClr val="3C4245"/>
                          </a:solidFill>
                          <a:effectLst/>
                          <a:latin typeface="Calibri" panose="020F0502020204030204" pitchFamily="34" charset="0"/>
                        </a:rPr>
                        <a:t>nincs adat</a:t>
                      </a:r>
                      <a:endParaRPr lang="hu-HU" sz="1200" b="0" i="0" u="none" strike="noStrike" noProof="0" dirty="0">
                        <a:solidFill>
                          <a:srgbClr val="3C4245"/>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nincs adat</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25117701"/>
                  </a:ext>
                </a:extLst>
              </a:tr>
              <a:tr h="416778">
                <a:tc>
                  <a:txBody>
                    <a:bodyPr/>
                    <a:lstStyle/>
                    <a:p>
                      <a:pPr algn="l" fontAlgn="t"/>
                      <a:r>
                        <a:rPr lang="hu-HU" sz="1200" u="none" strike="noStrike" noProof="0" dirty="0" err="1" smtClean="0">
                          <a:solidFill>
                            <a:srgbClr val="C00000"/>
                          </a:solidFill>
                          <a:effectLst/>
                        </a:rPr>
                        <a:t>Chagas</a:t>
                      </a:r>
                      <a:r>
                        <a:rPr lang="hu-HU" sz="1200" u="none" strike="noStrike" noProof="0" dirty="0" smtClean="0">
                          <a:solidFill>
                            <a:srgbClr val="C00000"/>
                          </a:solidFill>
                          <a:effectLst/>
                        </a:rPr>
                        <a:t> fertőzés (American </a:t>
                      </a:r>
                      <a:r>
                        <a:rPr lang="hu-HU" sz="1200" u="none" strike="noStrike" noProof="0" dirty="0" err="1" smtClean="0">
                          <a:solidFill>
                            <a:srgbClr val="C00000"/>
                          </a:solidFill>
                          <a:effectLst/>
                        </a:rPr>
                        <a:t>trypanosomiasis</a:t>
                      </a:r>
                      <a:r>
                        <a:rPr lang="hu-HU" sz="1200" u="none" strike="noStrike" noProof="0" dirty="0" smtClean="0">
                          <a:solidFill>
                            <a:srgbClr val="C00000"/>
                          </a:solidFill>
                          <a:effectLst/>
                        </a:rPr>
                        <a:t>)/</a:t>
                      </a:r>
                      <a:r>
                        <a:rPr lang="hu-HU" sz="1200" u="none" strike="noStrike" noProof="0" dirty="0" err="1" smtClean="0">
                          <a:solidFill>
                            <a:srgbClr val="C00000"/>
                          </a:solidFill>
                          <a:effectLst/>
                        </a:rPr>
                        <a:t>triatomine</a:t>
                      </a:r>
                      <a:r>
                        <a:rPr lang="hu-HU" sz="1200" u="none" strike="noStrike" noProof="0" dirty="0" smtClean="0">
                          <a:solidFill>
                            <a:srgbClr val="C00000"/>
                          </a:solidFill>
                          <a:effectLst/>
                        </a:rPr>
                        <a:t> </a:t>
                      </a:r>
                      <a:r>
                        <a:rPr lang="hu-HU" sz="1200" u="none" strike="noStrike" noProof="0" dirty="0" err="1" smtClean="0">
                          <a:solidFill>
                            <a:srgbClr val="C00000"/>
                          </a:solidFill>
                          <a:effectLst/>
                        </a:rPr>
                        <a:t>bugs</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noProof="0" dirty="0" smtClean="0"/>
                        <a:t>az elterjedési terület és az előfordulási gyakoriság változik</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Észak-</a:t>
                      </a:r>
                      <a:r>
                        <a:rPr lang="hu-HU" sz="1200" b="0" i="0" u="none" strike="noStrike" baseline="0" noProof="0" dirty="0" smtClean="0">
                          <a:solidFill>
                            <a:srgbClr val="000000"/>
                          </a:solidFill>
                          <a:effectLst/>
                          <a:latin typeface="Calibri" panose="020F0502020204030204" pitchFamily="34" charset="0"/>
                        </a:rPr>
                        <a:t> és Dél-</a:t>
                      </a:r>
                      <a:r>
                        <a:rPr lang="hu-HU" sz="1200" b="0" i="0" u="none" strike="noStrike" noProof="0" dirty="0" smtClean="0">
                          <a:solidFill>
                            <a:srgbClr val="000000"/>
                          </a:solidFill>
                          <a:effectLst/>
                          <a:latin typeface="Calibri" panose="020F0502020204030204" pitchFamily="34" charset="0"/>
                        </a:rPr>
                        <a:t>Amerika</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333219853"/>
                  </a:ext>
                </a:extLst>
              </a:tr>
              <a:tr h="243121">
                <a:tc>
                  <a:txBody>
                    <a:bodyPr/>
                    <a:lstStyle/>
                    <a:p>
                      <a:pPr algn="l" fontAlgn="t"/>
                      <a:r>
                        <a:rPr lang="hu-HU" sz="1200" u="none" strike="noStrike" noProof="0" dirty="0" err="1" smtClean="0">
                          <a:solidFill>
                            <a:srgbClr val="C00000"/>
                          </a:solidFill>
                          <a:effectLst/>
                        </a:rPr>
                        <a:t>Chikungunya</a:t>
                      </a:r>
                      <a:r>
                        <a:rPr lang="hu-HU" sz="1200" u="none" strike="noStrike" noProof="0" dirty="0" smtClean="0">
                          <a:solidFill>
                            <a:srgbClr val="C00000"/>
                          </a:solidFill>
                          <a:effectLst/>
                        </a:rPr>
                        <a:t> láz/szúnyogok</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igen</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Dél- és Nyugat-Európa, Földközi-tenger térsége</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443362599"/>
                  </a:ext>
                </a:extLst>
              </a:tr>
              <a:tr h="545698">
                <a:tc>
                  <a:txBody>
                    <a:bodyPr/>
                    <a:lstStyle/>
                    <a:p>
                      <a:pPr algn="l" fontAlgn="t"/>
                      <a:r>
                        <a:rPr lang="hu-HU" sz="1200" u="none" strike="noStrike" noProof="0" dirty="0" smtClean="0">
                          <a:solidFill>
                            <a:srgbClr val="C00000"/>
                          </a:solidFill>
                          <a:effectLst/>
                        </a:rPr>
                        <a:t>Krími-Kongói</a:t>
                      </a:r>
                      <a:r>
                        <a:rPr lang="hu-HU" sz="1200" u="none" strike="noStrike" baseline="0" noProof="0" dirty="0" smtClean="0">
                          <a:solidFill>
                            <a:srgbClr val="C00000"/>
                          </a:solidFill>
                          <a:effectLst/>
                        </a:rPr>
                        <a:t> </a:t>
                      </a:r>
                      <a:r>
                        <a:rPr lang="hu-HU" sz="1200" u="none" strike="noStrike" baseline="0" noProof="0" dirty="0" err="1" smtClean="0">
                          <a:solidFill>
                            <a:srgbClr val="C00000"/>
                          </a:solidFill>
                          <a:effectLst/>
                        </a:rPr>
                        <a:t>várzéses</a:t>
                      </a:r>
                      <a:r>
                        <a:rPr lang="hu-HU" sz="1200" u="none" strike="noStrike" noProof="0" dirty="0" smtClean="0">
                          <a:solidFill>
                            <a:srgbClr val="C00000"/>
                          </a:solidFill>
                          <a:effectLst/>
                        </a:rPr>
                        <a:t> láz kullancs</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igen</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smtClean="0">
                        <a:solidFill>
                          <a:srgbClr val="000000"/>
                        </a:solidFill>
                        <a:effectLst/>
                        <a:latin typeface="Calibri" panose="020F0502020204030204" pitchFamily="34" charset="0"/>
                      </a:endParaRPr>
                    </a:p>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u="none" strike="noStrike" noProof="0" dirty="0" smtClean="0">
                          <a:solidFill>
                            <a:srgbClr val="000000"/>
                          </a:solidFill>
                          <a:effectLst/>
                        </a:rPr>
                        <a:t> emberek utazása,</a:t>
                      </a:r>
                    </a:p>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u="none" strike="noStrike" noProof="0" dirty="0" smtClean="0">
                          <a:solidFill>
                            <a:srgbClr val="000000"/>
                          </a:solidFill>
                          <a:effectLst/>
                        </a:rPr>
                        <a:t>Háziasított állatok kereskedelme</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u="none" strike="noStrike" noProof="0" dirty="0" smtClean="0">
                          <a:solidFill>
                            <a:srgbClr val="000000"/>
                          </a:solidFill>
                          <a:effectLst/>
                        </a:rPr>
                        <a:t>Nyugat-Európa és Spanyolország</a:t>
                      </a:r>
                    </a:p>
                    <a:p>
                      <a:pPr algn="ctr" fontAlgn="t"/>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610616814"/>
                  </a:ext>
                </a:extLst>
              </a:tr>
              <a:tr h="249281">
                <a:tc>
                  <a:txBody>
                    <a:bodyPr/>
                    <a:lstStyle/>
                    <a:p>
                      <a:pPr algn="l" fontAlgn="t"/>
                      <a:r>
                        <a:rPr lang="hu-HU" sz="1200" u="none" strike="noStrike" noProof="0" dirty="0" err="1" smtClean="0">
                          <a:solidFill>
                            <a:srgbClr val="C00000"/>
                          </a:solidFill>
                          <a:effectLst/>
                        </a:rPr>
                        <a:t>Dengue</a:t>
                      </a:r>
                      <a:r>
                        <a:rPr lang="hu-HU" sz="1200" u="none" strike="noStrike" noProof="0" dirty="0" smtClean="0">
                          <a:solidFill>
                            <a:srgbClr val="C00000"/>
                          </a:solidFill>
                          <a:effectLst/>
                        </a:rPr>
                        <a:t> láz/szúnyogok</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b="0" i="0" u="none" strike="noStrike" noProof="0" dirty="0" smtClean="0">
                          <a:solidFill>
                            <a:srgbClr val="000000"/>
                          </a:solidFill>
                          <a:effectLst/>
                          <a:latin typeface="+mn-lt"/>
                        </a:rPr>
                        <a:t>növekvő</a:t>
                      </a:r>
                      <a:r>
                        <a:rPr lang="hu-HU" sz="1200" b="0" i="0" u="none" strike="noStrike" baseline="0" noProof="0" dirty="0" smtClean="0">
                          <a:solidFill>
                            <a:srgbClr val="000000"/>
                          </a:solidFill>
                          <a:effectLst/>
                          <a:latin typeface="+mn-lt"/>
                        </a:rPr>
                        <a:t> előfordulási gyakoriság</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Földközi-tenger térsége és Észak-Olaszország</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547741257"/>
                  </a:ext>
                </a:extLst>
              </a:tr>
              <a:tr h="277852">
                <a:tc>
                  <a:txBody>
                    <a:bodyPr/>
                    <a:lstStyle/>
                    <a:p>
                      <a:pPr algn="l" fontAlgn="t"/>
                      <a:r>
                        <a:rPr lang="hu-HU" sz="1200" b="0" u="none" strike="noStrike" noProof="0" dirty="0" err="1" smtClean="0">
                          <a:solidFill>
                            <a:srgbClr val="C00000"/>
                          </a:solidFill>
                          <a:effectLst/>
                        </a:rPr>
                        <a:t>Horgasfejú</a:t>
                      </a:r>
                      <a:r>
                        <a:rPr lang="hu-HU" sz="1200" b="0" u="none" strike="noStrike" noProof="0" dirty="0" smtClean="0">
                          <a:solidFill>
                            <a:srgbClr val="C00000"/>
                          </a:solidFill>
                          <a:effectLst/>
                        </a:rPr>
                        <a:t> féreg-fertőzés/csigák</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igen</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gazdaságilag fejlett országok</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4014244708"/>
                  </a:ext>
                </a:extLst>
              </a:tr>
              <a:tr h="545698">
                <a:tc>
                  <a:txBody>
                    <a:bodyPr/>
                    <a:lstStyle/>
                    <a:p>
                      <a:pPr algn="l" fontAlgn="t"/>
                      <a:r>
                        <a:rPr lang="hu-HU" sz="1200" u="none" strike="noStrike" noProof="0" dirty="0" smtClean="0">
                          <a:solidFill>
                            <a:srgbClr val="C00000"/>
                          </a:solidFill>
                          <a:effectLst/>
                        </a:rPr>
                        <a:t>Japán </a:t>
                      </a:r>
                      <a:r>
                        <a:rPr lang="hu-HU" sz="1200" u="none" strike="noStrike" noProof="0" dirty="0" err="1" smtClean="0">
                          <a:solidFill>
                            <a:srgbClr val="C00000"/>
                          </a:solidFill>
                          <a:effectLst/>
                        </a:rPr>
                        <a:t>encephalitis</a:t>
                      </a:r>
                      <a:r>
                        <a:rPr lang="hu-HU" sz="1200" u="none" strike="noStrike" noProof="0" dirty="0" smtClean="0">
                          <a:solidFill>
                            <a:srgbClr val="C00000"/>
                          </a:solidFill>
                          <a:effectLst/>
                        </a:rPr>
                        <a:t>/szúnyogok</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igen</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r>
                        <a:rPr lang="hu-HU" sz="1200" b="0" u="none" strike="noStrike" noProof="0" dirty="0" smtClean="0">
                          <a:solidFill>
                            <a:srgbClr val="000000"/>
                          </a:solidFill>
                          <a:effectLst/>
                        </a:rPr>
                        <a:t>, emberek utazása, </a:t>
                      </a:r>
                      <a:br>
                        <a:rPr lang="hu-HU" sz="1200" b="0" u="none" strike="noStrike" noProof="0" dirty="0" smtClean="0">
                          <a:solidFill>
                            <a:srgbClr val="000000"/>
                          </a:solidFill>
                          <a:effectLst/>
                        </a:rPr>
                      </a:br>
                      <a:r>
                        <a:rPr lang="hu-HU" sz="1200" b="0" u="none" strike="noStrike" noProof="0" dirty="0" smtClean="0">
                          <a:solidFill>
                            <a:srgbClr val="000000"/>
                          </a:solidFill>
                          <a:effectLst/>
                        </a:rPr>
                        <a:t>háziasított állatok kereskedelme</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Európa</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032845053"/>
                  </a:ext>
                </a:extLst>
              </a:tr>
              <a:tr h="391832">
                <a:tc>
                  <a:txBody>
                    <a:bodyPr/>
                    <a:lstStyle/>
                    <a:p>
                      <a:pPr algn="l" fontAlgn="t"/>
                      <a:r>
                        <a:rPr lang="hu-HU" sz="1200" u="none" strike="noStrike" noProof="0" dirty="0" err="1" smtClean="0">
                          <a:solidFill>
                            <a:srgbClr val="C00000"/>
                          </a:solidFill>
                          <a:effectLst/>
                        </a:rPr>
                        <a:t>Leishmaniasis</a:t>
                      </a:r>
                      <a:r>
                        <a:rPr lang="hu-HU" sz="1200" u="none" strike="noStrike" noProof="0" dirty="0" smtClean="0">
                          <a:solidFill>
                            <a:srgbClr val="C00000"/>
                          </a:solidFill>
                          <a:effectLst/>
                        </a:rPr>
                        <a:t>/homoklégy</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igen</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smtClean="0">
                        <a:solidFill>
                          <a:srgbClr val="000000"/>
                        </a:solidFill>
                        <a:effectLst/>
                        <a:latin typeface="Calibri" panose="020F0502020204030204" pitchFamily="34" charset="0"/>
                      </a:endParaRPr>
                    </a:p>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Egyesült Királyság, Észak- és Kelet-Európa</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2734610041"/>
                  </a:ext>
                </a:extLst>
              </a:tr>
              <a:tr h="725384">
                <a:tc>
                  <a:txBody>
                    <a:bodyPr/>
                    <a:lstStyle/>
                    <a:p>
                      <a:pPr algn="l" fontAlgn="t"/>
                      <a:r>
                        <a:rPr lang="hu-HU" sz="1200" u="none" strike="noStrike" noProof="0" dirty="0" smtClean="0">
                          <a:solidFill>
                            <a:srgbClr val="C00000"/>
                          </a:solidFill>
                          <a:effectLst/>
                        </a:rPr>
                        <a:t>Lyme-kór/kullancs</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noProof="0" dirty="0" smtClean="0"/>
                        <a:t>elterjedési terület eltolódik Európa északi területei</a:t>
                      </a:r>
                      <a:r>
                        <a:rPr lang="hu-HU" sz="1200" baseline="0" noProof="0" dirty="0" smtClean="0"/>
                        <a:t> felé; </a:t>
                      </a:r>
                      <a:r>
                        <a:rPr lang="hu-HU" sz="1200" b="0" i="0" u="none" strike="noStrike" noProof="0" dirty="0" smtClean="0">
                          <a:solidFill>
                            <a:srgbClr val="000000"/>
                          </a:solidFill>
                          <a:effectLst/>
                          <a:latin typeface="+mn-lt"/>
                        </a:rPr>
                        <a:t>csökkenő</a:t>
                      </a:r>
                      <a:r>
                        <a:rPr lang="hu-HU" sz="1200" b="0" i="0" u="none" strike="noStrike" baseline="0" noProof="0" dirty="0" smtClean="0">
                          <a:solidFill>
                            <a:srgbClr val="000000"/>
                          </a:solidFill>
                          <a:effectLst/>
                          <a:latin typeface="+mn-lt"/>
                        </a:rPr>
                        <a:t> előfordulási gyakoriság a Dél-Európai területeken</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Észak-Európa</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1583744662"/>
                  </a:ext>
                </a:extLst>
              </a:tr>
              <a:tr h="725384">
                <a:tc>
                  <a:txBody>
                    <a:bodyPr/>
                    <a:lstStyle/>
                    <a:p>
                      <a:pPr algn="l" fontAlgn="t"/>
                      <a:r>
                        <a:rPr lang="hu-HU" sz="1200" u="none" strike="noStrike" noProof="0" dirty="0" err="1" smtClean="0">
                          <a:solidFill>
                            <a:srgbClr val="C00000"/>
                          </a:solidFill>
                          <a:effectLst/>
                        </a:rPr>
                        <a:t>Lymphatic</a:t>
                      </a:r>
                      <a:r>
                        <a:rPr lang="hu-HU" sz="1200" u="none" strike="noStrike" noProof="0" dirty="0" smtClean="0">
                          <a:solidFill>
                            <a:srgbClr val="C00000"/>
                          </a:solidFill>
                          <a:effectLst/>
                        </a:rPr>
                        <a:t> </a:t>
                      </a:r>
                      <a:r>
                        <a:rPr lang="hu-HU" sz="1200" u="none" strike="noStrike" noProof="0" dirty="0" err="1" smtClean="0">
                          <a:solidFill>
                            <a:srgbClr val="C00000"/>
                          </a:solidFill>
                          <a:effectLst/>
                        </a:rPr>
                        <a:t>filariasis</a:t>
                      </a:r>
                      <a:r>
                        <a:rPr lang="hu-HU" sz="1200" u="none" strike="noStrike" noProof="0" dirty="0" smtClean="0">
                          <a:solidFill>
                            <a:srgbClr val="C00000"/>
                          </a:solidFill>
                          <a:effectLst/>
                        </a:rPr>
                        <a:t>/szúnyogok</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noProof="0" dirty="0" smtClean="0"/>
                        <a:t>elterjedési terület eltolódik Afrika északi területei;</a:t>
                      </a:r>
                      <a:r>
                        <a:rPr lang="hu-HU" sz="1200" baseline="0" noProof="0" dirty="0" smtClean="0"/>
                        <a:t> az előfordulási gyakoriság a népességszám növekedése miatt szintén növekszik </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Afrika és Jemen</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9850138"/>
                  </a:ext>
                </a:extLst>
              </a:tr>
            </a:tbl>
          </a:graphicData>
        </a:graphic>
      </p:graphicFrame>
    </p:spTree>
    <p:extLst>
      <p:ext uri="{BB962C8B-B14F-4D97-AF65-F5344CB8AC3E}">
        <p14:creationId xmlns:p14="http://schemas.microsoft.com/office/powerpoint/2010/main" val="2033691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artalom helye 2"/>
          <p:cNvSpPr>
            <a:spLocks noGrp="1"/>
          </p:cNvSpPr>
          <p:nvPr>
            <p:ph idx="1"/>
          </p:nvPr>
        </p:nvSpPr>
        <p:spPr>
          <a:xfrm>
            <a:off x="147587" y="1"/>
            <a:ext cx="11896825" cy="6313714"/>
          </a:xfrm>
        </p:spPr>
        <p:txBody>
          <a:bodyPr>
            <a:noAutofit/>
          </a:bodyPr>
          <a:lstStyle/>
          <a:p>
            <a:pPr marL="0" indent="0">
              <a:buClr>
                <a:srgbClr val="00B050"/>
              </a:buClr>
              <a:buNone/>
            </a:pPr>
            <a:r>
              <a:rPr lang="hu-HU" sz="2800" b="1" dirty="0"/>
              <a:t>Az éghajlatváltozás hatásai a </a:t>
            </a:r>
            <a:r>
              <a:rPr lang="hu-HU" sz="2800" b="1" dirty="0" smtClean="0"/>
              <a:t>vektorok </a:t>
            </a:r>
            <a:r>
              <a:rPr lang="hu-HU" sz="2800" b="1" dirty="0"/>
              <a:t>által terjesztett betegségekre </a:t>
            </a:r>
            <a:endParaRPr lang="en-GB" sz="2800" b="1" dirty="0"/>
          </a:p>
          <a:p>
            <a:pPr marL="0" indent="0">
              <a:buClr>
                <a:srgbClr val="00B050"/>
              </a:buClr>
              <a:buNone/>
            </a:pPr>
            <a:endParaRPr lang="en-GB" sz="2000" dirty="0" smtClean="0">
              <a:solidFill>
                <a:srgbClr val="FF0000"/>
              </a:solidFill>
            </a:endParaRPr>
          </a:p>
          <a:p>
            <a:pPr marL="0" indent="0">
              <a:buClr>
                <a:srgbClr val="00B050"/>
              </a:buClr>
              <a:buNone/>
            </a:pPr>
            <a:endParaRPr lang="en-GB" sz="2000" dirty="0">
              <a:solidFill>
                <a:srgbClr val="FF0000"/>
              </a:solidFill>
            </a:endParaRPr>
          </a:p>
          <a:p>
            <a:pPr marL="0" indent="0">
              <a:buClr>
                <a:srgbClr val="00B050"/>
              </a:buClr>
              <a:buNone/>
            </a:pPr>
            <a:endParaRPr lang="en-GB" sz="2000" dirty="0"/>
          </a:p>
        </p:txBody>
      </p:sp>
      <p:graphicFrame>
        <p:nvGraphicFramePr>
          <p:cNvPr id="5" name="Table 4">
            <a:extLst>
              <a:ext uri="{FF2B5EF4-FFF2-40B4-BE49-F238E27FC236}">
                <a16:creationId xmlns:a16="http://schemas.microsoft.com/office/drawing/2014/main" id="{77F4C017-699B-D91C-3C37-944DD5C67781}"/>
              </a:ext>
            </a:extLst>
          </p:cNvPr>
          <p:cNvGraphicFramePr>
            <a:graphicFrameLocks noGrp="1"/>
          </p:cNvGraphicFramePr>
          <p:nvPr>
            <p:extLst>
              <p:ext uri="{D42A27DB-BD31-4B8C-83A1-F6EECF244321}">
                <p14:modId xmlns:p14="http://schemas.microsoft.com/office/powerpoint/2010/main" val="844210923"/>
              </p:ext>
            </p:extLst>
          </p:nvPr>
        </p:nvGraphicFramePr>
        <p:xfrm>
          <a:off x="722810" y="735334"/>
          <a:ext cx="10746377" cy="5492803"/>
        </p:xfrm>
        <a:graphic>
          <a:graphicData uri="http://schemas.openxmlformats.org/drawingml/2006/table">
            <a:tbl>
              <a:tblPr>
                <a:tableStyleId>{E8B1032C-EA38-4F05-BA0D-38AFFFC7BED3}</a:tableStyleId>
              </a:tblPr>
              <a:tblGrid>
                <a:gridCol w="2027174">
                  <a:extLst>
                    <a:ext uri="{9D8B030D-6E8A-4147-A177-3AD203B41FA5}">
                      <a16:colId xmlns:a16="http://schemas.microsoft.com/office/drawing/2014/main" val="914539705"/>
                    </a:ext>
                  </a:extLst>
                </a:gridCol>
                <a:gridCol w="2457740">
                  <a:extLst>
                    <a:ext uri="{9D8B030D-6E8A-4147-A177-3AD203B41FA5}">
                      <a16:colId xmlns:a16="http://schemas.microsoft.com/office/drawing/2014/main" val="3700899089"/>
                    </a:ext>
                  </a:extLst>
                </a:gridCol>
                <a:gridCol w="2220686">
                  <a:extLst>
                    <a:ext uri="{9D8B030D-6E8A-4147-A177-3AD203B41FA5}">
                      <a16:colId xmlns:a16="http://schemas.microsoft.com/office/drawing/2014/main" val="2265451935"/>
                    </a:ext>
                  </a:extLst>
                </a:gridCol>
                <a:gridCol w="4040777">
                  <a:extLst>
                    <a:ext uri="{9D8B030D-6E8A-4147-A177-3AD203B41FA5}">
                      <a16:colId xmlns:a16="http://schemas.microsoft.com/office/drawing/2014/main" val="4130930984"/>
                    </a:ext>
                  </a:extLst>
                </a:gridCol>
              </a:tblGrid>
              <a:tr h="650342">
                <a:tc>
                  <a:txBody>
                    <a:bodyPr/>
                    <a:lstStyle/>
                    <a:p>
                      <a:pPr algn="ctr" fontAlgn="t"/>
                      <a:r>
                        <a:rPr lang="hu-HU" sz="1400" b="1" u="none" strike="noStrike" noProof="0" dirty="0" smtClean="0">
                          <a:solidFill>
                            <a:srgbClr val="0070C0"/>
                          </a:solidFill>
                          <a:effectLst/>
                        </a:rPr>
                        <a:t>Betegség/vektor</a:t>
                      </a:r>
                      <a:endParaRPr lang="hu-HU" sz="1400" b="1" i="0" u="none" strike="noStrike" noProof="0" dirty="0">
                        <a:solidFill>
                          <a:srgbClr val="0070C0"/>
                        </a:solidFill>
                        <a:effectLst/>
                        <a:latin typeface="Calibri" panose="020F0502020204030204" pitchFamily="34" charset="0"/>
                      </a:endParaRPr>
                    </a:p>
                  </a:txBody>
                  <a:tcPr marL="6757" marR="6757" marT="6757" marB="0" anchor="ctr"/>
                </a:tc>
                <a:tc>
                  <a:txBody>
                    <a:bodyPr/>
                    <a:lstStyle/>
                    <a:p>
                      <a:pPr algn="ctr" fontAlgn="t"/>
                      <a:r>
                        <a:rPr lang="hu-HU" sz="1400" b="1" noProof="0" dirty="0" smtClean="0">
                          <a:solidFill>
                            <a:srgbClr val="0070C0"/>
                          </a:solidFill>
                        </a:rPr>
                        <a:t>Földrajzi elterjedés / előfordulási gyakoriság / szezonális időtartam változik</a:t>
                      </a:r>
                      <a:r>
                        <a:rPr lang="hu-HU" sz="1400" b="1" u="none" strike="noStrike" noProof="0" dirty="0" smtClean="0">
                          <a:solidFill>
                            <a:srgbClr val="0070C0"/>
                          </a:solidFill>
                          <a:effectLst/>
                        </a:rPr>
                        <a:t>?</a:t>
                      </a:r>
                      <a:endParaRPr lang="hu-HU" sz="1400" b="1" i="0" u="none" strike="noStrike" noProof="0" dirty="0">
                        <a:solidFill>
                          <a:srgbClr val="0070C0"/>
                        </a:solidFill>
                        <a:effectLst/>
                        <a:latin typeface="Calibri" panose="020F0502020204030204" pitchFamily="34" charset="0"/>
                      </a:endParaRPr>
                    </a:p>
                  </a:txBody>
                  <a:tcPr marL="6757" marR="6757" marT="6757"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400" b="1" noProof="0" dirty="0" smtClean="0">
                          <a:solidFill>
                            <a:srgbClr val="0070C0"/>
                          </a:solidFill>
                        </a:rPr>
                        <a:t>A betegség nagy távolságokra történő terjedésének fő mechanizmusa(i)</a:t>
                      </a:r>
                      <a:endParaRPr lang="hu-HU" sz="1400" b="1" i="0" u="none" strike="noStrike" noProof="0" dirty="0">
                        <a:solidFill>
                          <a:srgbClr val="0070C0"/>
                        </a:solidFill>
                        <a:effectLst/>
                        <a:latin typeface="Calibri" panose="020F0502020204030204" pitchFamily="34" charset="0"/>
                      </a:endParaRPr>
                    </a:p>
                  </a:txBody>
                  <a:tcPr marL="6757" marR="6757" marT="6757" marB="0" anchor="ctr"/>
                </a:tc>
                <a:tc>
                  <a:txBody>
                    <a:bodyPr/>
                    <a:lstStyle/>
                    <a:p>
                      <a:pPr algn="ctr" fontAlgn="t"/>
                      <a:r>
                        <a:rPr lang="hu-HU" sz="1400" b="1" u="none" strike="noStrike" noProof="0" dirty="0" smtClean="0">
                          <a:solidFill>
                            <a:srgbClr val="0070C0"/>
                          </a:solidFill>
                          <a:effectLst/>
                        </a:rPr>
                        <a:t>Érintett földrajzi</a:t>
                      </a:r>
                      <a:r>
                        <a:rPr lang="hu-HU" sz="1400" b="1" u="none" strike="noStrike" baseline="0" noProof="0" dirty="0" smtClean="0">
                          <a:solidFill>
                            <a:srgbClr val="0070C0"/>
                          </a:solidFill>
                          <a:effectLst/>
                        </a:rPr>
                        <a:t> területek</a:t>
                      </a:r>
                      <a:endParaRPr lang="hu-HU" sz="1400" b="1" i="0" u="none" strike="noStrike" noProof="0" dirty="0">
                        <a:solidFill>
                          <a:srgbClr val="0070C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3387938495"/>
                  </a:ext>
                </a:extLst>
              </a:tr>
              <a:tr h="433469">
                <a:tc>
                  <a:txBody>
                    <a:bodyPr/>
                    <a:lstStyle/>
                    <a:p>
                      <a:pPr algn="l" fontAlgn="t"/>
                      <a:r>
                        <a:rPr lang="hu-HU" sz="1200" u="none" strike="noStrike" noProof="0" dirty="0" smtClean="0">
                          <a:solidFill>
                            <a:srgbClr val="C00000"/>
                          </a:solidFill>
                          <a:effectLst/>
                        </a:rPr>
                        <a:t>Malária/szúnyogok</a:t>
                      </a:r>
                      <a:endParaRPr lang="hu-HU" sz="1200" b="0" i="0" u="none" strike="noStrike" noProof="0" dirty="0">
                        <a:solidFill>
                          <a:srgbClr val="C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igen</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6757" marR="6757" marT="6757"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Dél-</a:t>
                      </a:r>
                      <a:r>
                        <a:rPr lang="hu-HU" sz="1200" b="0" i="0" u="none" strike="noStrike" baseline="0" noProof="0" dirty="0" smtClean="0">
                          <a:solidFill>
                            <a:srgbClr val="000000"/>
                          </a:solidFill>
                          <a:effectLst/>
                          <a:latin typeface="Calibri" panose="020F0502020204030204" pitchFamily="34" charset="0"/>
                        </a:rPr>
                        <a:t> és Kelet-Közép-</a:t>
                      </a:r>
                      <a:r>
                        <a:rPr lang="hu-HU" sz="1200" b="0" i="0" u="none" strike="noStrike" noProof="0" dirty="0" smtClean="0">
                          <a:solidFill>
                            <a:srgbClr val="000000"/>
                          </a:solidFill>
                          <a:effectLst/>
                          <a:latin typeface="Calibri" panose="020F0502020204030204" pitchFamily="34" charset="0"/>
                        </a:rPr>
                        <a:t>Európa</a:t>
                      </a:r>
                      <a:endParaRPr lang="hu-HU" sz="1200" b="0" i="0" u="none" strike="noStrike" noProof="0" dirty="0">
                        <a:solidFill>
                          <a:srgbClr val="000000"/>
                        </a:solidFill>
                        <a:effectLst/>
                        <a:latin typeface="Calibri" panose="020F0502020204030204" pitchFamily="34" charset="0"/>
                      </a:endParaRPr>
                    </a:p>
                  </a:txBody>
                  <a:tcPr marL="6757" marR="6757" marT="6757" marB="0" anchor="ctr"/>
                </a:tc>
                <a:extLst>
                  <a:ext uri="{0D108BD9-81ED-4DB2-BD59-A6C34878D82A}">
                    <a16:rowId xmlns:a16="http://schemas.microsoft.com/office/drawing/2014/main" val="824292214"/>
                  </a:ext>
                </a:extLst>
              </a:tr>
              <a:tr h="433469">
                <a:tc>
                  <a:txBody>
                    <a:bodyPr/>
                    <a:lstStyle/>
                    <a:p>
                      <a:pPr algn="l" fontAlgn="t"/>
                      <a:r>
                        <a:rPr lang="hu-HU" sz="1200" u="none" strike="noStrike" noProof="0" dirty="0" err="1" smtClean="0">
                          <a:solidFill>
                            <a:srgbClr val="C00000"/>
                          </a:solidFill>
                          <a:effectLst/>
                        </a:rPr>
                        <a:t>Onchocerciasis</a:t>
                      </a:r>
                      <a:r>
                        <a:rPr lang="hu-HU" sz="1200" u="none" strike="noStrike" noProof="0" dirty="0" smtClean="0">
                          <a:solidFill>
                            <a:srgbClr val="C00000"/>
                          </a:solidFill>
                          <a:effectLst/>
                        </a:rPr>
                        <a:t> (Folyami vakság)/feketelegyek</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mn-lt"/>
                        </a:rPr>
                        <a:t>növekvő</a:t>
                      </a:r>
                      <a:r>
                        <a:rPr lang="hu-HU" sz="1200" b="0" i="0" u="none" strike="noStrike" baseline="0" noProof="0" dirty="0" smtClean="0">
                          <a:solidFill>
                            <a:srgbClr val="000000"/>
                          </a:solidFill>
                          <a:effectLst/>
                          <a:latin typeface="+mn-lt"/>
                        </a:rPr>
                        <a:t> előfordulási gyakoriság</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Afrika</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427067473"/>
                  </a:ext>
                </a:extLst>
              </a:tr>
              <a:tr h="252857">
                <a:tc>
                  <a:txBody>
                    <a:bodyPr/>
                    <a:lstStyle/>
                    <a:p>
                      <a:pPr algn="l" fontAlgn="t"/>
                      <a:r>
                        <a:rPr lang="hu-HU" sz="1200" u="none" strike="noStrike" noProof="0" dirty="0" err="1" smtClean="0">
                          <a:solidFill>
                            <a:srgbClr val="C00000"/>
                          </a:solidFill>
                          <a:effectLst/>
                        </a:rPr>
                        <a:t>Rift</a:t>
                      </a:r>
                      <a:r>
                        <a:rPr lang="hu-HU" sz="1200" u="none" strike="noStrike" noProof="0" dirty="0" smtClean="0">
                          <a:solidFill>
                            <a:srgbClr val="C00000"/>
                          </a:solidFill>
                          <a:effectLst/>
                        </a:rPr>
                        <a:t> Valley láz/szúnyogok</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igen</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háziasított állatok kereskedelme</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Földközi-tenger térség, Közép-Európa, Közel-Kelet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222121488"/>
                  </a:ext>
                </a:extLst>
              </a:tr>
              <a:tr h="433469">
                <a:tc>
                  <a:txBody>
                    <a:bodyPr/>
                    <a:lstStyle/>
                    <a:p>
                      <a:pPr algn="l" fontAlgn="t"/>
                      <a:r>
                        <a:rPr lang="hu-HU" sz="1200" u="none" strike="noStrike" noProof="0" dirty="0" smtClean="0">
                          <a:solidFill>
                            <a:srgbClr val="C00000"/>
                          </a:solidFill>
                          <a:effectLst/>
                        </a:rPr>
                        <a:t>Vérmételyfertőzés (</a:t>
                      </a:r>
                      <a:r>
                        <a:rPr lang="hu-HU" sz="1200" u="none" strike="noStrike" kern="1200" noProof="0" dirty="0" err="1" smtClean="0">
                          <a:solidFill>
                            <a:srgbClr val="C00000"/>
                          </a:solidFill>
                          <a:effectLst/>
                          <a:latin typeface="+mn-lt"/>
                          <a:ea typeface="+mn-ea"/>
                          <a:cs typeface="+mn-cs"/>
                        </a:rPr>
                        <a:t>Schistosomiasis</a:t>
                      </a:r>
                      <a:r>
                        <a:rPr lang="hu-HU" sz="1200" u="none" strike="noStrike" kern="1200" noProof="0" dirty="0" smtClean="0">
                          <a:solidFill>
                            <a:srgbClr val="C00000"/>
                          </a:solidFill>
                          <a:effectLst/>
                          <a:latin typeface="+mn-lt"/>
                          <a:ea typeface="+mn-ea"/>
                          <a:cs typeface="+mn-cs"/>
                        </a:rPr>
                        <a:t>, </a:t>
                      </a:r>
                      <a:r>
                        <a:rPr lang="hu-HU" sz="1200" u="none" strike="noStrike" kern="1200" noProof="0" dirty="0" err="1" smtClean="0">
                          <a:solidFill>
                            <a:srgbClr val="C00000"/>
                          </a:solidFill>
                          <a:effectLst/>
                          <a:latin typeface="+mn-lt"/>
                          <a:ea typeface="+mn-ea"/>
                          <a:cs typeface="+mn-cs"/>
                        </a:rPr>
                        <a:t>bilharziasis</a:t>
                      </a:r>
                      <a:r>
                        <a:rPr lang="hu-HU" sz="1200" u="none" strike="noStrike" kern="1200" noProof="0" dirty="0" smtClean="0">
                          <a:solidFill>
                            <a:srgbClr val="C00000"/>
                          </a:solidFill>
                          <a:effectLst/>
                          <a:latin typeface="+mn-lt"/>
                          <a:ea typeface="+mn-ea"/>
                          <a:cs typeface="+mn-cs"/>
                        </a:rPr>
                        <a:t>)/csigák</a:t>
                      </a:r>
                      <a:endParaRPr lang="hu-HU" sz="1200" u="none" strike="noStrike" kern="1200" noProof="0" dirty="0">
                        <a:solidFill>
                          <a:srgbClr val="C00000"/>
                        </a:solidFill>
                        <a:effectLst/>
                        <a:latin typeface="+mn-lt"/>
                        <a:ea typeface="+mn-ea"/>
                        <a:cs typeface="+mn-cs"/>
                      </a:endParaRPr>
                    </a:p>
                  </a:txBody>
                  <a:tcPr marL="8058" marR="8058" marT="8058" marB="0" anchor="ctr"/>
                </a:tc>
                <a:tc>
                  <a:txBody>
                    <a:bodyPr/>
                    <a:lstStyle/>
                    <a:p>
                      <a:pPr algn="ctr" fontAlgn="t"/>
                      <a:r>
                        <a:rPr lang="hu-HU" sz="1200" noProof="0" dirty="0" smtClean="0"/>
                        <a:t>elterjedési terület eltolódik a kevésbé meleg területek felé</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Dél-Európa, Afrika és a Közel-Kelet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1889973601"/>
                  </a:ext>
                </a:extLst>
              </a:tr>
              <a:tr h="429141">
                <a:tc>
                  <a:txBody>
                    <a:bodyPr/>
                    <a:lstStyle/>
                    <a:p>
                      <a:pPr algn="l" fontAlgn="t"/>
                      <a:r>
                        <a:rPr lang="hu-HU" sz="1200" u="none" strike="noStrike" noProof="0" dirty="0" smtClean="0">
                          <a:solidFill>
                            <a:srgbClr val="C00000"/>
                          </a:solidFill>
                          <a:effectLst/>
                        </a:rPr>
                        <a:t>Álomkór (</a:t>
                      </a:r>
                      <a:r>
                        <a:rPr lang="hu-HU" sz="1200" u="none" strike="noStrike" noProof="0" dirty="0" err="1" smtClean="0">
                          <a:solidFill>
                            <a:srgbClr val="C00000"/>
                          </a:solidFill>
                          <a:effectLst/>
                        </a:rPr>
                        <a:t>African</a:t>
                      </a:r>
                      <a:r>
                        <a:rPr lang="hu-HU" sz="1200" u="none" strike="noStrike" noProof="0" dirty="0" smtClean="0">
                          <a:solidFill>
                            <a:srgbClr val="C00000"/>
                          </a:solidFill>
                          <a:effectLst/>
                        </a:rPr>
                        <a:t> </a:t>
                      </a:r>
                      <a:r>
                        <a:rPr lang="hu-HU" sz="1200" u="none" strike="noStrike" noProof="0" dirty="0" err="1" smtClean="0">
                          <a:solidFill>
                            <a:srgbClr val="C00000"/>
                          </a:solidFill>
                          <a:effectLst/>
                        </a:rPr>
                        <a:t>trypanosomiasis</a:t>
                      </a:r>
                      <a:r>
                        <a:rPr lang="hu-HU" sz="1200" u="none" strike="noStrike" noProof="0" dirty="0" smtClean="0">
                          <a:solidFill>
                            <a:srgbClr val="C00000"/>
                          </a:solidFill>
                          <a:effectLst/>
                        </a:rPr>
                        <a:t>)/cecelégy</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noProof="0" dirty="0" smtClean="0"/>
                        <a:t>elterjedési terület eltolódik a kevésbé meleg területek felé</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smtClean="0">
                          <a:solidFill>
                            <a:srgbClr val="000000"/>
                          </a:solidFill>
                          <a:effectLst/>
                          <a:latin typeface="Calibri" panose="020F0502020204030204" pitchFamily="34" charset="0"/>
                        </a:rPr>
                        <a:t>Afrika, </a:t>
                      </a:r>
                      <a:r>
                        <a:rPr lang="hu-HU" sz="1200" b="0" i="0" u="none" strike="noStrike" noProof="0" dirty="0" err="1" smtClean="0">
                          <a:solidFill>
                            <a:srgbClr val="000000"/>
                          </a:solidFill>
                          <a:effectLst/>
                          <a:latin typeface="Calibri" panose="020F0502020204030204" pitchFamily="34" charset="0"/>
                        </a:rPr>
                        <a:t>Szub</a:t>
                      </a:r>
                      <a:r>
                        <a:rPr lang="hu-HU" sz="1200" b="0" i="0" u="none" strike="noStrike" noProof="0" dirty="0" smtClean="0">
                          <a:solidFill>
                            <a:srgbClr val="000000"/>
                          </a:solidFill>
                          <a:effectLst/>
                          <a:latin typeface="Calibri" panose="020F0502020204030204" pitchFamily="34" charset="0"/>
                        </a:rPr>
                        <a:t>-Szaharai</a:t>
                      </a:r>
                      <a:r>
                        <a:rPr lang="hu-HU" sz="1200" b="0" i="0" u="none" strike="noStrike" baseline="0" noProof="0" dirty="0" smtClean="0">
                          <a:solidFill>
                            <a:srgbClr val="000000"/>
                          </a:solidFill>
                          <a:effectLst/>
                          <a:latin typeface="Calibri" panose="020F0502020204030204" pitchFamily="34" charset="0"/>
                        </a:rPr>
                        <a:t> övezet</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891405790"/>
                  </a:ext>
                </a:extLst>
              </a:tr>
              <a:tr h="288979">
                <a:tc>
                  <a:txBody>
                    <a:bodyPr/>
                    <a:lstStyle/>
                    <a:p>
                      <a:pPr algn="l" fontAlgn="t"/>
                      <a:r>
                        <a:rPr lang="hu-HU" sz="1200" u="none" strike="noStrike" noProof="0" dirty="0" smtClean="0">
                          <a:solidFill>
                            <a:srgbClr val="C00000"/>
                          </a:solidFill>
                          <a:effectLst/>
                        </a:rPr>
                        <a:t>Kullancs-</a:t>
                      </a:r>
                      <a:r>
                        <a:rPr lang="hu-HU" sz="1200" u="none" strike="noStrike" noProof="0" dirty="0" err="1" smtClean="0">
                          <a:solidFill>
                            <a:srgbClr val="C00000"/>
                          </a:solidFill>
                          <a:effectLst/>
                        </a:rPr>
                        <a:t>encephalitis</a:t>
                      </a:r>
                      <a:r>
                        <a:rPr lang="hu-HU" sz="1200" u="none" strike="noStrike" noProof="0" dirty="0" smtClean="0">
                          <a:solidFill>
                            <a:srgbClr val="C00000"/>
                          </a:solidFill>
                          <a:effectLst/>
                        </a:rPr>
                        <a:t>/kullancsok</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noProof="0" dirty="0" smtClean="0"/>
                        <a:t>elterjedési terület eltolódik Európa észak-nyugati része felé</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u="none" strike="noStrike" noProof="0" dirty="0" err="1" smtClean="0">
                          <a:solidFill>
                            <a:srgbClr val="000000"/>
                          </a:solidFill>
                          <a:effectLst/>
                        </a:rPr>
                        <a:t>Brittany</a:t>
                      </a:r>
                      <a:r>
                        <a:rPr lang="hu-HU" sz="1200" b="0" u="none" strike="noStrike" noProof="0" dirty="0" smtClean="0">
                          <a:solidFill>
                            <a:srgbClr val="000000"/>
                          </a:solidFill>
                          <a:effectLst/>
                        </a:rPr>
                        <a:t>, </a:t>
                      </a:r>
                      <a:r>
                        <a:rPr lang="hu-HU" sz="1200" b="0" u="none" strike="noStrike" noProof="0" dirty="0" err="1" smtClean="0">
                          <a:solidFill>
                            <a:srgbClr val="000000"/>
                          </a:solidFill>
                          <a:effectLst/>
                        </a:rPr>
                        <a:t>southwest</a:t>
                      </a:r>
                      <a:r>
                        <a:rPr lang="hu-HU" sz="1200" b="0" u="none" strike="noStrike" noProof="0" dirty="0" smtClean="0">
                          <a:solidFill>
                            <a:srgbClr val="000000"/>
                          </a:solidFill>
                          <a:effectLst/>
                        </a:rPr>
                        <a:t> England, </a:t>
                      </a:r>
                      <a:r>
                        <a:rPr lang="hu-HU" sz="1200" b="0" u="none" strike="noStrike" noProof="0" dirty="0" err="1" smtClean="0">
                          <a:solidFill>
                            <a:srgbClr val="000000"/>
                          </a:solidFill>
                          <a:effectLst/>
                        </a:rPr>
                        <a:t>Ireland</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868383147"/>
                  </a:ext>
                </a:extLst>
              </a:tr>
              <a:tr h="433469">
                <a:tc>
                  <a:txBody>
                    <a:bodyPr/>
                    <a:lstStyle/>
                    <a:p>
                      <a:pPr algn="l" fontAlgn="t"/>
                      <a:r>
                        <a:rPr lang="hu-HU" sz="1200" u="none" strike="noStrike" noProof="0" dirty="0" smtClean="0">
                          <a:solidFill>
                            <a:srgbClr val="C00000"/>
                          </a:solidFill>
                          <a:effectLst/>
                        </a:rPr>
                        <a:t>Toscana </a:t>
                      </a:r>
                      <a:r>
                        <a:rPr lang="hu-HU" sz="1200" u="none" strike="noStrike" noProof="0" dirty="0" err="1" smtClean="0">
                          <a:solidFill>
                            <a:srgbClr val="C00000"/>
                          </a:solidFill>
                          <a:effectLst/>
                        </a:rPr>
                        <a:t>virus</a:t>
                      </a:r>
                      <a:r>
                        <a:rPr lang="hu-HU" sz="1200" u="none" strike="noStrike" noProof="0" dirty="0" smtClean="0">
                          <a:solidFill>
                            <a:srgbClr val="C00000"/>
                          </a:solidFill>
                          <a:effectLst/>
                        </a:rPr>
                        <a:t>-fertőzés/homoklégy</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igen</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smtClean="0">
                        <a:solidFill>
                          <a:srgbClr val="000000"/>
                        </a:solidFill>
                        <a:effectLst/>
                        <a:latin typeface="Calibri" panose="020F0502020204030204" pitchFamily="34" charset="0"/>
                      </a:endParaRPr>
                    </a:p>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b="0" i="0" u="none" strike="noStrike" noProof="0" dirty="0" err="1" smtClean="0">
                          <a:solidFill>
                            <a:srgbClr val="000000"/>
                          </a:solidFill>
                          <a:effectLst/>
                          <a:latin typeface="Calibri" panose="020F0502020204030204" pitchFamily="34" charset="0"/>
                        </a:rPr>
                        <a:t>Britain</a:t>
                      </a:r>
                      <a:r>
                        <a:rPr lang="hu-HU" sz="1200" b="0" i="0" u="none" strike="noStrike" noProof="0" dirty="0" smtClean="0">
                          <a:solidFill>
                            <a:srgbClr val="000000"/>
                          </a:solidFill>
                          <a:effectLst/>
                          <a:latin typeface="Calibri" panose="020F0502020204030204" pitchFamily="34" charset="0"/>
                        </a:rPr>
                        <a:t>, </a:t>
                      </a:r>
                      <a:r>
                        <a:rPr lang="hu-HU" sz="1200" b="0" i="0" u="none" strike="noStrike" noProof="0" dirty="0" err="1" smtClean="0">
                          <a:solidFill>
                            <a:srgbClr val="000000"/>
                          </a:solidFill>
                          <a:effectLst/>
                          <a:latin typeface="Calibri" panose="020F0502020204030204" pitchFamily="34" charset="0"/>
                        </a:rPr>
                        <a:t>northern</a:t>
                      </a:r>
                      <a:r>
                        <a:rPr lang="hu-HU" sz="1200" b="0" i="0" u="none" strike="noStrike" noProof="0" dirty="0" smtClean="0">
                          <a:solidFill>
                            <a:srgbClr val="000000"/>
                          </a:solidFill>
                          <a:effectLst/>
                          <a:latin typeface="Calibri" panose="020F0502020204030204" pitchFamily="34" charset="0"/>
                        </a:rPr>
                        <a:t> and </a:t>
                      </a:r>
                      <a:r>
                        <a:rPr lang="hu-HU" sz="1200" b="0" i="0" u="none" strike="noStrike" noProof="0" dirty="0" err="1" smtClean="0">
                          <a:solidFill>
                            <a:srgbClr val="000000"/>
                          </a:solidFill>
                          <a:effectLst/>
                          <a:latin typeface="Calibri" panose="020F0502020204030204" pitchFamily="34" charset="0"/>
                        </a:rPr>
                        <a:t>eastern</a:t>
                      </a:r>
                      <a:r>
                        <a:rPr lang="hu-HU" sz="1200" b="0" i="0" u="none" strike="noStrike" noProof="0" dirty="0" smtClean="0">
                          <a:solidFill>
                            <a:srgbClr val="000000"/>
                          </a:solidFill>
                          <a:effectLst/>
                          <a:latin typeface="Calibri" panose="020F0502020204030204" pitchFamily="34" charset="0"/>
                        </a:rPr>
                        <a:t> Europe</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455443669"/>
                  </a:ext>
                </a:extLst>
              </a:tr>
              <a:tr h="252857">
                <a:tc>
                  <a:txBody>
                    <a:bodyPr/>
                    <a:lstStyle/>
                    <a:p>
                      <a:pPr algn="l" fontAlgn="t"/>
                      <a:r>
                        <a:rPr lang="hu-HU" sz="1200" b="0" u="none" strike="noStrike" noProof="0" dirty="0" err="1" smtClean="0">
                          <a:solidFill>
                            <a:srgbClr val="C00000"/>
                          </a:solidFill>
                          <a:effectLst/>
                        </a:rPr>
                        <a:t>Tungiasis</a:t>
                      </a:r>
                      <a:r>
                        <a:rPr lang="hu-HU" sz="1200" b="0" u="none" strike="noStrike" noProof="0" dirty="0" smtClean="0">
                          <a:solidFill>
                            <a:srgbClr val="C00000"/>
                          </a:solidFill>
                          <a:effectLst/>
                        </a:rPr>
                        <a:t>/bolhák</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igen</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gazdaságilag</a:t>
                      </a:r>
                      <a:r>
                        <a:rPr lang="hu-HU" sz="1200" b="0" i="0" u="none" strike="noStrike" baseline="0" noProof="0" dirty="0" smtClean="0">
                          <a:solidFill>
                            <a:srgbClr val="000000"/>
                          </a:solidFill>
                          <a:effectLst/>
                          <a:latin typeface="Calibri" panose="020F0502020204030204" pitchFamily="34" charset="0"/>
                        </a:rPr>
                        <a:t> fejlett </a:t>
                      </a:r>
                      <a:r>
                        <a:rPr lang="hu-HU" sz="1200" b="0" i="0" u="none" strike="noStrike" noProof="0" dirty="0" smtClean="0">
                          <a:solidFill>
                            <a:srgbClr val="000000"/>
                          </a:solidFill>
                          <a:effectLst/>
                          <a:latin typeface="Calibri" panose="020F0502020204030204" pitchFamily="34" charset="0"/>
                        </a:rPr>
                        <a:t> országok</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307759260"/>
                  </a:ext>
                </a:extLst>
              </a:tr>
              <a:tr h="252857">
                <a:tc>
                  <a:txBody>
                    <a:bodyPr/>
                    <a:lstStyle/>
                    <a:p>
                      <a:pPr algn="l" fontAlgn="t"/>
                      <a:r>
                        <a:rPr lang="hu-HU" sz="1200" u="none" strike="noStrike" noProof="0" dirty="0" smtClean="0">
                          <a:solidFill>
                            <a:srgbClr val="C00000"/>
                          </a:solidFill>
                          <a:effectLst/>
                        </a:rPr>
                        <a:t>Tífusz/bolhák</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mn-lt"/>
                        </a:rPr>
                        <a:t>növekvő</a:t>
                      </a:r>
                      <a:r>
                        <a:rPr lang="hu-HU" sz="1200" b="0" i="0" u="none" strike="noStrike" baseline="0" noProof="0" dirty="0" smtClean="0">
                          <a:solidFill>
                            <a:srgbClr val="000000"/>
                          </a:solidFill>
                          <a:effectLst/>
                          <a:latin typeface="+mn-lt"/>
                        </a:rPr>
                        <a:t> előfordulási gyakoriság</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err="1" smtClean="0">
                          <a:solidFill>
                            <a:srgbClr val="000000"/>
                          </a:solidFill>
                          <a:effectLst/>
                          <a:latin typeface="Calibri" panose="020F0502020204030204" pitchFamily="34" charset="0"/>
                        </a:rPr>
                        <a:t>Temperate</a:t>
                      </a:r>
                      <a:r>
                        <a:rPr lang="hu-HU" sz="1200" b="0" i="0" u="none" strike="noStrike" noProof="0" dirty="0" smtClean="0">
                          <a:solidFill>
                            <a:srgbClr val="000000"/>
                          </a:solidFill>
                          <a:effectLst/>
                          <a:latin typeface="Calibri" panose="020F0502020204030204" pitchFamily="34" charset="0"/>
                        </a:rPr>
                        <a:t> </a:t>
                      </a:r>
                      <a:r>
                        <a:rPr lang="hu-HU" sz="1200" b="0" i="0" u="none" strike="noStrike" noProof="0" dirty="0" err="1" smtClean="0">
                          <a:solidFill>
                            <a:srgbClr val="000000"/>
                          </a:solidFill>
                          <a:effectLst/>
                          <a:latin typeface="Calibri" panose="020F0502020204030204" pitchFamily="34" charset="0"/>
                        </a:rPr>
                        <a:t>regions</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703568310"/>
                  </a:ext>
                </a:extLst>
              </a:tr>
              <a:tr h="288979">
                <a:tc>
                  <a:txBody>
                    <a:bodyPr/>
                    <a:lstStyle/>
                    <a:p>
                      <a:pPr algn="l" fontAlgn="t"/>
                      <a:r>
                        <a:rPr lang="hu-HU" sz="1200" u="none" strike="noStrike" noProof="0" dirty="0" smtClean="0">
                          <a:solidFill>
                            <a:srgbClr val="C00000"/>
                          </a:solidFill>
                          <a:effectLst/>
                        </a:rPr>
                        <a:t>Nyugat-Nílusi</a:t>
                      </a:r>
                      <a:r>
                        <a:rPr lang="hu-HU" sz="1200" u="none" strike="noStrike" baseline="0" noProof="0" dirty="0" smtClean="0">
                          <a:solidFill>
                            <a:srgbClr val="C00000"/>
                          </a:solidFill>
                          <a:effectLst/>
                        </a:rPr>
                        <a:t> láz</a:t>
                      </a:r>
                      <a:r>
                        <a:rPr lang="hu-HU" sz="1200" u="none" strike="noStrike" noProof="0" dirty="0" smtClean="0">
                          <a:solidFill>
                            <a:srgbClr val="C00000"/>
                          </a:solidFill>
                          <a:effectLst/>
                        </a:rPr>
                        <a:t>/szúnyogok </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igen</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Nyugat-Európa</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823286333"/>
                  </a:ext>
                </a:extLst>
              </a:tr>
              <a:tr h="257390">
                <a:tc>
                  <a:txBody>
                    <a:bodyPr/>
                    <a:lstStyle/>
                    <a:p>
                      <a:pPr algn="l" fontAlgn="t"/>
                      <a:r>
                        <a:rPr lang="hu-HU" sz="1200" u="none" strike="noStrike" noProof="0" dirty="0" smtClean="0">
                          <a:solidFill>
                            <a:srgbClr val="C00000"/>
                          </a:solidFill>
                          <a:effectLst/>
                        </a:rPr>
                        <a:t>Sárgaláz/szúnyogok</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igen</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hu-HU" sz="1200" noProof="0" dirty="0" smtClean="0"/>
                        <a:t>kórokozó-rezervoár gazdaszervezetek</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Dél-Európa</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670443272"/>
                  </a:ext>
                </a:extLst>
              </a:tr>
              <a:tr h="432000">
                <a:tc>
                  <a:txBody>
                    <a:bodyPr/>
                    <a:lstStyle/>
                    <a:p>
                      <a:pPr algn="l" fontAlgn="t"/>
                      <a:r>
                        <a:rPr lang="hu-HU" sz="1200" u="none" strike="noStrike" noProof="0" dirty="0" err="1" smtClean="0">
                          <a:solidFill>
                            <a:srgbClr val="C00000"/>
                          </a:solidFill>
                          <a:effectLst/>
                        </a:rPr>
                        <a:t>Zika</a:t>
                      </a:r>
                      <a:r>
                        <a:rPr lang="hu-HU" sz="1200" u="none" strike="noStrike" noProof="0" dirty="0" smtClean="0">
                          <a:solidFill>
                            <a:srgbClr val="C00000"/>
                          </a:solidFill>
                          <a:effectLst/>
                        </a:rPr>
                        <a:t> vírus-fertőzés/szúnyogok</a:t>
                      </a:r>
                      <a:endParaRPr lang="hu-HU" sz="1200" b="0" i="0" u="none" strike="noStrike" noProof="0" dirty="0">
                        <a:solidFill>
                          <a:srgbClr val="C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igen</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u="none" strike="noStrike" noProof="0" dirty="0" smtClean="0">
                          <a:solidFill>
                            <a:srgbClr val="000000"/>
                          </a:solidFill>
                          <a:effectLst/>
                        </a:rPr>
                        <a:t>emberek utazása </a:t>
                      </a:r>
                      <a:endParaRPr lang="hu-HU" sz="1200" b="0" i="0" u="none" strike="noStrike" noProof="0" dirty="0">
                        <a:solidFill>
                          <a:srgbClr val="000000"/>
                        </a:solidFill>
                        <a:effectLst/>
                        <a:latin typeface="Calibri" panose="020F0502020204030204" pitchFamily="34" charset="0"/>
                      </a:endParaRPr>
                    </a:p>
                  </a:txBody>
                  <a:tcPr marL="8058" marR="8058" marT="8058" marB="0" anchor="ctr"/>
                </a:tc>
                <a:tc>
                  <a:txBody>
                    <a:bodyPr/>
                    <a:lstStyle/>
                    <a:p>
                      <a:pPr algn="ctr" fontAlgn="t"/>
                      <a:r>
                        <a:rPr lang="hu-HU" sz="1200" b="0" i="0" u="none" strike="noStrike" noProof="0" dirty="0" smtClean="0">
                          <a:solidFill>
                            <a:srgbClr val="000000"/>
                          </a:solidFill>
                          <a:effectLst/>
                          <a:latin typeface="Calibri" panose="020F0502020204030204" pitchFamily="34" charset="0"/>
                        </a:rPr>
                        <a:t>Európa és Észak-Amerika</a:t>
                      </a:r>
                      <a:endParaRPr lang="hu-HU" sz="1200" b="0" i="0" u="none" strike="noStrike" noProof="0" dirty="0">
                        <a:solidFill>
                          <a:srgbClr val="000000"/>
                        </a:solidFill>
                        <a:effectLst/>
                        <a:latin typeface="Calibri" panose="020F0502020204030204" pitchFamily="34" charset="0"/>
                      </a:endParaRPr>
                    </a:p>
                  </a:txBody>
                  <a:tcPr marL="8058" marR="8058" marT="8058" marB="0" anchor="ctr"/>
                </a:tc>
                <a:extLst>
                  <a:ext uri="{0D108BD9-81ED-4DB2-BD59-A6C34878D82A}">
                    <a16:rowId xmlns:a16="http://schemas.microsoft.com/office/drawing/2014/main" val="2385188368"/>
                  </a:ext>
                </a:extLst>
              </a:tr>
            </a:tbl>
          </a:graphicData>
        </a:graphic>
      </p:graphicFrame>
    </p:spTree>
    <p:extLst>
      <p:ext uri="{BB962C8B-B14F-4D97-AF65-F5344CB8AC3E}">
        <p14:creationId xmlns:p14="http://schemas.microsoft.com/office/powerpoint/2010/main" val="36874876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5" y="85667"/>
            <a:ext cx="11896826" cy="674305"/>
          </a:xfrm>
        </p:spPr>
        <p:txBody>
          <a:bodyPr rtlCol="0">
            <a:noAutofit/>
          </a:bodyPr>
          <a:lstStyle/>
          <a:p>
            <a:pPr algn="ctr" rtl="0"/>
            <a:r>
              <a:rPr lang="hu" sz="2800" b="1" dirty="0" smtClean="0">
                <a:solidFill>
                  <a:schemeClr val="tx1"/>
                </a:solidFill>
              </a:rPr>
              <a:t>Lehetséges megelőzés</a:t>
            </a:r>
            <a:endParaRPr lang="hu-HU" sz="2800" b="1" dirty="0">
              <a:solidFill>
                <a:schemeClr val="tx1"/>
              </a:solidFill>
            </a:endParaRPr>
          </a:p>
        </p:txBody>
      </p:sp>
      <p:sp>
        <p:nvSpPr>
          <p:cNvPr id="12" name="TextBox 11">
            <a:extLst>
              <a:ext uri="{FF2B5EF4-FFF2-40B4-BE49-F238E27FC236}">
                <a16:creationId xmlns:a16="http://schemas.microsoft.com/office/drawing/2014/main" id="{4D5F58D1-57C0-B6BF-A839-7B382045F782}"/>
              </a:ext>
            </a:extLst>
          </p:cNvPr>
          <p:cNvSpPr txBox="1"/>
          <p:nvPr/>
        </p:nvSpPr>
        <p:spPr>
          <a:xfrm>
            <a:off x="323776" y="699162"/>
            <a:ext cx="11554798" cy="6085769"/>
          </a:xfrm>
          <a:prstGeom prst="rect">
            <a:avLst/>
          </a:prstGeom>
          <a:noFill/>
        </p:spPr>
        <p:txBody>
          <a:bodyPr wrap="square" rtlCol="0">
            <a:spAutoFit/>
          </a:bodyPr>
          <a:lstStyle/>
          <a:p>
            <a:pPr algn="just">
              <a:lnSpc>
                <a:spcPct val="120000"/>
              </a:lnSpc>
            </a:pPr>
            <a:r>
              <a:rPr lang="hu-HU" sz="1600" dirty="0" smtClean="0"/>
              <a:t>Az éghajlatváltozás következtében a világ számos térsége, így Európa is, fokozottan ki van téve a vektorok által terjesztett betegségek (VBD) járványainak. Az ilyen egészségügyi kockázatok megelőzésére vagy csökkentésére alkalmazható stratégiák három fő csoportba sorolhatók:</a:t>
            </a:r>
          </a:p>
          <a:p>
            <a:pPr marL="638175" lvl="1" indent="-180975">
              <a:lnSpc>
                <a:spcPct val="120000"/>
              </a:lnSpc>
              <a:buFont typeface="Arial" panose="020B0604020202020204" pitchFamily="34" charset="0"/>
              <a:buChar char="•"/>
            </a:pPr>
            <a:r>
              <a:rPr lang="hu-HU" sz="1600" dirty="0" smtClean="0"/>
              <a:t>környezeti beavatkozások,</a:t>
            </a:r>
          </a:p>
          <a:p>
            <a:pPr marL="638175" lvl="1" indent="-180975">
              <a:lnSpc>
                <a:spcPct val="120000"/>
              </a:lnSpc>
              <a:buFont typeface="Arial" panose="020B0604020202020204" pitchFamily="34" charset="0"/>
              <a:buChar char="•"/>
            </a:pPr>
            <a:r>
              <a:rPr lang="hu-HU" sz="1600" dirty="0" smtClean="0"/>
              <a:t>társadalmi intézkedések,</a:t>
            </a:r>
          </a:p>
          <a:p>
            <a:pPr marL="638175" lvl="1" indent="-180975">
              <a:lnSpc>
                <a:spcPct val="120000"/>
              </a:lnSpc>
              <a:buFont typeface="Arial" panose="020B0604020202020204" pitchFamily="34" charset="0"/>
              <a:buChar char="•"/>
            </a:pPr>
            <a:r>
              <a:rPr lang="hu-HU" sz="1600" dirty="0" smtClean="0"/>
              <a:t>technológiai megoldások.</a:t>
            </a:r>
          </a:p>
          <a:p>
            <a:pPr rtl="0">
              <a:buClr>
                <a:srgbClr val="FF0000"/>
              </a:buClr>
            </a:pPr>
            <a:endParaRPr lang="hu-HU" sz="1400" dirty="0" smtClean="0">
              <a:cs typeface="Arial" panose="020B0604020202020204" pitchFamily="34" charset="0"/>
            </a:endParaRPr>
          </a:p>
          <a:p>
            <a:pPr rtl="0">
              <a:buClr>
                <a:srgbClr val="FF0000"/>
              </a:buClr>
            </a:pPr>
            <a:r>
              <a:rPr lang="hu-HU" sz="2000" u="sng" dirty="0" smtClean="0">
                <a:solidFill>
                  <a:srgbClr val="0070C0"/>
                </a:solidFill>
                <a:cs typeface="Arial" panose="020B0604020202020204" pitchFamily="34" charset="0"/>
              </a:rPr>
              <a:t>Környezeti beavatkozások a VBD járványok </a:t>
            </a:r>
            <a:r>
              <a:rPr lang="hu-HU" sz="2000" u="sng" dirty="0" smtClean="0">
                <a:solidFill>
                  <a:srgbClr val="0070C0"/>
                </a:solidFill>
                <a:cs typeface="Arial" panose="020B0604020202020204" pitchFamily="34" charset="0"/>
              </a:rPr>
              <a:t>kockázatának </a:t>
            </a:r>
            <a:r>
              <a:rPr lang="hu-HU" sz="2000" u="sng" dirty="0" smtClean="0">
                <a:solidFill>
                  <a:srgbClr val="0070C0"/>
                </a:solidFill>
                <a:cs typeface="Arial" panose="020B0604020202020204" pitchFamily="34" charset="0"/>
              </a:rPr>
              <a:t>csökkenése érdekében</a:t>
            </a:r>
            <a:endParaRPr lang="hu-HU" sz="2000" b="1" dirty="0" smtClean="0">
              <a:solidFill>
                <a:srgbClr val="0070C0"/>
              </a:solidFill>
              <a:cs typeface="Arial" panose="020B0604020202020204" pitchFamily="34" charset="0"/>
            </a:endParaRPr>
          </a:p>
          <a:p>
            <a:pPr algn="just">
              <a:lnSpc>
                <a:spcPct val="110000"/>
              </a:lnSpc>
            </a:pPr>
            <a:r>
              <a:rPr lang="hu-HU" sz="1400" dirty="0" smtClean="0">
                <a:cs typeface="Arial" panose="020B0604020202020204" pitchFamily="34" charset="0"/>
              </a:rPr>
              <a:t> </a:t>
            </a:r>
            <a:r>
              <a:rPr lang="hu-HU" sz="1600" dirty="0" smtClean="0"/>
              <a:t>A VBD járványok kockázatának csökkenése érdekében az üvegházhatású gázok globális kibocsátásának csökkentése mellett számos egyéb környezetvédelmi intézkedés is kiemelt jelentőséggel bír:</a:t>
            </a:r>
          </a:p>
          <a:p>
            <a:pPr marL="638175" lvl="1" indent="-180975" algn="just">
              <a:lnSpc>
                <a:spcPct val="110000"/>
              </a:lnSpc>
              <a:spcAft>
                <a:spcPts val="800"/>
              </a:spcAft>
              <a:buFont typeface="Arial" panose="020B0604020202020204" pitchFamily="34" charset="0"/>
              <a:buChar char="•"/>
            </a:pPr>
            <a:r>
              <a:rPr lang="hu-HU" sz="1600" dirty="0" smtClean="0"/>
              <a:t>Területrendezés: olyan intézkedések bevezetése, amelyek szélsőséges időjárási események után megakadályozzák a vektorfajok számára kedvező környezet kialakulását, például a pangóvizek megszüntetése a szúnyogok szaporodásának megelőzése érdekében árvíz vagy fokozott csapadékmennyiség esetén.</a:t>
            </a:r>
          </a:p>
          <a:p>
            <a:pPr marL="638175" lvl="1" indent="-180975" algn="just">
              <a:lnSpc>
                <a:spcPct val="110000"/>
              </a:lnSpc>
              <a:spcAft>
                <a:spcPts val="800"/>
              </a:spcAft>
              <a:buFont typeface="Arial" panose="020B0604020202020204" pitchFamily="34" charset="0"/>
              <a:buChar char="•"/>
            </a:pPr>
            <a:r>
              <a:rPr lang="hu-HU" sz="1600" dirty="0" smtClean="0"/>
              <a:t>Természetes élőhelyek védelme: a vadon élő állatok természetes élőhelyeinek megőrzése és az emberi tevékenységek által okozott pusztítás minimalizálása.</a:t>
            </a:r>
          </a:p>
          <a:p>
            <a:pPr marL="638175" lvl="1" indent="-180975" algn="just">
              <a:lnSpc>
                <a:spcPct val="110000"/>
              </a:lnSpc>
              <a:spcAft>
                <a:spcPts val="800"/>
              </a:spcAft>
              <a:buFont typeface="Arial" panose="020B0604020202020204" pitchFamily="34" charset="0"/>
              <a:buChar char="•"/>
            </a:pPr>
            <a:r>
              <a:rPr lang="hu-HU" sz="1600" dirty="0" err="1" smtClean="0"/>
              <a:t>Zoonotikus</a:t>
            </a:r>
            <a:r>
              <a:rPr lang="hu-HU" sz="1600" dirty="0" smtClean="0"/>
              <a:t> átvitel megelőzése: a vadon élő vándorló állatok és az emberek vagy háziállatok közötti érintkezés csökkentése a fertőzések átvitelének megakadályozása érdekében.</a:t>
            </a:r>
          </a:p>
          <a:p>
            <a:pPr marL="638175" lvl="1" indent="-180975" algn="just">
              <a:lnSpc>
                <a:spcPct val="110000"/>
              </a:lnSpc>
              <a:spcAft>
                <a:spcPts val="800"/>
              </a:spcAft>
              <a:buFont typeface="Arial" panose="020B0604020202020204" pitchFamily="34" charset="0"/>
              <a:buChar char="•"/>
            </a:pPr>
            <a:r>
              <a:rPr lang="hu-HU" sz="1600" dirty="0" smtClean="0"/>
              <a:t>Háziállatok egészségének ellenőrzése: a rezervoárként szolgáló háziállatok rendszeres ellenőrzése a vektorok által terjesztett betegségek jelenlétének kiszűrése céljából.</a:t>
            </a:r>
          </a:p>
          <a:p>
            <a:pPr marL="342900" indent="-342900" rtl="0">
              <a:buClr>
                <a:srgbClr val="00B050"/>
              </a:buClr>
              <a:buFont typeface="Wingdings" panose="05000000000000000000" pitchFamily="2" charset="2"/>
              <a:buChar char="Ø"/>
            </a:pPr>
            <a:endParaRPr lang="hu" sz="2000" dirty="0">
              <a:cs typeface="Arial" panose="020B0604020202020204" pitchFamily="34" charset="0"/>
            </a:endParaRPr>
          </a:p>
        </p:txBody>
      </p:sp>
    </p:spTree>
    <p:extLst>
      <p:ext uri="{BB962C8B-B14F-4D97-AF65-F5344CB8AC3E}">
        <p14:creationId xmlns:p14="http://schemas.microsoft.com/office/powerpoint/2010/main" val="1612021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496389" y="221903"/>
            <a:ext cx="11468449" cy="6026331"/>
          </a:xfrm>
        </p:spPr>
        <p:txBody>
          <a:bodyPr rtlCol="0">
            <a:noAutofit/>
          </a:bodyPr>
          <a:lstStyle/>
          <a:p>
            <a:pPr marL="0" indent="0">
              <a:spcBef>
                <a:spcPts val="0"/>
              </a:spcBef>
              <a:spcAft>
                <a:spcPts val="0"/>
              </a:spcAft>
              <a:buClr>
                <a:srgbClr val="00B050"/>
              </a:buClr>
              <a:buNone/>
            </a:pPr>
            <a:r>
              <a:rPr lang="hu-HU" sz="2000" u="sng" dirty="0" smtClean="0">
                <a:solidFill>
                  <a:srgbClr val="0070C0"/>
                </a:solidFill>
                <a:cs typeface="Arial" panose="020B0604020202020204" pitchFamily="34" charset="0"/>
              </a:rPr>
              <a:t>Társadalmi intézkedések a VBD járványok </a:t>
            </a:r>
            <a:r>
              <a:rPr lang="hu-HU" sz="2000" u="sng" dirty="0" smtClean="0">
                <a:solidFill>
                  <a:srgbClr val="0070C0"/>
                </a:solidFill>
                <a:cs typeface="Arial" panose="020B0604020202020204" pitchFamily="34" charset="0"/>
              </a:rPr>
              <a:t>kockázatának </a:t>
            </a:r>
            <a:r>
              <a:rPr lang="hu-HU" sz="2000" u="sng" dirty="0" smtClean="0">
                <a:solidFill>
                  <a:srgbClr val="0070C0"/>
                </a:solidFill>
                <a:cs typeface="Arial" panose="020B0604020202020204" pitchFamily="34" charset="0"/>
              </a:rPr>
              <a:t>csökkenése érdekében </a:t>
            </a:r>
          </a:p>
          <a:p>
            <a:pPr marL="0" indent="0" algn="just">
              <a:spcBef>
                <a:spcPts val="0"/>
              </a:spcBef>
              <a:spcAft>
                <a:spcPts val="500"/>
              </a:spcAft>
              <a:buClr>
                <a:srgbClr val="00B050"/>
              </a:buClr>
              <a:buNone/>
            </a:pPr>
            <a:r>
              <a:rPr lang="hu-HU" sz="1600" dirty="0" smtClean="0"/>
              <a:t>VBD-monitoring rendszerek létrehozása az érintett régiókban a betegség terjedésének nyomon követése és az időben történő beavatkozás érdekében.</a:t>
            </a:r>
            <a:endParaRPr lang="hu-HU" sz="1600" dirty="0" smtClean="0">
              <a:solidFill>
                <a:schemeClr val="tx1"/>
              </a:solidFill>
              <a:cs typeface="Arial" panose="020B0604020202020204" pitchFamily="34" charset="0"/>
            </a:endParaRPr>
          </a:p>
          <a:p>
            <a:pPr rtl="0">
              <a:lnSpc>
                <a:spcPct val="100000"/>
              </a:lnSpc>
              <a:spcBef>
                <a:spcPts val="0"/>
              </a:spcBef>
              <a:spcAft>
                <a:spcPts val="0"/>
              </a:spcAft>
              <a:buClr>
                <a:srgbClr val="00B050"/>
              </a:buClr>
              <a:buFont typeface="Wingdings" panose="05000000000000000000" pitchFamily="2" charset="2"/>
              <a:buChar char="Ø"/>
            </a:pPr>
            <a:r>
              <a:rPr lang="hu-HU" sz="1600" dirty="0" smtClean="0">
                <a:solidFill>
                  <a:schemeClr val="tx1"/>
                </a:solidFill>
                <a:cs typeface="Arial" panose="020B0604020202020204" pitchFamily="34" charset="0"/>
              </a:rPr>
              <a:t>A VBD kockázatokkal kapcsolatos társadalmi tudatosság növelése: </a:t>
            </a:r>
          </a:p>
          <a:p>
            <a:pPr lvl="1">
              <a:lnSpc>
                <a:spcPct val="100000"/>
              </a:lnSpc>
              <a:spcAft>
                <a:spcPts val="500"/>
              </a:spcAft>
            </a:pPr>
            <a:r>
              <a:rPr lang="hu-HU" sz="1600" dirty="0" smtClean="0"/>
              <a:t>oktatási programok bevezetése iskolákban és egyetemeken;</a:t>
            </a:r>
          </a:p>
          <a:p>
            <a:pPr lvl="1">
              <a:lnSpc>
                <a:spcPct val="100000"/>
              </a:lnSpc>
              <a:spcAft>
                <a:spcPts val="500"/>
              </a:spcAft>
            </a:pPr>
            <a:r>
              <a:rPr lang="hu-HU" sz="1600" dirty="0" smtClean="0"/>
              <a:t>nyilvános tájékoztató kampányok szervezése a hagyományos és a közösségi médián keresztül;</a:t>
            </a:r>
          </a:p>
          <a:p>
            <a:pPr lvl="1">
              <a:lnSpc>
                <a:spcPct val="100000"/>
              </a:lnSpc>
              <a:spcAft>
                <a:spcPts val="500"/>
              </a:spcAft>
            </a:pPr>
            <a:r>
              <a:rPr lang="hu-HU" sz="1600" dirty="0" smtClean="0"/>
              <a:t>valós idejű VBD-információ biztosítása mobil alkalmazásokon keresztül, hasonlóan az EU által kifejlesztett nemzeti COVID </a:t>
            </a:r>
            <a:r>
              <a:rPr lang="hu-HU" sz="1600" dirty="0" err="1" smtClean="0"/>
              <a:t>Tracker</a:t>
            </a:r>
            <a:r>
              <a:rPr lang="hu-HU" sz="1600" dirty="0" smtClean="0"/>
              <a:t> applikációkhoz. </a:t>
            </a:r>
            <a:endParaRPr lang="hu-HU" sz="1600" dirty="0" smtClean="0">
              <a:solidFill>
                <a:schemeClr val="tx1"/>
              </a:solidFill>
              <a:cs typeface="Arial" panose="020B0604020202020204" pitchFamily="34" charset="0"/>
            </a:endParaRPr>
          </a:p>
          <a:p>
            <a:pPr>
              <a:spcBef>
                <a:spcPts val="0"/>
              </a:spcBef>
              <a:spcAft>
                <a:spcPts val="1000"/>
              </a:spcAft>
              <a:buClr>
                <a:srgbClr val="00B050"/>
              </a:buClr>
              <a:buFont typeface="Wingdings" panose="05000000000000000000" pitchFamily="2" charset="2"/>
              <a:buChar char="Ø"/>
            </a:pPr>
            <a:r>
              <a:rPr lang="hu-HU" sz="1600" dirty="0" smtClean="0"/>
              <a:t>A VBD-k elleni vakcinák és gyógyszeres kezelések szélesebb körű elérhetőségének elősegítése</a:t>
            </a:r>
            <a:r>
              <a:rPr lang="hu-HU" sz="1600" dirty="0" smtClean="0">
                <a:solidFill>
                  <a:schemeClr val="tx1"/>
                </a:solidFill>
                <a:cs typeface="Arial" panose="020B0604020202020204" pitchFamily="34" charset="0"/>
              </a:rPr>
              <a:t>.</a:t>
            </a:r>
          </a:p>
          <a:p>
            <a:pPr>
              <a:spcBef>
                <a:spcPts val="0"/>
              </a:spcBef>
              <a:spcAft>
                <a:spcPts val="1000"/>
              </a:spcAft>
              <a:buClr>
                <a:srgbClr val="00B050"/>
              </a:buClr>
              <a:buFont typeface="Wingdings" panose="05000000000000000000" pitchFamily="2" charset="2"/>
              <a:buChar char="Ø"/>
            </a:pPr>
            <a:r>
              <a:rPr lang="hu-HU" sz="1600" dirty="0" smtClean="0"/>
              <a:t>Nemzetközi utazásokkal kapcsolatos ellenőrzési intézkedések bevezetése emberek és állatok esetében a fertőzések terjedésének megelőzésére.</a:t>
            </a:r>
            <a:endParaRPr lang="hu-HU" sz="1600" dirty="0" smtClean="0">
              <a:solidFill>
                <a:schemeClr val="tx1"/>
              </a:solidFill>
              <a:cs typeface="Arial" panose="020B0604020202020204" pitchFamily="34" charset="0"/>
            </a:endParaRPr>
          </a:p>
          <a:p>
            <a:pPr>
              <a:spcBef>
                <a:spcPts val="0"/>
              </a:spcBef>
              <a:spcAft>
                <a:spcPts val="2000"/>
              </a:spcAft>
              <a:buClr>
                <a:srgbClr val="00B050"/>
              </a:buClr>
              <a:buFont typeface="Wingdings" panose="05000000000000000000" pitchFamily="2" charset="2"/>
              <a:buChar char="Ø"/>
            </a:pPr>
            <a:r>
              <a:rPr lang="hu-HU" sz="1600" dirty="0" smtClean="0"/>
              <a:t>Olyan módszerek kidolgozása, amelyek minimálisra csökkentik a háziállatok és a vektorok közötti érintkezést, ezáltal mérsékelve a betegségterjedés kockázatát.</a:t>
            </a:r>
          </a:p>
          <a:p>
            <a:pPr marL="0" indent="0">
              <a:lnSpc>
                <a:spcPct val="100000"/>
              </a:lnSpc>
              <a:spcBef>
                <a:spcPts val="0"/>
              </a:spcBef>
              <a:spcAft>
                <a:spcPts val="0"/>
              </a:spcAft>
              <a:buClr>
                <a:srgbClr val="00B050"/>
              </a:buClr>
              <a:buNone/>
            </a:pPr>
            <a:r>
              <a:rPr lang="hu-HU" sz="2000" u="sng" dirty="0" smtClean="0">
                <a:solidFill>
                  <a:srgbClr val="0070C0"/>
                </a:solidFill>
                <a:cs typeface="Arial" panose="020B0604020202020204" pitchFamily="34" charset="0"/>
              </a:rPr>
              <a:t>Technológiai megoldások a VBD járványok </a:t>
            </a:r>
            <a:r>
              <a:rPr lang="hu-HU" sz="2000" u="sng" dirty="0" smtClean="0">
                <a:solidFill>
                  <a:srgbClr val="0070C0"/>
                </a:solidFill>
                <a:cs typeface="Arial" panose="020B0604020202020204" pitchFamily="34" charset="0"/>
              </a:rPr>
              <a:t>kockázatának </a:t>
            </a:r>
            <a:r>
              <a:rPr lang="hu-HU" sz="2000" u="sng" dirty="0" smtClean="0">
                <a:solidFill>
                  <a:srgbClr val="0070C0"/>
                </a:solidFill>
                <a:cs typeface="Arial" panose="020B0604020202020204" pitchFamily="34" charset="0"/>
              </a:rPr>
              <a:t>csökkenése érdekében </a:t>
            </a:r>
          </a:p>
          <a:p>
            <a:pPr>
              <a:spcBef>
                <a:spcPts val="0"/>
              </a:spcBef>
              <a:spcAft>
                <a:spcPts val="500"/>
              </a:spcAft>
              <a:buClr>
                <a:srgbClr val="00B050"/>
              </a:buClr>
              <a:buFont typeface="Wingdings" panose="05000000000000000000" pitchFamily="2" charset="2"/>
              <a:buChar char="Ø"/>
            </a:pPr>
            <a:r>
              <a:rPr lang="hu-HU" sz="1600" dirty="0" smtClean="0"/>
              <a:t>A vektorok biológiai, mechanikai és kémiai eszközökkel történő gyérítése.</a:t>
            </a:r>
          </a:p>
          <a:p>
            <a:pPr>
              <a:spcBef>
                <a:spcPts val="0"/>
              </a:spcBef>
              <a:spcAft>
                <a:spcPts val="500"/>
              </a:spcAft>
              <a:buClr>
                <a:srgbClr val="00B050"/>
              </a:buClr>
              <a:buFont typeface="Wingdings" panose="05000000000000000000" pitchFamily="2" charset="2"/>
              <a:buChar char="Ø"/>
            </a:pPr>
            <a:r>
              <a:rPr lang="hu-HU" sz="1600" dirty="0" smtClean="0"/>
              <a:t>Gyors, olcsó, könnyen hozzáférhető VBD-tesztek kifejlesztése a fertőzések minél korábbi stádiumában történő felismerése érdekében.</a:t>
            </a:r>
          </a:p>
          <a:p>
            <a:pPr>
              <a:spcBef>
                <a:spcPts val="0"/>
              </a:spcBef>
              <a:spcAft>
                <a:spcPts val="0"/>
              </a:spcAft>
              <a:buClr>
                <a:srgbClr val="00B050"/>
              </a:buClr>
              <a:buFont typeface="Wingdings" panose="05000000000000000000" pitchFamily="2" charset="2"/>
              <a:buChar char="Ø"/>
            </a:pPr>
            <a:r>
              <a:rPr lang="hu-HU" sz="1600" dirty="0" smtClean="0"/>
              <a:t>Modellezési módszerek továbbfejlesztése a éghajlatváltozás okozta VBD-kockázatok minél pontosabb </a:t>
            </a:r>
            <a:r>
              <a:rPr lang="hu-HU" sz="1600" dirty="0" err="1" smtClean="0"/>
              <a:t>előrejelzésére</a:t>
            </a:r>
            <a:r>
              <a:rPr lang="hu-HU" sz="1600" dirty="0" smtClean="0"/>
              <a:t> érdekében.</a:t>
            </a:r>
          </a:p>
          <a:p>
            <a:pPr>
              <a:spcBef>
                <a:spcPts val="0"/>
              </a:spcBef>
              <a:buClr>
                <a:srgbClr val="00B050"/>
              </a:buClr>
              <a:buFont typeface="Wingdings" panose="05000000000000000000" pitchFamily="2" charset="2"/>
              <a:buChar char="Ø"/>
            </a:pPr>
            <a:r>
              <a:rPr lang="hu-HU" sz="1600" dirty="0" smtClean="0"/>
              <a:t>Hatékony vakcinák fejlesztése valamennyi VBD ellen: a tárgyalt VBD-betegségeknek csak a 26%-a ellen van jelenleg vakcina.</a:t>
            </a:r>
            <a:endParaRPr lang="hu-HU" sz="1600" dirty="0" smtClean="0">
              <a:cs typeface="Arial" panose="020B0604020202020204" pitchFamily="34" charset="0"/>
            </a:endParaRPr>
          </a:p>
          <a:p>
            <a:pPr rtl="0">
              <a:buClr>
                <a:srgbClr val="00B050"/>
              </a:buClr>
              <a:buFont typeface="Wingdings" panose="05000000000000000000" pitchFamily="2" charset="2"/>
              <a:buChar char="Ø"/>
            </a:pPr>
            <a:endParaRPr lang="hu" sz="1600" dirty="0">
              <a:solidFill>
                <a:schemeClr val="tx1"/>
              </a:solidFill>
              <a:cs typeface="Arial" panose="020B0604020202020204" pitchFamily="34" charset="0"/>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solidFill>
                <a:srgbClr val="FF0000"/>
              </a:solidFill>
            </a:endParaRPr>
          </a:p>
          <a:p>
            <a:pPr marL="0" indent="0" rtl="0">
              <a:buClr>
                <a:srgbClr val="00B050"/>
              </a:buClr>
              <a:buNone/>
            </a:pPr>
            <a:endParaRPr lang="en-GB" sz="2000" dirty="0"/>
          </a:p>
        </p:txBody>
      </p:sp>
    </p:spTree>
    <p:extLst>
      <p:ext uri="{BB962C8B-B14F-4D97-AF65-F5344CB8AC3E}">
        <p14:creationId xmlns:p14="http://schemas.microsoft.com/office/powerpoint/2010/main" val="41187962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77638" y="1431987"/>
            <a:ext cx="3880182" cy="3822839"/>
          </a:xfrm>
          <a:prstGeom prst="rect">
            <a:avLst/>
          </a:prstGeom>
        </p:spPr>
      </p:pic>
      <p:pic>
        <p:nvPicPr>
          <p:cNvPr id="6" name="Kép 5"/>
          <p:cNvPicPr>
            <a:picLocks noChangeAspect="1"/>
          </p:cNvPicPr>
          <p:nvPr/>
        </p:nvPicPr>
        <p:blipFill>
          <a:blip r:embed="rId3"/>
          <a:stretch>
            <a:fillRect/>
          </a:stretch>
        </p:blipFill>
        <p:spPr>
          <a:xfrm>
            <a:off x="4039049" y="1431987"/>
            <a:ext cx="4115830" cy="3822839"/>
          </a:xfrm>
          <a:prstGeom prst="rect">
            <a:avLst/>
          </a:prstGeom>
        </p:spPr>
      </p:pic>
      <p:pic>
        <p:nvPicPr>
          <p:cNvPr id="7" name="Kép 6"/>
          <p:cNvPicPr>
            <a:picLocks noChangeAspect="1"/>
          </p:cNvPicPr>
          <p:nvPr/>
        </p:nvPicPr>
        <p:blipFill>
          <a:blip r:embed="rId4"/>
          <a:stretch>
            <a:fillRect/>
          </a:stretch>
        </p:blipFill>
        <p:spPr>
          <a:xfrm>
            <a:off x="8218527" y="1431987"/>
            <a:ext cx="3870804" cy="3822839"/>
          </a:xfrm>
          <a:prstGeom prst="rect">
            <a:avLst/>
          </a:prstGeom>
        </p:spPr>
      </p:pic>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11825" y="86264"/>
            <a:ext cx="11510605" cy="862642"/>
          </a:xfrm>
        </p:spPr>
        <p:txBody>
          <a:bodyPr>
            <a:noAutofit/>
          </a:bodyPr>
          <a:lstStyle/>
          <a:p>
            <a:pPr marL="0" indent="0">
              <a:lnSpc>
                <a:spcPct val="100000"/>
              </a:lnSpc>
              <a:buNone/>
            </a:pPr>
            <a:r>
              <a:rPr lang="hu-HU" sz="2800" b="1" dirty="0" smtClean="0"/>
              <a:t>Az éghajlatváltozás hatásai által érintett főbb bőrbetegségek és allergiás megbetegedések</a:t>
            </a:r>
            <a:endParaRPr lang="en-GB" sz="2800" b="1" dirty="0"/>
          </a:p>
        </p:txBody>
      </p:sp>
      <p:pic>
        <p:nvPicPr>
          <p:cNvPr id="3" name="Kép 2"/>
          <p:cNvPicPr>
            <a:picLocks noChangeAspect="1"/>
          </p:cNvPicPr>
          <p:nvPr/>
        </p:nvPicPr>
        <p:blipFill>
          <a:blip r:embed="rId5"/>
          <a:stretch>
            <a:fillRect/>
          </a:stretch>
        </p:blipFill>
        <p:spPr>
          <a:xfrm>
            <a:off x="7120658" y="1440612"/>
            <a:ext cx="314325" cy="77636"/>
          </a:xfrm>
          <a:prstGeom prst="rect">
            <a:avLst/>
          </a:prstGeom>
        </p:spPr>
      </p:pic>
      <p:pic>
        <p:nvPicPr>
          <p:cNvPr id="9" name="Kép 8"/>
          <p:cNvPicPr>
            <a:picLocks noChangeAspect="1"/>
          </p:cNvPicPr>
          <p:nvPr/>
        </p:nvPicPr>
        <p:blipFill>
          <a:blip r:embed="rId5"/>
          <a:stretch>
            <a:fillRect/>
          </a:stretch>
        </p:blipFill>
        <p:spPr>
          <a:xfrm>
            <a:off x="11163574" y="1429118"/>
            <a:ext cx="314325" cy="77636"/>
          </a:xfrm>
          <a:prstGeom prst="rect">
            <a:avLst/>
          </a:prstGeom>
        </p:spPr>
      </p:pic>
    </p:spTree>
    <p:extLst>
      <p:ext uri="{BB962C8B-B14F-4D97-AF65-F5344CB8AC3E}">
        <p14:creationId xmlns:p14="http://schemas.microsoft.com/office/powerpoint/2010/main" val="8598413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0AE6E8B-2CC9-3152-9045-9B6A07F932F0}"/>
              </a:ext>
            </a:extLst>
          </p:cNvPr>
          <p:cNvSpPr>
            <a:spLocks noGrp="1"/>
          </p:cNvSpPr>
          <p:nvPr>
            <p:ph idx="1"/>
          </p:nvPr>
        </p:nvSpPr>
        <p:spPr>
          <a:xfrm>
            <a:off x="310749" y="118949"/>
            <a:ext cx="11527128" cy="3132416"/>
          </a:xfrm>
        </p:spPr>
        <p:txBody>
          <a:bodyPr rtlCol="0">
            <a:normAutofit/>
          </a:bodyPr>
          <a:lstStyle/>
          <a:p>
            <a:pPr marL="0" indent="0" rtl="0">
              <a:spcAft>
                <a:spcPts val="0"/>
              </a:spcAft>
              <a:buNone/>
            </a:pPr>
            <a:r>
              <a:rPr lang="hu-HU" sz="2800" b="1" dirty="0" smtClean="0"/>
              <a:t>A </a:t>
            </a:r>
            <a:r>
              <a:rPr lang="hu-HU" sz="2800" b="1" dirty="0" err="1" smtClean="0"/>
              <a:t>stresszorok</a:t>
            </a:r>
            <a:r>
              <a:rPr lang="hu-HU" sz="2800" b="1" dirty="0" smtClean="0"/>
              <a:t> és a betegség kiváltó okai közötti kapcsolat</a:t>
            </a:r>
          </a:p>
          <a:p>
            <a:pPr marL="0" indent="0" algn="ctr">
              <a:spcBef>
                <a:spcPts val="500"/>
              </a:spcBef>
              <a:buNone/>
            </a:pPr>
            <a:r>
              <a:rPr lang="hu-HU" sz="1800" dirty="0" smtClean="0"/>
              <a:t>Több mint 40 allergiás és bőrbetegség létezik, amelyeket a 10 különböző éghajlati </a:t>
            </a:r>
            <a:r>
              <a:rPr lang="hu-HU" sz="1800" dirty="0" err="1" smtClean="0"/>
              <a:t>stresszor</a:t>
            </a:r>
            <a:r>
              <a:rPr lang="hu-HU" sz="1800" dirty="0" smtClean="0"/>
              <a:t> közül egy vagy több is befolyásolhat, különféle betegségek kialakulásán vagy kiváltó tényezőin keresztül.</a:t>
            </a:r>
            <a:br>
              <a:rPr lang="hu-HU" sz="1800" dirty="0" smtClean="0"/>
            </a:br>
            <a:r>
              <a:rPr lang="hu-HU" sz="1800" dirty="0" smtClean="0"/>
              <a:t> Az éghajlati </a:t>
            </a:r>
            <a:r>
              <a:rPr lang="hu-HU" sz="1800" dirty="0" err="1" smtClean="0"/>
              <a:t>stresszorok</a:t>
            </a:r>
            <a:r>
              <a:rPr lang="hu-HU" sz="1800" dirty="0" smtClean="0"/>
              <a:t> és a betegségek kiváltó tényezői közötti ok-okozati összefüggés vizsgálatán keresztül az alábbi négy betegségkategória mindegyikében értelmezhetők ezek a kölcsönhatások.</a:t>
            </a:r>
            <a:endParaRPr lang="hu-HU" sz="1800" dirty="0" smtClean="0">
              <a:solidFill>
                <a:schemeClr val="tx1"/>
              </a:solidFill>
            </a:endParaRPr>
          </a:p>
          <a:p>
            <a:pPr marL="0" indent="0" rtl="0">
              <a:buNone/>
            </a:pPr>
            <a:endParaRPr lang="hu-HU" sz="2000" dirty="0">
              <a:solidFill>
                <a:schemeClr val="tx1">
                  <a:lumMod val="50000"/>
                  <a:lumOff val="50000"/>
                </a:schemeClr>
              </a:solidFill>
            </a:endParaRPr>
          </a:p>
        </p:txBody>
      </p:sp>
      <p:grpSp>
        <p:nvGrpSpPr>
          <p:cNvPr id="67" name="Group 66">
            <a:extLst>
              <a:ext uri="{FF2B5EF4-FFF2-40B4-BE49-F238E27FC236}">
                <a16:creationId xmlns:a16="http://schemas.microsoft.com/office/drawing/2014/main" id="{7C88BE48-6CCD-E189-8F05-A9D02F8DEE38}"/>
              </a:ext>
            </a:extLst>
          </p:cNvPr>
          <p:cNvGrpSpPr/>
          <p:nvPr/>
        </p:nvGrpSpPr>
        <p:grpSpPr>
          <a:xfrm>
            <a:off x="273404" y="1925973"/>
            <a:ext cx="11725881" cy="4215498"/>
            <a:chOff x="273404" y="1925973"/>
            <a:chExt cx="11725881" cy="4215498"/>
          </a:xfrm>
        </p:grpSpPr>
        <p:grpSp>
          <p:nvGrpSpPr>
            <p:cNvPr id="18" name="Group 17">
              <a:extLst>
                <a:ext uri="{FF2B5EF4-FFF2-40B4-BE49-F238E27FC236}">
                  <a16:creationId xmlns:a16="http://schemas.microsoft.com/office/drawing/2014/main" id="{B3DB195E-6354-0482-7B1E-14FFB596299F}"/>
                </a:ext>
              </a:extLst>
            </p:cNvPr>
            <p:cNvGrpSpPr/>
            <p:nvPr/>
          </p:nvGrpSpPr>
          <p:grpSpPr>
            <a:xfrm>
              <a:off x="273404" y="2368311"/>
              <a:ext cx="2882676" cy="3009483"/>
              <a:chOff x="1821000" y="2257294"/>
              <a:chExt cx="2882676" cy="3009483"/>
            </a:xfrm>
          </p:grpSpPr>
          <p:sp>
            <p:nvSpPr>
              <p:cNvPr id="6" name="TextBox 5">
                <a:extLst>
                  <a:ext uri="{FF2B5EF4-FFF2-40B4-BE49-F238E27FC236}">
                    <a16:creationId xmlns:a16="http://schemas.microsoft.com/office/drawing/2014/main" id="{C830698E-D1D6-E34D-4EDD-F7684860CF2B}"/>
                  </a:ext>
                </a:extLst>
              </p:cNvPr>
              <p:cNvSpPr txBox="1"/>
              <p:nvPr/>
            </p:nvSpPr>
            <p:spPr>
              <a:xfrm>
                <a:off x="1858345" y="2257294"/>
                <a:ext cx="2845331" cy="338554"/>
              </a:xfrm>
              <a:prstGeom prst="rect">
                <a:avLst/>
              </a:prstGeom>
              <a:noFill/>
            </p:spPr>
            <p:txBody>
              <a:bodyPr wrap="none" rtlCol="0">
                <a:spAutoFit/>
              </a:bodyPr>
              <a:lstStyle/>
              <a:p>
                <a:pPr rtl="0"/>
                <a:r>
                  <a:rPr lang="hu" sz="1600" u="sng" dirty="0"/>
                  <a:t>Éghajlatváltozás </a:t>
                </a:r>
                <a:r>
                  <a:rPr lang="hu" sz="1600" u="sng" dirty="0" smtClean="0"/>
                  <a:t>következménye</a:t>
                </a:r>
                <a:endParaRPr lang="en-IE" sz="1600" u="sng" dirty="0"/>
              </a:p>
            </p:txBody>
          </p:sp>
          <p:sp>
            <p:nvSpPr>
              <p:cNvPr id="7" name="TextBox 6">
                <a:extLst>
                  <a:ext uri="{FF2B5EF4-FFF2-40B4-BE49-F238E27FC236}">
                    <a16:creationId xmlns:a16="http://schemas.microsoft.com/office/drawing/2014/main" id="{51D972FB-0612-E98C-D98F-7A933B869FAE}"/>
                  </a:ext>
                </a:extLst>
              </p:cNvPr>
              <p:cNvSpPr txBox="1"/>
              <p:nvPr/>
            </p:nvSpPr>
            <p:spPr>
              <a:xfrm>
                <a:off x="2452702" y="2636802"/>
                <a:ext cx="891783" cy="307777"/>
              </a:xfrm>
              <a:prstGeom prst="rect">
                <a:avLst/>
              </a:prstGeom>
              <a:noFill/>
            </p:spPr>
            <p:txBody>
              <a:bodyPr wrap="none" rtlCol="0">
                <a:spAutoFit/>
              </a:bodyPr>
              <a:lstStyle/>
              <a:p>
                <a:pPr rtl="0"/>
                <a:r>
                  <a:rPr lang="hu" sz="1400">
                    <a:solidFill>
                      <a:schemeClr val="tx1"/>
                    </a:solidFill>
                  </a:rPr>
                  <a:t> Felmelegedés</a:t>
                </a:r>
                <a:endParaRPr lang="en-IE" sz="1400" dirty="0"/>
              </a:p>
            </p:txBody>
          </p:sp>
          <p:sp>
            <p:nvSpPr>
              <p:cNvPr id="9" name="TextBox 8">
                <a:extLst>
                  <a:ext uri="{FF2B5EF4-FFF2-40B4-BE49-F238E27FC236}">
                    <a16:creationId xmlns:a16="http://schemas.microsoft.com/office/drawing/2014/main" id="{BDBE064D-6E1D-3C4D-E360-11F445760610}"/>
                  </a:ext>
                </a:extLst>
              </p:cNvPr>
              <p:cNvSpPr txBox="1"/>
              <p:nvPr/>
            </p:nvSpPr>
            <p:spPr>
              <a:xfrm>
                <a:off x="2518398" y="2888552"/>
                <a:ext cx="782843" cy="307777"/>
              </a:xfrm>
              <a:prstGeom prst="rect">
                <a:avLst/>
              </a:prstGeom>
              <a:noFill/>
            </p:spPr>
            <p:txBody>
              <a:bodyPr wrap="none" rtlCol="0">
                <a:spAutoFit/>
              </a:bodyPr>
              <a:lstStyle/>
              <a:p>
                <a:pPr rtl="0"/>
                <a:r>
                  <a:rPr lang="hu" sz="1400">
                    <a:solidFill>
                      <a:schemeClr val="tx1"/>
                    </a:solidFill>
                  </a:rPr>
                  <a:t>Aszály</a:t>
                </a:r>
                <a:endParaRPr lang="en-IE" sz="1400" dirty="0"/>
              </a:p>
            </p:txBody>
          </p:sp>
          <p:sp>
            <p:nvSpPr>
              <p:cNvPr id="10" name="TextBox 9">
                <a:extLst>
                  <a:ext uri="{FF2B5EF4-FFF2-40B4-BE49-F238E27FC236}">
                    <a16:creationId xmlns:a16="http://schemas.microsoft.com/office/drawing/2014/main" id="{2F1793EE-6A6F-0D8F-986B-58342CB97E04}"/>
                  </a:ext>
                </a:extLst>
              </p:cNvPr>
              <p:cNvSpPr txBox="1"/>
              <p:nvPr/>
            </p:nvSpPr>
            <p:spPr>
              <a:xfrm>
                <a:off x="2401732" y="3138227"/>
                <a:ext cx="982641" cy="307777"/>
              </a:xfrm>
              <a:prstGeom prst="rect">
                <a:avLst/>
              </a:prstGeom>
              <a:noFill/>
            </p:spPr>
            <p:txBody>
              <a:bodyPr wrap="none" rtlCol="0">
                <a:spAutoFit/>
              </a:bodyPr>
              <a:lstStyle/>
              <a:p>
                <a:pPr rtl="0"/>
                <a:r>
                  <a:rPr lang="hu" sz="1400">
                    <a:solidFill>
                      <a:schemeClr val="tx1"/>
                    </a:solidFill>
                  </a:rPr>
                  <a:t>Hőhullámok</a:t>
                </a:r>
                <a:endParaRPr lang="en-IE" sz="1400" dirty="0"/>
              </a:p>
            </p:txBody>
          </p:sp>
          <p:sp>
            <p:nvSpPr>
              <p:cNvPr id="11" name="TextBox 10">
                <a:extLst>
                  <a:ext uri="{FF2B5EF4-FFF2-40B4-BE49-F238E27FC236}">
                    <a16:creationId xmlns:a16="http://schemas.microsoft.com/office/drawing/2014/main" id="{95F902B5-1F72-3CAE-8118-77C07F38A84D}"/>
                  </a:ext>
                </a:extLst>
              </p:cNvPr>
              <p:cNvSpPr txBox="1"/>
              <p:nvPr/>
            </p:nvSpPr>
            <p:spPr>
              <a:xfrm>
                <a:off x="2219239" y="3409970"/>
                <a:ext cx="1742054" cy="307777"/>
              </a:xfrm>
              <a:prstGeom prst="rect">
                <a:avLst/>
              </a:prstGeom>
              <a:noFill/>
            </p:spPr>
            <p:txBody>
              <a:bodyPr wrap="square" rtlCol="0">
                <a:spAutoFit/>
              </a:bodyPr>
              <a:lstStyle/>
              <a:p>
                <a:pPr rtl="0"/>
                <a:r>
                  <a:rPr lang="hu" sz="1400" dirty="0" smtClean="0"/>
                  <a:t>Erdő- és bozóttüzek</a:t>
                </a:r>
                <a:endParaRPr lang="en-IE" sz="1400" dirty="0"/>
              </a:p>
            </p:txBody>
          </p:sp>
          <p:sp>
            <p:nvSpPr>
              <p:cNvPr id="12" name="TextBox 11">
                <a:extLst>
                  <a:ext uri="{FF2B5EF4-FFF2-40B4-BE49-F238E27FC236}">
                    <a16:creationId xmlns:a16="http://schemas.microsoft.com/office/drawing/2014/main" id="{2E7CD084-2527-549B-C5A4-05AC6B5D22DE}"/>
                  </a:ext>
                </a:extLst>
              </p:cNvPr>
              <p:cNvSpPr txBox="1"/>
              <p:nvPr/>
            </p:nvSpPr>
            <p:spPr>
              <a:xfrm>
                <a:off x="2299743" y="3643703"/>
                <a:ext cx="1116203" cy="307777"/>
              </a:xfrm>
              <a:prstGeom prst="rect">
                <a:avLst/>
              </a:prstGeom>
              <a:noFill/>
            </p:spPr>
            <p:txBody>
              <a:bodyPr wrap="none" rtlCol="0">
                <a:spAutoFit/>
              </a:bodyPr>
              <a:lstStyle/>
              <a:p>
                <a:pPr rtl="0"/>
                <a:r>
                  <a:rPr lang="hu" sz="1400">
                    <a:solidFill>
                      <a:schemeClr val="tx1"/>
                    </a:solidFill>
                  </a:rPr>
                  <a:t>Csapadék</a:t>
                </a:r>
                <a:endParaRPr lang="en-IE" sz="1400" dirty="0"/>
              </a:p>
            </p:txBody>
          </p:sp>
          <p:sp>
            <p:nvSpPr>
              <p:cNvPr id="13" name="TextBox 12">
                <a:extLst>
                  <a:ext uri="{FF2B5EF4-FFF2-40B4-BE49-F238E27FC236}">
                    <a16:creationId xmlns:a16="http://schemas.microsoft.com/office/drawing/2014/main" id="{FA88C9C6-B61E-263E-1A40-BB71DC8DD332}"/>
                  </a:ext>
                </a:extLst>
              </p:cNvPr>
              <p:cNvSpPr txBox="1"/>
              <p:nvPr/>
            </p:nvSpPr>
            <p:spPr>
              <a:xfrm>
                <a:off x="2556248" y="3871951"/>
                <a:ext cx="662361" cy="307777"/>
              </a:xfrm>
              <a:prstGeom prst="rect">
                <a:avLst/>
              </a:prstGeom>
              <a:noFill/>
            </p:spPr>
            <p:txBody>
              <a:bodyPr wrap="none" rtlCol="0">
                <a:spAutoFit/>
              </a:bodyPr>
              <a:lstStyle/>
              <a:p>
                <a:pPr rtl="0"/>
                <a:r>
                  <a:rPr lang="hu" sz="1400"/>
                  <a:t>Árvizek</a:t>
                </a:r>
                <a:endParaRPr lang="en-IE" sz="1400" dirty="0"/>
              </a:p>
            </p:txBody>
          </p:sp>
          <p:sp>
            <p:nvSpPr>
              <p:cNvPr id="14" name="TextBox 13">
                <a:extLst>
                  <a:ext uri="{FF2B5EF4-FFF2-40B4-BE49-F238E27FC236}">
                    <a16:creationId xmlns:a16="http://schemas.microsoft.com/office/drawing/2014/main" id="{CB0A59B9-696E-6CFF-7881-2A7D8509A40C}"/>
                  </a:ext>
                </a:extLst>
              </p:cNvPr>
              <p:cNvSpPr txBox="1"/>
              <p:nvPr/>
            </p:nvSpPr>
            <p:spPr>
              <a:xfrm>
                <a:off x="2509896" y="4173598"/>
                <a:ext cx="746038" cy="307777"/>
              </a:xfrm>
              <a:prstGeom prst="rect">
                <a:avLst/>
              </a:prstGeom>
              <a:noFill/>
            </p:spPr>
            <p:txBody>
              <a:bodyPr wrap="none" rtlCol="0">
                <a:spAutoFit/>
              </a:bodyPr>
              <a:lstStyle/>
              <a:p>
                <a:pPr rtl="0"/>
                <a:r>
                  <a:rPr lang="hu" sz="1400" dirty="0" smtClean="0"/>
                  <a:t>Viharok</a:t>
                </a:r>
                <a:endParaRPr lang="en-IE" sz="1400" dirty="0"/>
              </a:p>
            </p:txBody>
          </p:sp>
          <p:sp>
            <p:nvSpPr>
              <p:cNvPr id="15" name="TextBox 14">
                <a:extLst>
                  <a:ext uri="{FF2B5EF4-FFF2-40B4-BE49-F238E27FC236}">
                    <a16:creationId xmlns:a16="http://schemas.microsoft.com/office/drawing/2014/main" id="{D5E7A0A4-2273-D940-45EC-15D8E718871D}"/>
                  </a:ext>
                </a:extLst>
              </p:cNvPr>
              <p:cNvSpPr txBox="1"/>
              <p:nvPr/>
            </p:nvSpPr>
            <p:spPr>
              <a:xfrm>
                <a:off x="2301036" y="4413461"/>
                <a:ext cx="1129412" cy="307777"/>
              </a:xfrm>
              <a:prstGeom prst="rect">
                <a:avLst/>
              </a:prstGeom>
              <a:noFill/>
            </p:spPr>
            <p:txBody>
              <a:bodyPr wrap="none" rtlCol="0">
                <a:spAutoFit/>
              </a:bodyPr>
              <a:lstStyle/>
              <a:p>
                <a:pPr rtl="0"/>
                <a:r>
                  <a:rPr lang="hu" sz="1400"/>
                  <a:t>A tengerszint emelkedése</a:t>
                </a:r>
                <a:endParaRPr lang="en-IE" sz="1400" dirty="0"/>
              </a:p>
            </p:txBody>
          </p:sp>
          <p:sp>
            <p:nvSpPr>
              <p:cNvPr id="16" name="TextBox 15">
                <a:extLst>
                  <a:ext uri="{FF2B5EF4-FFF2-40B4-BE49-F238E27FC236}">
                    <a16:creationId xmlns:a16="http://schemas.microsoft.com/office/drawing/2014/main" id="{45FF7B20-E91F-F795-461A-58070156E7E9}"/>
                  </a:ext>
                </a:extLst>
              </p:cNvPr>
              <p:cNvSpPr txBox="1"/>
              <p:nvPr/>
            </p:nvSpPr>
            <p:spPr>
              <a:xfrm>
                <a:off x="1963336" y="4707765"/>
                <a:ext cx="1789016" cy="307777"/>
              </a:xfrm>
              <a:prstGeom prst="rect">
                <a:avLst/>
              </a:prstGeom>
              <a:noFill/>
            </p:spPr>
            <p:txBody>
              <a:bodyPr wrap="none" rtlCol="0">
                <a:spAutoFit/>
              </a:bodyPr>
              <a:lstStyle/>
              <a:p>
                <a:pPr rtl="0"/>
                <a:r>
                  <a:rPr lang="hu" sz="1400"/>
                  <a:t>Óceáni éghajlatváltozás</a:t>
                </a:r>
                <a:endParaRPr lang="en-IE" sz="1400" dirty="0"/>
              </a:p>
            </p:txBody>
          </p:sp>
          <p:sp>
            <p:nvSpPr>
              <p:cNvPr id="17" name="TextBox 16">
                <a:extLst>
                  <a:ext uri="{FF2B5EF4-FFF2-40B4-BE49-F238E27FC236}">
                    <a16:creationId xmlns:a16="http://schemas.microsoft.com/office/drawing/2014/main" id="{1C1695C1-95C8-D381-DDB2-4FADB0352A1D}"/>
                  </a:ext>
                </a:extLst>
              </p:cNvPr>
              <p:cNvSpPr txBox="1"/>
              <p:nvPr/>
            </p:nvSpPr>
            <p:spPr>
              <a:xfrm>
                <a:off x="1821000" y="4959000"/>
                <a:ext cx="2089483" cy="307777"/>
              </a:xfrm>
              <a:prstGeom prst="rect">
                <a:avLst/>
              </a:prstGeom>
              <a:noFill/>
            </p:spPr>
            <p:txBody>
              <a:bodyPr wrap="none" rtlCol="0">
                <a:spAutoFit/>
              </a:bodyPr>
              <a:lstStyle/>
              <a:p>
                <a:pPr rtl="0"/>
                <a:r>
                  <a:rPr lang="hu" sz="1400"/>
                  <a:t>A természetes felszínborítás változása</a:t>
                </a:r>
                <a:endParaRPr lang="en-IE" sz="1400" dirty="0"/>
              </a:p>
            </p:txBody>
          </p:sp>
        </p:grpSp>
        <p:grpSp>
          <p:nvGrpSpPr>
            <p:cNvPr id="58" name="Group 57">
              <a:extLst>
                <a:ext uri="{FF2B5EF4-FFF2-40B4-BE49-F238E27FC236}">
                  <a16:creationId xmlns:a16="http://schemas.microsoft.com/office/drawing/2014/main" id="{1C8FC516-CCCF-27DF-A069-A927ECE261BC}"/>
                </a:ext>
              </a:extLst>
            </p:cNvPr>
            <p:cNvGrpSpPr/>
            <p:nvPr/>
          </p:nvGrpSpPr>
          <p:grpSpPr>
            <a:xfrm>
              <a:off x="3679184" y="1925973"/>
              <a:ext cx="5563846" cy="4215498"/>
              <a:chOff x="4772445" y="2001746"/>
              <a:chExt cx="5563846" cy="4215498"/>
            </a:xfrm>
          </p:grpSpPr>
          <p:sp>
            <p:nvSpPr>
              <p:cNvPr id="19" name="TextBox 18">
                <a:extLst>
                  <a:ext uri="{FF2B5EF4-FFF2-40B4-BE49-F238E27FC236}">
                    <a16:creationId xmlns:a16="http://schemas.microsoft.com/office/drawing/2014/main" id="{C099A600-E3E1-5F1A-8761-14C395D79A93}"/>
                  </a:ext>
                </a:extLst>
              </p:cNvPr>
              <p:cNvSpPr txBox="1"/>
              <p:nvPr/>
            </p:nvSpPr>
            <p:spPr>
              <a:xfrm>
                <a:off x="5890737" y="2001746"/>
                <a:ext cx="1928157" cy="338554"/>
              </a:xfrm>
              <a:prstGeom prst="rect">
                <a:avLst/>
              </a:prstGeom>
              <a:noFill/>
            </p:spPr>
            <p:txBody>
              <a:bodyPr wrap="none" rtlCol="0">
                <a:spAutoFit/>
              </a:bodyPr>
              <a:lstStyle/>
              <a:p>
                <a:pPr marL="0" indent="0" rtl="0">
                  <a:buNone/>
                </a:pPr>
                <a:r>
                  <a:rPr lang="hu" sz="1600" u="sng" dirty="0"/>
                  <a:t>Betegség </a:t>
                </a:r>
                <a:r>
                  <a:rPr lang="hu" sz="1600" u="sng" dirty="0" smtClean="0"/>
                  <a:t>kiváltó </a:t>
                </a:r>
                <a:r>
                  <a:rPr lang="hu" sz="1600" u="sng" dirty="0"/>
                  <a:t>okai</a:t>
                </a:r>
              </a:p>
            </p:txBody>
          </p:sp>
          <p:sp>
            <p:nvSpPr>
              <p:cNvPr id="20" name="TextBox 19">
                <a:extLst>
                  <a:ext uri="{FF2B5EF4-FFF2-40B4-BE49-F238E27FC236}">
                    <a16:creationId xmlns:a16="http://schemas.microsoft.com/office/drawing/2014/main" id="{CCE81E62-3803-74DA-367D-ACB7442C1A98}"/>
                  </a:ext>
                </a:extLst>
              </p:cNvPr>
              <p:cNvSpPr txBox="1"/>
              <p:nvPr/>
            </p:nvSpPr>
            <p:spPr>
              <a:xfrm>
                <a:off x="6495328" y="2414014"/>
                <a:ext cx="820289" cy="307777"/>
              </a:xfrm>
              <a:prstGeom prst="rect">
                <a:avLst/>
              </a:prstGeom>
              <a:noFill/>
            </p:spPr>
            <p:txBody>
              <a:bodyPr wrap="none" rtlCol="0">
                <a:spAutoFit/>
              </a:bodyPr>
              <a:lstStyle/>
              <a:p>
                <a:pPr rtl="0"/>
                <a:r>
                  <a:rPr lang="hu" sz="1400" dirty="0" smtClean="0">
                    <a:solidFill>
                      <a:schemeClr val="tx1"/>
                    </a:solidFill>
                  </a:rPr>
                  <a:t>Poratkák</a:t>
                </a:r>
                <a:endParaRPr lang="en-IE" sz="1400" dirty="0"/>
              </a:p>
            </p:txBody>
          </p:sp>
          <p:sp>
            <p:nvSpPr>
              <p:cNvPr id="37" name="TextBox 36">
                <a:extLst>
                  <a:ext uri="{FF2B5EF4-FFF2-40B4-BE49-F238E27FC236}">
                    <a16:creationId xmlns:a16="http://schemas.microsoft.com/office/drawing/2014/main" id="{2BDF753C-F43A-AA17-CBF0-C633C71A2B3C}"/>
                  </a:ext>
                </a:extLst>
              </p:cNvPr>
              <p:cNvSpPr txBox="1"/>
              <p:nvPr/>
            </p:nvSpPr>
            <p:spPr>
              <a:xfrm>
                <a:off x="5242998" y="2648932"/>
                <a:ext cx="4622740" cy="307777"/>
              </a:xfrm>
              <a:prstGeom prst="rect">
                <a:avLst/>
              </a:prstGeom>
              <a:noFill/>
            </p:spPr>
            <p:txBody>
              <a:bodyPr wrap="none" rtlCol="0">
                <a:spAutoFit/>
              </a:bodyPr>
              <a:lstStyle/>
              <a:p>
                <a:pPr rtl="0"/>
                <a:r>
                  <a:rPr lang="hu" sz="1400" dirty="0">
                    <a:solidFill>
                      <a:schemeClr val="tx1"/>
                    </a:solidFill>
                  </a:rPr>
                  <a:t>Levegőben </a:t>
                </a:r>
                <a:r>
                  <a:rPr lang="hu" sz="1400" dirty="0" smtClean="0">
                    <a:solidFill>
                      <a:schemeClr val="tx1"/>
                    </a:solidFill>
                  </a:rPr>
                  <a:t>terjedő </a:t>
                </a:r>
                <a:r>
                  <a:rPr lang="hu" sz="1400" dirty="0">
                    <a:solidFill>
                      <a:schemeClr val="tx1"/>
                    </a:solidFill>
                  </a:rPr>
                  <a:t>kórokozók: vírusok, baktériumok, gombák</a:t>
                </a:r>
              </a:p>
            </p:txBody>
          </p:sp>
          <p:sp>
            <p:nvSpPr>
              <p:cNvPr id="38" name="TextBox 37">
                <a:extLst>
                  <a:ext uri="{FF2B5EF4-FFF2-40B4-BE49-F238E27FC236}">
                    <a16:creationId xmlns:a16="http://schemas.microsoft.com/office/drawing/2014/main" id="{AD0ABFEB-39DC-F068-994D-1BE7961FBD97}"/>
                  </a:ext>
                </a:extLst>
              </p:cNvPr>
              <p:cNvSpPr txBox="1"/>
              <p:nvPr/>
            </p:nvSpPr>
            <p:spPr>
              <a:xfrm>
                <a:off x="5995070" y="2958120"/>
                <a:ext cx="1482906" cy="307777"/>
              </a:xfrm>
              <a:prstGeom prst="rect">
                <a:avLst/>
              </a:prstGeom>
              <a:noFill/>
            </p:spPr>
            <p:txBody>
              <a:bodyPr wrap="none" rtlCol="0">
                <a:spAutoFit/>
              </a:bodyPr>
              <a:lstStyle/>
              <a:p>
                <a:pPr rtl="0"/>
                <a:r>
                  <a:rPr lang="hu" sz="1400" dirty="0"/>
                  <a:t>Állati </a:t>
                </a:r>
                <a:r>
                  <a:rPr lang="hu" sz="1400" dirty="0" smtClean="0"/>
                  <a:t>szőr/szőrme</a:t>
                </a:r>
                <a:endParaRPr lang="en-IE" sz="1400" dirty="0"/>
              </a:p>
            </p:txBody>
          </p:sp>
          <p:sp>
            <p:nvSpPr>
              <p:cNvPr id="39" name="TextBox 38">
                <a:extLst>
                  <a:ext uri="{FF2B5EF4-FFF2-40B4-BE49-F238E27FC236}">
                    <a16:creationId xmlns:a16="http://schemas.microsoft.com/office/drawing/2014/main" id="{3A295B63-A72B-AD60-7DC9-5C1F99635CAB}"/>
                  </a:ext>
                </a:extLst>
              </p:cNvPr>
              <p:cNvSpPr txBox="1"/>
              <p:nvPr/>
            </p:nvSpPr>
            <p:spPr>
              <a:xfrm>
                <a:off x="4946779" y="3506542"/>
                <a:ext cx="4237891" cy="307777"/>
              </a:xfrm>
              <a:prstGeom prst="rect">
                <a:avLst/>
              </a:prstGeom>
              <a:noFill/>
            </p:spPr>
            <p:txBody>
              <a:bodyPr wrap="none" rtlCol="0">
                <a:spAutoFit/>
              </a:bodyPr>
              <a:lstStyle/>
              <a:p>
                <a:pPr rtl="0"/>
                <a:r>
                  <a:rPr lang="hu" sz="1400"/>
                  <a:t>Kapcsolat: allergének, kórokozók, élelmiszerek, vegyszerek, irritáló anyagok</a:t>
                </a:r>
                <a:endParaRPr lang="en-IE" sz="1400" dirty="0"/>
              </a:p>
            </p:txBody>
          </p:sp>
          <p:sp>
            <p:nvSpPr>
              <p:cNvPr id="40" name="TextBox 39">
                <a:extLst>
                  <a:ext uri="{FF2B5EF4-FFF2-40B4-BE49-F238E27FC236}">
                    <a16:creationId xmlns:a16="http://schemas.microsoft.com/office/drawing/2014/main" id="{C3198076-1AB0-53D1-34B9-C2FDF1229E80}"/>
                  </a:ext>
                </a:extLst>
              </p:cNvPr>
              <p:cNvSpPr txBox="1"/>
              <p:nvPr/>
            </p:nvSpPr>
            <p:spPr>
              <a:xfrm>
                <a:off x="5218133" y="3800068"/>
                <a:ext cx="3185616" cy="307777"/>
              </a:xfrm>
              <a:prstGeom prst="rect">
                <a:avLst/>
              </a:prstGeom>
              <a:noFill/>
            </p:spPr>
            <p:txBody>
              <a:bodyPr wrap="none" rtlCol="0">
                <a:spAutoFit/>
              </a:bodyPr>
              <a:lstStyle/>
              <a:p>
                <a:pPr rtl="0"/>
                <a:r>
                  <a:rPr lang="hu" sz="1400" dirty="0"/>
                  <a:t>Kontakt rovarok</a:t>
                </a:r>
                <a:r>
                  <a:rPr lang="hu" sz="1400" dirty="0" smtClean="0"/>
                  <a:t>: </a:t>
                </a:r>
                <a:r>
                  <a:rPr lang="hu" sz="1400" dirty="0"/>
                  <a:t>lárvák, atkák, paraziták </a:t>
                </a:r>
                <a:endParaRPr lang="en-IE" sz="1400" dirty="0"/>
              </a:p>
            </p:txBody>
          </p:sp>
          <p:sp>
            <p:nvSpPr>
              <p:cNvPr id="41" name="TextBox 40">
                <a:extLst>
                  <a:ext uri="{FF2B5EF4-FFF2-40B4-BE49-F238E27FC236}">
                    <a16:creationId xmlns:a16="http://schemas.microsoft.com/office/drawing/2014/main" id="{1A010DF8-DF95-C08C-28C1-F78187E0F115}"/>
                  </a:ext>
                </a:extLst>
              </p:cNvPr>
              <p:cNvSpPr txBox="1"/>
              <p:nvPr/>
            </p:nvSpPr>
            <p:spPr>
              <a:xfrm>
                <a:off x="6074418" y="4109256"/>
                <a:ext cx="1734770" cy="307777"/>
              </a:xfrm>
              <a:prstGeom prst="rect">
                <a:avLst/>
              </a:prstGeom>
              <a:noFill/>
            </p:spPr>
            <p:txBody>
              <a:bodyPr wrap="none" rtlCol="0">
                <a:spAutoFit/>
              </a:bodyPr>
              <a:lstStyle/>
              <a:p>
                <a:pPr rtl="0"/>
                <a:r>
                  <a:rPr lang="hu" sz="1400" dirty="0"/>
                  <a:t>Gáz-halmazállapotú levegőszennyezés</a:t>
                </a:r>
                <a:endParaRPr lang="en-IE" sz="1400" dirty="0"/>
              </a:p>
            </p:txBody>
          </p:sp>
          <p:sp>
            <p:nvSpPr>
              <p:cNvPr id="42" name="TextBox 41">
                <a:extLst>
                  <a:ext uri="{FF2B5EF4-FFF2-40B4-BE49-F238E27FC236}">
                    <a16:creationId xmlns:a16="http://schemas.microsoft.com/office/drawing/2014/main" id="{21B4E655-76D3-E3D3-B1EB-ACAD7FEC136D}"/>
                  </a:ext>
                </a:extLst>
              </p:cNvPr>
              <p:cNvSpPr txBox="1"/>
              <p:nvPr/>
            </p:nvSpPr>
            <p:spPr>
              <a:xfrm>
                <a:off x="4804261" y="5024118"/>
                <a:ext cx="4599272" cy="307777"/>
              </a:xfrm>
              <a:prstGeom prst="rect">
                <a:avLst/>
              </a:prstGeom>
              <a:noFill/>
            </p:spPr>
            <p:txBody>
              <a:bodyPr wrap="none" rtlCol="0">
                <a:spAutoFit/>
              </a:bodyPr>
              <a:lstStyle/>
              <a:p>
                <a:pPr rtl="0"/>
                <a:r>
                  <a:rPr lang="hu" sz="1400"/>
                  <a:t>Emberi fiziológia: genetikai hajlam, hormonális változás</a:t>
                </a:r>
                <a:endParaRPr lang="en-IE" sz="1400" dirty="0"/>
              </a:p>
            </p:txBody>
          </p:sp>
          <p:sp>
            <p:nvSpPr>
              <p:cNvPr id="43" name="TextBox 42">
                <a:extLst>
                  <a:ext uri="{FF2B5EF4-FFF2-40B4-BE49-F238E27FC236}">
                    <a16:creationId xmlns:a16="http://schemas.microsoft.com/office/drawing/2014/main" id="{1D6102C1-D7A4-35CA-74ED-89E8F74FF1AE}"/>
                  </a:ext>
                </a:extLst>
              </p:cNvPr>
              <p:cNvSpPr txBox="1"/>
              <p:nvPr/>
            </p:nvSpPr>
            <p:spPr>
              <a:xfrm>
                <a:off x="6175402" y="4391891"/>
                <a:ext cx="1460143" cy="307777"/>
              </a:xfrm>
              <a:prstGeom prst="rect">
                <a:avLst/>
              </a:prstGeom>
              <a:noFill/>
            </p:spPr>
            <p:txBody>
              <a:bodyPr wrap="none" rtlCol="0">
                <a:spAutoFit/>
              </a:bodyPr>
              <a:lstStyle/>
              <a:p>
                <a:pPr rtl="0"/>
                <a:r>
                  <a:rPr lang="hu" sz="1400"/>
                  <a:t>Emberi migráció</a:t>
                </a:r>
                <a:endParaRPr lang="en-IE" sz="1400" dirty="0"/>
              </a:p>
            </p:txBody>
          </p:sp>
          <p:sp>
            <p:nvSpPr>
              <p:cNvPr id="44" name="TextBox 43">
                <a:extLst>
                  <a:ext uri="{FF2B5EF4-FFF2-40B4-BE49-F238E27FC236}">
                    <a16:creationId xmlns:a16="http://schemas.microsoft.com/office/drawing/2014/main" id="{5406A16F-5144-9C9D-C6B0-BB5B80877B5D}"/>
                  </a:ext>
                </a:extLst>
              </p:cNvPr>
              <p:cNvSpPr txBox="1"/>
              <p:nvPr/>
            </p:nvSpPr>
            <p:spPr>
              <a:xfrm>
                <a:off x="5184069" y="5909467"/>
                <a:ext cx="4481400" cy="307777"/>
              </a:xfrm>
              <a:prstGeom prst="rect">
                <a:avLst/>
              </a:prstGeom>
              <a:noFill/>
            </p:spPr>
            <p:txBody>
              <a:bodyPr wrap="square" rtlCol="0">
                <a:spAutoFit/>
              </a:bodyPr>
              <a:lstStyle/>
              <a:p>
                <a:pPr rtl="0"/>
                <a:r>
                  <a:rPr lang="hu" sz="1400" dirty="0"/>
                  <a:t>Pszichológiai hatások: stressz, pszichodermális tényezők</a:t>
                </a:r>
                <a:endParaRPr lang="en-IE" sz="1400" dirty="0"/>
              </a:p>
            </p:txBody>
          </p:sp>
          <p:sp>
            <p:nvSpPr>
              <p:cNvPr id="45" name="TextBox 44">
                <a:extLst>
                  <a:ext uri="{FF2B5EF4-FFF2-40B4-BE49-F238E27FC236}">
                    <a16:creationId xmlns:a16="http://schemas.microsoft.com/office/drawing/2014/main" id="{DA8F9415-4709-C9ED-C0C6-96828AD66E3D}"/>
                  </a:ext>
                </a:extLst>
              </p:cNvPr>
              <p:cNvSpPr txBox="1"/>
              <p:nvPr/>
            </p:nvSpPr>
            <p:spPr>
              <a:xfrm>
                <a:off x="5242998" y="4721238"/>
                <a:ext cx="3647536" cy="307777"/>
              </a:xfrm>
              <a:prstGeom prst="rect">
                <a:avLst/>
              </a:prstGeom>
              <a:noFill/>
            </p:spPr>
            <p:txBody>
              <a:bodyPr wrap="square" rtlCol="0">
                <a:spAutoFit/>
              </a:bodyPr>
              <a:lstStyle/>
              <a:p>
                <a:pPr rtl="0"/>
                <a:r>
                  <a:rPr lang="hu" sz="1400"/>
                  <a:t>Emberi fizikai környezet: nap, meleg, hideg</a:t>
                </a:r>
                <a:endParaRPr lang="en-IE" sz="1400" dirty="0"/>
              </a:p>
            </p:txBody>
          </p:sp>
          <p:sp>
            <p:nvSpPr>
              <p:cNvPr id="46" name="TextBox 45">
                <a:extLst>
                  <a:ext uri="{FF2B5EF4-FFF2-40B4-BE49-F238E27FC236}">
                    <a16:creationId xmlns:a16="http://schemas.microsoft.com/office/drawing/2014/main" id="{D2EA62C5-7729-E214-46D1-056DD0B155F7}"/>
                  </a:ext>
                </a:extLst>
              </p:cNvPr>
              <p:cNvSpPr txBox="1"/>
              <p:nvPr/>
            </p:nvSpPr>
            <p:spPr>
              <a:xfrm>
                <a:off x="4772445" y="5650936"/>
                <a:ext cx="5563846" cy="307777"/>
              </a:xfrm>
              <a:prstGeom prst="rect">
                <a:avLst/>
              </a:prstGeom>
              <a:noFill/>
            </p:spPr>
            <p:txBody>
              <a:bodyPr wrap="square" rtlCol="0">
                <a:spAutoFit/>
              </a:bodyPr>
              <a:lstStyle/>
              <a:p>
                <a:pPr rtl="0"/>
                <a:r>
                  <a:rPr lang="hu" sz="1400" dirty="0">
                    <a:solidFill>
                      <a:schemeClr val="tx1"/>
                    </a:solidFill>
                  </a:rPr>
                  <a:t>Nem biológiai levegőben lebegő részecskék: homok, por, füst, PM</a:t>
                </a:r>
                <a:r>
                  <a:rPr lang="hu" sz="1400" baseline="-25000" dirty="0">
                    <a:solidFill>
                      <a:schemeClr val="tx1"/>
                    </a:solidFill>
                  </a:rPr>
                  <a:t>2.5</a:t>
                </a:r>
                <a:endParaRPr lang="en-IE" sz="1400" baseline="-25000" dirty="0"/>
              </a:p>
            </p:txBody>
          </p:sp>
          <p:sp>
            <p:nvSpPr>
              <p:cNvPr id="47" name="TextBox 46">
                <a:extLst>
                  <a:ext uri="{FF2B5EF4-FFF2-40B4-BE49-F238E27FC236}">
                    <a16:creationId xmlns:a16="http://schemas.microsoft.com/office/drawing/2014/main" id="{3813BC9C-DF50-4D32-472D-256C8A5D18DD}"/>
                  </a:ext>
                </a:extLst>
              </p:cNvPr>
              <p:cNvSpPr txBox="1"/>
              <p:nvPr/>
            </p:nvSpPr>
            <p:spPr>
              <a:xfrm>
                <a:off x="5788792" y="5326998"/>
                <a:ext cx="3101742" cy="307777"/>
              </a:xfrm>
              <a:prstGeom prst="rect">
                <a:avLst/>
              </a:prstGeom>
              <a:noFill/>
            </p:spPr>
            <p:txBody>
              <a:bodyPr wrap="square" rtlCol="0">
                <a:spAutoFit/>
              </a:bodyPr>
              <a:lstStyle/>
              <a:p>
                <a:pPr rtl="0"/>
                <a:r>
                  <a:rPr lang="hu" sz="1400" dirty="0"/>
                  <a:t>Életmód: testmozgás, étrend, dohányzás</a:t>
                </a:r>
                <a:endParaRPr lang="en-IE" sz="1400" dirty="0"/>
              </a:p>
            </p:txBody>
          </p:sp>
          <p:sp>
            <p:nvSpPr>
              <p:cNvPr id="48" name="TextBox 47">
                <a:extLst>
                  <a:ext uri="{FF2B5EF4-FFF2-40B4-BE49-F238E27FC236}">
                    <a16:creationId xmlns:a16="http://schemas.microsoft.com/office/drawing/2014/main" id="{929CB553-42D4-FB83-709C-68A3C04DD413}"/>
                  </a:ext>
                </a:extLst>
              </p:cNvPr>
              <p:cNvSpPr txBox="1"/>
              <p:nvPr/>
            </p:nvSpPr>
            <p:spPr>
              <a:xfrm>
                <a:off x="5388735" y="3232331"/>
                <a:ext cx="4072068" cy="307777"/>
              </a:xfrm>
              <a:prstGeom prst="rect">
                <a:avLst/>
              </a:prstGeom>
              <a:noFill/>
            </p:spPr>
            <p:txBody>
              <a:bodyPr wrap="square" rtlCol="0">
                <a:spAutoFit/>
              </a:bodyPr>
              <a:lstStyle/>
              <a:p>
                <a:pPr rtl="0"/>
                <a:r>
                  <a:rPr lang="hu" sz="1400" dirty="0"/>
                  <a:t>B</a:t>
                </a:r>
                <a:r>
                  <a:rPr lang="hu" sz="1400" dirty="0">
                    <a:solidFill>
                      <a:schemeClr val="tx1"/>
                    </a:solidFill>
                  </a:rPr>
                  <a:t>iológiai levegőben lebegő részecskék: pollen, spórák</a:t>
                </a:r>
                <a:endParaRPr lang="en-IE" sz="1400" baseline="-25000" dirty="0"/>
              </a:p>
            </p:txBody>
          </p:sp>
        </p:grpSp>
        <p:grpSp>
          <p:nvGrpSpPr>
            <p:cNvPr id="64" name="Group 63">
              <a:extLst>
                <a:ext uri="{FF2B5EF4-FFF2-40B4-BE49-F238E27FC236}">
                  <a16:creationId xmlns:a16="http://schemas.microsoft.com/office/drawing/2014/main" id="{B9FD7C38-5FBE-0BA9-B49A-0A84DA7C7518}"/>
                </a:ext>
              </a:extLst>
            </p:cNvPr>
            <p:cNvGrpSpPr/>
            <p:nvPr/>
          </p:nvGrpSpPr>
          <p:grpSpPr>
            <a:xfrm>
              <a:off x="9620108" y="2684975"/>
              <a:ext cx="2379177" cy="1633267"/>
              <a:chOff x="9309910" y="2584706"/>
              <a:chExt cx="2379177" cy="1633267"/>
            </a:xfrm>
          </p:grpSpPr>
          <p:sp>
            <p:nvSpPr>
              <p:cNvPr id="59" name="TextBox 58">
                <a:extLst>
                  <a:ext uri="{FF2B5EF4-FFF2-40B4-BE49-F238E27FC236}">
                    <a16:creationId xmlns:a16="http://schemas.microsoft.com/office/drawing/2014/main" id="{FD7AEB78-BF3B-809E-C19B-7FAD83B9FAA1}"/>
                  </a:ext>
                </a:extLst>
              </p:cNvPr>
              <p:cNvSpPr txBox="1"/>
              <p:nvPr/>
            </p:nvSpPr>
            <p:spPr>
              <a:xfrm>
                <a:off x="9606400" y="2584706"/>
                <a:ext cx="1737783" cy="338554"/>
              </a:xfrm>
              <a:prstGeom prst="rect">
                <a:avLst/>
              </a:prstGeom>
              <a:noFill/>
            </p:spPr>
            <p:txBody>
              <a:bodyPr wrap="none" rtlCol="0">
                <a:spAutoFit/>
              </a:bodyPr>
              <a:lstStyle/>
              <a:p>
                <a:pPr marL="0" indent="0" rtl="0">
                  <a:buNone/>
                </a:pPr>
                <a:r>
                  <a:rPr lang="hu" sz="1600" u="sng" dirty="0"/>
                  <a:t>Betegségek </a:t>
                </a:r>
                <a:r>
                  <a:rPr lang="hu" sz="1600" u="sng" dirty="0" smtClean="0"/>
                  <a:t>típusai</a:t>
                </a:r>
                <a:endParaRPr lang="hu" sz="1600" u="sng" dirty="0"/>
              </a:p>
            </p:txBody>
          </p:sp>
          <p:sp>
            <p:nvSpPr>
              <p:cNvPr id="60" name="TextBox 59">
                <a:extLst>
                  <a:ext uri="{FF2B5EF4-FFF2-40B4-BE49-F238E27FC236}">
                    <a16:creationId xmlns:a16="http://schemas.microsoft.com/office/drawing/2014/main" id="{5F5AD72F-917B-F25C-10ED-F5A205F79126}"/>
                  </a:ext>
                </a:extLst>
              </p:cNvPr>
              <p:cNvSpPr txBox="1"/>
              <p:nvPr/>
            </p:nvSpPr>
            <p:spPr>
              <a:xfrm>
                <a:off x="10118258" y="3024865"/>
                <a:ext cx="688778" cy="307777"/>
              </a:xfrm>
              <a:prstGeom prst="rect">
                <a:avLst/>
              </a:prstGeom>
              <a:noFill/>
            </p:spPr>
            <p:txBody>
              <a:bodyPr wrap="none" rtlCol="0">
                <a:spAutoFit/>
              </a:bodyPr>
              <a:lstStyle/>
              <a:p>
                <a:pPr rtl="0"/>
                <a:r>
                  <a:rPr lang="hu" sz="1400"/>
                  <a:t>Allergia</a:t>
                </a:r>
                <a:endParaRPr lang="en-IE" sz="1400" dirty="0"/>
              </a:p>
            </p:txBody>
          </p:sp>
          <p:sp>
            <p:nvSpPr>
              <p:cNvPr id="61" name="TextBox 60">
                <a:extLst>
                  <a:ext uri="{FF2B5EF4-FFF2-40B4-BE49-F238E27FC236}">
                    <a16:creationId xmlns:a16="http://schemas.microsoft.com/office/drawing/2014/main" id="{5E666697-D750-49A1-ACC6-CB53EA0AD469}"/>
                  </a:ext>
                </a:extLst>
              </p:cNvPr>
              <p:cNvSpPr txBox="1"/>
              <p:nvPr/>
            </p:nvSpPr>
            <p:spPr>
              <a:xfrm>
                <a:off x="9309910" y="3326502"/>
                <a:ext cx="2379177" cy="307777"/>
              </a:xfrm>
              <a:prstGeom prst="rect">
                <a:avLst/>
              </a:prstGeom>
              <a:noFill/>
            </p:spPr>
            <p:txBody>
              <a:bodyPr wrap="none" rtlCol="0">
                <a:spAutoFit/>
              </a:bodyPr>
              <a:lstStyle/>
              <a:p>
                <a:pPr rtl="0"/>
                <a:r>
                  <a:rPr lang="hu" sz="1400" dirty="0"/>
                  <a:t>Krónikus </a:t>
                </a:r>
                <a:r>
                  <a:rPr lang="hu" sz="1400" dirty="0" smtClean="0"/>
                  <a:t>dermális gyulladások</a:t>
                </a:r>
                <a:endParaRPr lang="en-IE" sz="1400" dirty="0"/>
              </a:p>
            </p:txBody>
          </p:sp>
          <p:sp>
            <p:nvSpPr>
              <p:cNvPr id="62" name="TextBox 61">
                <a:extLst>
                  <a:ext uri="{FF2B5EF4-FFF2-40B4-BE49-F238E27FC236}">
                    <a16:creationId xmlns:a16="http://schemas.microsoft.com/office/drawing/2014/main" id="{0CCF2B8A-4B64-9305-8394-D03422301291}"/>
                  </a:ext>
                </a:extLst>
              </p:cNvPr>
              <p:cNvSpPr txBox="1"/>
              <p:nvPr/>
            </p:nvSpPr>
            <p:spPr>
              <a:xfrm>
                <a:off x="9892707" y="3634751"/>
                <a:ext cx="1191545" cy="307777"/>
              </a:xfrm>
              <a:prstGeom prst="rect">
                <a:avLst/>
              </a:prstGeom>
              <a:noFill/>
            </p:spPr>
            <p:txBody>
              <a:bodyPr wrap="none" rtlCol="0">
                <a:spAutoFit/>
              </a:bodyPr>
              <a:lstStyle/>
              <a:p>
                <a:pPr rtl="0"/>
                <a:r>
                  <a:rPr lang="hu" sz="1400" dirty="0" smtClean="0"/>
                  <a:t>Bőrfertőzések</a:t>
                </a:r>
                <a:endParaRPr lang="en-IE" sz="1400" dirty="0"/>
              </a:p>
            </p:txBody>
          </p:sp>
          <p:sp>
            <p:nvSpPr>
              <p:cNvPr id="63" name="TextBox 62">
                <a:extLst>
                  <a:ext uri="{FF2B5EF4-FFF2-40B4-BE49-F238E27FC236}">
                    <a16:creationId xmlns:a16="http://schemas.microsoft.com/office/drawing/2014/main" id="{E354B7A3-2B63-28A9-9BD4-8779EBDB6930}"/>
                  </a:ext>
                </a:extLst>
              </p:cNvPr>
              <p:cNvSpPr txBox="1"/>
              <p:nvPr/>
            </p:nvSpPr>
            <p:spPr>
              <a:xfrm>
                <a:off x="9670719" y="3910196"/>
                <a:ext cx="1995226" cy="307777"/>
              </a:xfrm>
              <a:prstGeom prst="rect">
                <a:avLst/>
              </a:prstGeom>
              <a:noFill/>
            </p:spPr>
            <p:txBody>
              <a:bodyPr wrap="none" rtlCol="0">
                <a:spAutoFit/>
              </a:bodyPr>
              <a:lstStyle/>
              <a:p>
                <a:pPr rtl="0"/>
                <a:r>
                  <a:rPr lang="hu" sz="1400" dirty="0" smtClean="0"/>
                  <a:t>Rosszindulatú daganatok</a:t>
                </a:r>
                <a:endParaRPr lang="en-IE" sz="1400" dirty="0"/>
              </a:p>
            </p:txBody>
          </p:sp>
        </p:grpSp>
        <p:sp>
          <p:nvSpPr>
            <p:cNvPr id="65" name="Arrow: Right 64">
              <a:extLst>
                <a:ext uri="{FF2B5EF4-FFF2-40B4-BE49-F238E27FC236}">
                  <a16:creationId xmlns:a16="http://schemas.microsoft.com/office/drawing/2014/main" id="{93D3B9F7-C1DA-EB8D-8190-B1EE0F42F862}"/>
                </a:ext>
              </a:extLst>
            </p:cNvPr>
            <p:cNvSpPr/>
            <p:nvPr/>
          </p:nvSpPr>
          <p:spPr>
            <a:xfrm>
              <a:off x="2200342" y="3673381"/>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sp>
          <p:nvSpPr>
            <p:cNvPr id="66" name="Arrow: Right 65">
              <a:extLst>
                <a:ext uri="{FF2B5EF4-FFF2-40B4-BE49-F238E27FC236}">
                  <a16:creationId xmlns:a16="http://schemas.microsoft.com/office/drawing/2014/main" id="{89EC0976-FEFE-DD9C-E356-8A9A6F49BA37}"/>
                </a:ext>
              </a:extLst>
            </p:cNvPr>
            <p:cNvSpPr/>
            <p:nvPr/>
          </p:nvSpPr>
          <p:spPr>
            <a:xfrm>
              <a:off x="8367542" y="3608040"/>
              <a:ext cx="1348113" cy="5758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IE"/>
            </a:p>
          </p:txBody>
        </p:sp>
      </p:grpSp>
    </p:spTree>
    <p:extLst>
      <p:ext uri="{BB962C8B-B14F-4D97-AF65-F5344CB8AC3E}">
        <p14:creationId xmlns:p14="http://schemas.microsoft.com/office/powerpoint/2010/main" val="38449168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89782" y="118174"/>
            <a:ext cx="9934704" cy="633326"/>
          </a:xfrm>
        </p:spPr>
        <p:txBody>
          <a:bodyPr rtlCol="0">
            <a:normAutofit fontScale="90000"/>
          </a:bodyPr>
          <a:lstStyle/>
          <a:p>
            <a:pPr algn="ctr" rtl="0"/>
            <a:r>
              <a:rPr lang="hu" sz="2800" b="1" dirty="0" smtClean="0">
                <a:solidFill>
                  <a:schemeClr val="tx1"/>
                </a:solidFill>
              </a:rPr>
              <a:t>A bőrbetegségek kialakulásának megelőzése, a kockázatok csökkentése</a:t>
            </a:r>
            <a:endParaRPr lang="hu-HU" sz="2800" b="1" dirty="0">
              <a:solidFill>
                <a:schemeClr val="tx1"/>
              </a:solidFill>
            </a:endParaRPr>
          </a:p>
        </p:txBody>
      </p:sp>
      <p:sp>
        <p:nvSpPr>
          <p:cNvPr id="3" name="Tartalom helye 2"/>
          <p:cNvSpPr>
            <a:spLocks noGrp="1"/>
          </p:cNvSpPr>
          <p:nvPr>
            <p:ph idx="1"/>
          </p:nvPr>
        </p:nvSpPr>
        <p:spPr>
          <a:xfrm>
            <a:off x="291000" y="1078302"/>
            <a:ext cx="11610000" cy="5028198"/>
          </a:xfrm>
        </p:spPr>
        <p:txBody>
          <a:bodyPr rtlCol="0">
            <a:normAutofit fontScale="92500" lnSpcReduction="10000"/>
          </a:bodyPr>
          <a:lstStyle/>
          <a:p>
            <a:pPr marL="0" indent="0" algn="just">
              <a:buNone/>
            </a:pPr>
            <a:r>
              <a:rPr lang="hu-HU" sz="2000" dirty="0" smtClean="0"/>
              <a:t>Az allergiás, daganatos és fertőző bőrbetegségek kialakulásának megelőzése célzott intézkedéseket igényel. A lehetséges beavatkozások három fő csoportba sorolhatók:</a:t>
            </a:r>
            <a:endParaRPr lang="hu-HU" sz="1000" dirty="0" smtClean="0">
              <a:solidFill>
                <a:schemeClr val="tx1"/>
              </a:solidFill>
              <a:cs typeface="Arial" panose="020B0604020202020204" pitchFamily="34" charset="0"/>
            </a:endParaRPr>
          </a:p>
          <a:p>
            <a:pPr marL="742950" lvl="1" indent="-285750" rtl="0">
              <a:lnSpc>
                <a:spcPct val="100000"/>
              </a:lnSpc>
              <a:spcBef>
                <a:spcPts val="0"/>
              </a:spcBef>
              <a:buClr>
                <a:srgbClr val="FF0000"/>
              </a:buClr>
              <a:buFont typeface="Arial" panose="020B0604020202020204" pitchFamily="34" charset="0"/>
              <a:buChar char="•"/>
            </a:pPr>
            <a:r>
              <a:rPr lang="hu-HU" sz="2000" dirty="0" smtClean="0">
                <a:solidFill>
                  <a:schemeClr val="tx1"/>
                </a:solidFill>
                <a:cs typeface="Arial" panose="020B0604020202020204" pitchFamily="34" charset="0"/>
              </a:rPr>
              <a:t>Környezeti expozíció csökkentése</a:t>
            </a:r>
          </a:p>
          <a:p>
            <a:pPr marL="742950" lvl="1" indent="-285750" rtl="0">
              <a:lnSpc>
                <a:spcPct val="100000"/>
              </a:lnSpc>
              <a:buClr>
                <a:srgbClr val="FF0000"/>
              </a:buClr>
              <a:buFont typeface="Arial" panose="020B0604020202020204" pitchFamily="34" charset="0"/>
              <a:buChar char="•"/>
            </a:pPr>
            <a:r>
              <a:rPr lang="hu-HU" sz="2000" dirty="0" smtClean="0">
                <a:solidFill>
                  <a:schemeClr val="tx1"/>
                </a:solidFill>
                <a:cs typeface="Arial" panose="020B0604020202020204" pitchFamily="34" charset="0"/>
              </a:rPr>
              <a:t>Társadalmi beavatkozások</a:t>
            </a:r>
          </a:p>
          <a:p>
            <a:pPr marL="742950" lvl="1" indent="-285750" rtl="0">
              <a:lnSpc>
                <a:spcPct val="100000"/>
              </a:lnSpc>
              <a:buClr>
                <a:srgbClr val="FF0000"/>
              </a:buClr>
              <a:buFont typeface="Arial" panose="020B0604020202020204" pitchFamily="34" charset="0"/>
              <a:buChar char="•"/>
            </a:pPr>
            <a:r>
              <a:rPr lang="hu-HU" sz="2000" dirty="0" smtClean="0">
                <a:solidFill>
                  <a:schemeClr val="tx1"/>
                </a:solidFill>
                <a:cs typeface="Arial" panose="020B0604020202020204" pitchFamily="34" charset="0"/>
              </a:rPr>
              <a:t>Technológiai megoldások</a:t>
            </a:r>
          </a:p>
          <a:p>
            <a:pPr marL="0" indent="0" rtl="0">
              <a:lnSpc>
                <a:spcPct val="100000"/>
              </a:lnSpc>
              <a:buNone/>
            </a:pPr>
            <a:endParaRPr lang="hu-HU" sz="1200" u="sng" dirty="0" smtClean="0">
              <a:solidFill>
                <a:srgbClr val="0070C0"/>
              </a:solidFill>
            </a:endParaRPr>
          </a:p>
          <a:p>
            <a:pPr marL="0" indent="0" rtl="0">
              <a:lnSpc>
                <a:spcPct val="100000"/>
              </a:lnSpc>
              <a:spcAft>
                <a:spcPts val="500"/>
              </a:spcAft>
              <a:buNone/>
            </a:pPr>
            <a:r>
              <a:rPr lang="hu-HU" sz="2000" u="sng" dirty="0" smtClean="0">
                <a:solidFill>
                  <a:srgbClr val="0070C0"/>
                </a:solidFill>
              </a:rPr>
              <a:t>Környezeti </a:t>
            </a:r>
            <a:r>
              <a:rPr lang="hu-HU" sz="2000" u="sng" dirty="0" smtClean="0">
                <a:solidFill>
                  <a:srgbClr val="0070C0"/>
                </a:solidFill>
              </a:rPr>
              <a:t>expozíció csökkentése</a:t>
            </a:r>
            <a:endParaRPr lang="hu-HU" sz="2000" dirty="0" smtClean="0"/>
          </a:p>
          <a:p>
            <a:pPr>
              <a:spcAft>
                <a:spcPts val="500"/>
              </a:spcAft>
              <a:buClr>
                <a:srgbClr val="00B050"/>
              </a:buClr>
              <a:buSzPct val="80000"/>
              <a:buFont typeface="Wingdings" panose="05000000000000000000" pitchFamily="2" charset="2"/>
              <a:buChar char="Ø"/>
            </a:pPr>
            <a:r>
              <a:rPr lang="hu-HU" sz="2000" dirty="0" smtClean="0"/>
              <a:t>Pollenallergia esetén néhány egyszerű megoldás is segítheti a kockázatok csökkentését, különösen a sűrűn beépített lakóövezetekben:</a:t>
            </a:r>
          </a:p>
          <a:p>
            <a:pPr>
              <a:spcAft>
                <a:spcPts val="500"/>
              </a:spcAft>
              <a:buClr>
                <a:srgbClr val="00B050"/>
              </a:buClr>
              <a:buSzPct val="80000"/>
              <a:buFont typeface="Wingdings" panose="05000000000000000000" pitchFamily="2" charset="2"/>
              <a:buChar char="Ø"/>
            </a:pPr>
            <a:r>
              <a:rPr lang="hu-HU" sz="2000" dirty="0" err="1" smtClean="0"/>
              <a:t>Entomofil</a:t>
            </a:r>
            <a:r>
              <a:rPr lang="hu-HU" sz="2000" dirty="0" smtClean="0"/>
              <a:t> növények ültetése, amelyek beporzását rovarok végzik, így kevesebb pollent termelnek.</a:t>
            </a:r>
          </a:p>
          <a:p>
            <a:pPr>
              <a:buClr>
                <a:srgbClr val="00B050"/>
              </a:buClr>
              <a:buSzPct val="80000"/>
              <a:buFont typeface="Wingdings" panose="05000000000000000000" pitchFamily="2" charset="2"/>
              <a:buChar char="Ø"/>
            </a:pPr>
            <a:r>
              <a:rPr lang="hu-HU" sz="2000" dirty="0" smtClean="0"/>
              <a:t>Olyan fák és cserjék telepítése, amelyek nyáron vagy télen virágoznak, így csökkentve a tavaszi pollenterhelést.</a:t>
            </a:r>
          </a:p>
          <a:p>
            <a:pPr>
              <a:buClr>
                <a:srgbClr val="00B050"/>
              </a:buClr>
              <a:buSzPct val="80000"/>
              <a:buFont typeface="Wingdings" panose="05000000000000000000" pitchFamily="2" charset="2"/>
              <a:buChar char="Ø"/>
            </a:pPr>
            <a:r>
              <a:rPr lang="hu-HU" sz="2000" dirty="0" smtClean="0"/>
              <a:t>Sövények metszése és a gyep kaszálása a virágzás előtt, megelőzve a pollenkibocsátást</a:t>
            </a:r>
            <a:r>
              <a:rPr lang="hu-HU" sz="2000" dirty="0" smtClean="0"/>
              <a:t>.</a:t>
            </a:r>
            <a:endParaRPr lang="hu-HU" sz="2000" dirty="0"/>
          </a:p>
        </p:txBody>
      </p:sp>
    </p:spTree>
    <p:extLst>
      <p:ext uri="{BB962C8B-B14F-4D97-AF65-F5344CB8AC3E}">
        <p14:creationId xmlns:p14="http://schemas.microsoft.com/office/powerpoint/2010/main" val="4263074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291000" y="984402"/>
            <a:ext cx="11610000" cy="5295625"/>
          </a:xfrm>
        </p:spPr>
        <p:txBody>
          <a:bodyPr rtlCol="0">
            <a:normAutofit lnSpcReduction="10000"/>
          </a:bodyPr>
          <a:lstStyle/>
          <a:p>
            <a:pPr marL="0" indent="0">
              <a:spcAft>
                <a:spcPts val="500"/>
              </a:spcAft>
              <a:buClr>
                <a:srgbClr val="00B050"/>
              </a:buClr>
              <a:buSzPct val="80000"/>
              <a:buNone/>
            </a:pPr>
            <a:r>
              <a:rPr lang="hu-HU" sz="2000" u="sng" dirty="0">
                <a:solidFill>
                  <a:srgbClr val="0070C0"/>
                </a:solidFill>
              </a:rPr>
              <a:t>Környezeti expozíció csökkentése</a:t>
            </a:r>
            <a:endParaRPr lang="hu-HU" sz="2000" dirty="0"/>
          </a:p>
          <a:p>
            <a:pPr lvl="1">
              <a:spcAft>
                <a:spcPts val="300"/>
              </a:spcAft>
              <a:buClr>
                <a:srgbClr val="00B050"/>
              </a:buClr>
              <a:buSzPct val="80000"/>
              <a:buFont typeface="Wingdings" panose="05000000000000000000" pitchFamily="2" charset="2"/>
              <a:buChar char="Ø"/>
            </a:pPr>
            <a:r>
              <a:rPr lang="hu-HU" sz="1900" dirty="0" smtClean="0"/>
              <a:t>Az </a:t>
            </a:r>
            <a:r>
              <a:rPr lang="hu-HU" sz="1900" dirty="0" smtClean="0"/>
              <a:t>allergén növények virágzás előtti visszametszése és így a pollenkibocsátás csökkentése.</a:t>
            </a:r>
          </a:p>
          <a:p>
            <a:pPr lvl="1">
              <a:spcAft>
                <a:spcPts val="300"/>
              </a:spcAft>
              <a:buClr>
                <a:srgbClr val="00B050"/>
              </a:buClr>
              <a:buSzPct val="80000"/>
              <a:buFont typeface="Wingdings" panose="05000000000000000000" pitchFamily="2" charset="2"/>
              <a:buChar char="Ø"/>
            </a:pPr>
            <a:r>
              <a:rPr lang="hu-HU" sz="1900" dirty="0" smtClean="0"/>
              <a:t>A zöldterületek szélcsendes időben, lehetőleg az éjszakai órákban történő kaszálása.</a:t>
            </a:r>
          </a:p>
          <a:p>
            <a:pPr lvl="1">
              <a:buClr>
                <a:srgbClr val="00B050"/>
              </a:buClr>
              <a:buSzPct val="80000"/>
              <a:buFont typeface="Wingdings" panose="05000000000000000000" pitchFamily="2" charset="2"/>
              <a:buChar char="Ø"/>
            </a:pPr>
            <a:r>
              <a:rPr lang="hu-HU" sz="1900" dirty="0" smtClean="0"/>
              <a:t>Az erősen allergén növényfajok eltávolítása a nyilvános területekről.</a:t>
            </a:r>
          </a:p>
          <a:p>
            <a:pPr marL="0" indent="0">
              <a:spcBef>
                <a:spcPts val="1500"/>
              </a:spcBef>
              <a:spcAft>
                <a:spcPts val="500"/>
              </a:spcAft>
              <a:buNone/>
            </a:pPr>
            <a:r>
              <a:rPr lang="hu-HU" dirty="0" smtClean="0"/>
              <a:t>A </a:t>
            </a:r>
            <a:r>
              <a:rPr lang="hu-HU" dirty="0" smtClean="0">
                <a:solidFill>
                  <a:srgbClr val="0070C0"/>
                </a:solidFill>
              </a:rPr>
              <a:t>légszennyezés</a:t>
            </a:r>
            <a:r>
              <a:rPr lang="hu-HU" dirty="0" smtClean="0"/>
              <a:t> csökkentésére irányuló </a:t>
            </a:r>
            <a:r>
              <a:rPr lang="hu-HU" dirty="0" smtClean="0"/>
              <a:t>intézkedések:</a:t>
            </a:r>
          </a:p>
          <a:p>
            <a:pPr lvl="1">
              <a:lnSpc>
                <a:spcPct val="130000"/>
              </a:lnSpc>
              <a:spcBef>
                <a:spcPts val="0"/>
              </a:spcBef>
              <a:spcAft>
                <a:spcPts val="300"/>
              </a:spcAft>
              <a:buClr>
                <a:srgbClr val="00B050"/>
              </a:buClr>
              <a:buSzPct val="80000"/>
              <a:buFont typeface="Wingdings" panose="05000000000000000000" pitchFamily="2" charset="2"/>
              <a:buChar char="Ø"/>
            </a:pPr>
            <a:r>
              <a:rPr lang="hu-HU" sz="1900" dirty="0" smtClean="0"/>
              <a:t>A járművekből, háztartási berendezésekből és ipari forrásokból származó kipufogógázok szigorú szabályozása, különösen a sűrűn lakott területeken.</a:t>
            </a:r>
          </a:p>
          <a:p>
            <a:pPr lvl="1">
              <a:spcAft>
                <a:spcPts val="300"/>
              </a:spcAft>
              <a:buClr>
                <a:srgbClr val="00B050"/>
              </a:buClr>
              <a:buSzPct val="80000"/>
              <a:buFont typeface="Wingdings" panose="05000000000000000000" pitchFamily="2" charset="2"/>
              <a:buChar char="Ø"/>
            </a:pPr>
            <a:r>
              <a:rPr lang="hu-HU" sz="1900" dirty="0" smtClean="0"/>
              <a:t>A </a:t>
            </a:r>
            <a:r>
              <a:rPr lang="hu-HU" sz="1900" dirty="0" smtClean="0"/>
              <a:t>belső égésű motorral működő járművek számának csökkentése a városi környezetben.</a:t>
            </a:r>
          </a:p>
          <a:p>
            <a:pPr lvl="1">
              <a:spcAft>
                <a:spcPts val="300"/>
              </a:spcAft>
              <a:buClr>
                <a:srgbClr val="00B050"/>
              </a:buClr>
              <a:buSzPct val="80000"/>
              <a:buFont typeface="Wingdings" panose="05000000000000000000" pitchFamily="2" charset="2"/>
              <a:buChar char="Ø"/>
            </a:pPr>
            <a:r>
              <a:rPr lang="hu-HU" sz="1900" dirty="0" smtClean="0"/>
              <a:t>Erdős területek fokozott </a:t>
            </a:r>
            <a:r>
              <a:rPr lang="hu-HU" sz="1900" dirty="0" err="1" smtClean="0"/>
              <a:t>monitorozása</a:t>
            </a:r>
            <a:r>
              <a:rPr lang="hu-HU" sz="1900" dirty="0" smtClean="0"/>
              <a:t> az erdőtüzek megelőzése és gyors észlelése érdekében.</a:t>
            </a:r>
          </a:p>
          <a:p>
            <a:pPr lvl="1">
              <a:spcAft>
                <a:spcPts val="300"/>
              </a:spcAft>
              <a:buClr>
                <a:srgbClr val="00B050"/>
              </a:buClr>
              <a:buSzPct val="80000"/>
              <a:buFont typeface="Wingdings" panose="05000000000000000000" pitchFamily="2" charset="2"/>
              <a:buChar char="Ø"/>
            </a:pPr>
            <a:r>
              <a:rPr lang="hu-HU" sz="1900" dirty="0" smtClean="0"/>
              <a:t>Nemzetközi együttműködésen alapuló gyors beavatkozási rendszerek kialakítása az erdőtüzek hatékony megfékezésére.</a:t>
            </a:r>
          </a:p>
          <a:p>
            <a:pPr marL="0" indent="0">
              <a:buNone/>
            </a:pPr>
            <a:r>
              <a:rPr lang="hu-HU" dirty="0" smtClean="0"/>
              <a:t>Az </a:t>
            </a:r>
            <a:r>
              <a:rPr lang="hu-HU" dirty="0" smtClean="0">
                <a:solidFill>
                  <a:srgbClr val="0070C0"/>
                </a:solidFill>
              </a:rPr>
              <a:t>árvizekkel</a:t>
            </a:r>
            <a:r>
              <a:rPr lang="hu-HU" dirty="0" smtClean="0">
                <a:solidFill>
                  <a:srgbClr val="FF0000"/>
                </a:solidFill>
              </a:rPr>
              <a:t> </a:t>
            </a:r>
            <a:r>
              <a:rPr lang="hu-HU" dirty="0" smtClean="0"/>
              <a:t>összefüggő bőrbetegségek megelőzésére irányuló intézkedések:</a:t>
            </a:r>
          </a:p>
          <a:p>
            <a:pPr lvl="1">
              <a:spcBef>
                <a:spcPts val="0"/>
              </a:spcBef>
              <a:spcAft>
                <a:spcPts val="300"/>
              </a:spcAft>
              <a:buClr>
                <a:srgbClr val="00B050"/>
              </a:buClr>
              <a:buSzPct val="80000"/>
              <a:buFont typeface="Wingdings" panose="05000000000000000000" pitchFamily="2" charset="2"/>
              <a:buChar char="Ø"/>
            </a:pPr>
            <a:r>
              <a:rPr lang="hu-HU" sz="1900" dirty="0" smtClean="0"/>
              <a:t>A leginkább veszélyeztetett területek azonosítása és árvízvédelmi intézkedések bevezetése.</a:t>
            </a:r>
          </a:p>
          <a:p>
            <a:pPr lvl="1">
              <a:buClr>
                <a:srgbClr val="00B050"/>
              </a:buClr>
              <a:buSzPct val="80000"/>
              <a:buFont typeface="Wingdings" panose="05000000000000000000" pitchFamily="2" charset="2"/>
              <a:buChar char="Ø"/>
            </a:pPr>
            <a:r>
              <a:rPr lang="hu-HU" sz="1900" dirty="0" smtClean="0"/>
              <a:t>Az érintett lakosság evakuálására vonatkozó tervek kidolgozása és alkalmazása árvízveszély esetén.</a:t>
            </a:r>
            <a:endParaRPr lang="hu-HU" sz="1900" dirty="0">
              <a:solidFill>
                <a:schemeClr val="tx1"/>
              </a:solidFill>
            </a:endParaRPr>
          </a:p>
        </p:txBody>
      </p:sp>
      <p:sp>
        <p:nvSpPr>
          <p:cNvPr id="5" name="Cím 1"/>
          <p:cNvSpPr>
            <a:spLocks noGrp="1"/>
          </p:cNvSpPr>
          <p:nvPr>
            <p:ph type="title"/>
          </p:nvPr>
        </p:nvSpPr>
        <p:spPr>
          <a:xfrm>
            <a:off x="189782" y="118174"/>
            <a:ext cx="9934704" cy="633326"/>
          </a:xfrm>
        </p:spPr>
        <p:txBody>
          <a:bodyPr rtlCol="0">
            <a:normAutofit fontScale="90000"/>
          </a:bodyPr>
          <a:lstStyle/>
          <a:p>
            <a:pPr algn="ctr" rtl="0"/>
            <a:r>
              <a:rPr lang="hu" sz="2800" b="1" dirty="0" smtClean="0">
                <a:solidFill>
                  <a:schemeClr val="tx1"/>
                </a:solidFill>
              </a:rPr>
              <a:t>A bőrbetegségek kialakulásának megelőzése, a kockázatok csökkentése</a:t>
            </a:r>
            <a:endParaRPr lang="hu-HU" sz="2800" b="1" dirty="0">
              <a:solidFill>
                <a:schemeClr val="tx1"/>
              </a:solidFill>
            </a:endParaRPr>
          </a:p>
        </p:txBody>
      </p:sp>
    </p:spTree>
    <p:extLst>
      <p:ext uri="{BB962C8B-B14F-4D97-AF65-F5344CB8AC3E}">
        <p14:creationId xmlns:p14="http://schemas.microsoft.com/office/powerpoint/2010/main" val="1132929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a:bodyPr>
          <a:lstStyle/>
          <a:p>
            <a:pPr rtl="0"/>
            <a:r>
              <a:rPr lang="hu" sz="3200" b="1" dirty="0" smtClean="0">
                <a:solidFill>
                  <a:srgbClr val="000000"/>
                </a:solidFill>
              </a:rPr>
              <a:t>Az éghajlatváltozás és a szív- és érrendszeri betegségek (CVD)</a:t>
            </a:r>
            <a:endParaRPr lang="en-US" sz="3200" b="1" dirty="0">
              <a:solidFill>
                <a:srgbClr val="000000"/>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301925" y="934775"/>
            <a:ext cx="5983545" cy="5370897"/>
          </a:xfrm>
        </p:spPr>
        <p:txBody>
          <a:bodyPr vert="horz" lIns="91440" tIns="45720" rIns="91440" bIns="45720" rtlCol="0" anchor="t">
            <a:normAutofit/>
          </a:bodyPr>
          <a:lstStyle/>
          <a:p>
            <a:pPr marL="0" indent="0" rtl="0">
              <a:buNone/>
            </a:pPr>
            <a:endParaRPr lang="en-US" dirty="0">
              <a:solidFill>
                <a:schemeClr val="tx1"/>
              </a:solidFill>
              <a:cs typeface="Calibri"/>
            </a:endParaRPr>
          </a:p>
          <a:p>
            <a:pPr marL="0" indent="0" algn="just" rtl="0">
              <a:buNone/>
            </a:pPr>
            <a:r>
              <a:rPr lang="hu-HU" sz="1800" dirty="0" smtClean="0">
                <a:solidFill>
                  <a:schemeClr val="tx1"/>
                </a:solidFill>
              </a:rPr>
              <a:t>Napjainkba az éghajlatváltozás az egyik legjelentősebb kihívás az emberi egészség vonatkozásában. </a:t>
            </a:r>
            <a:endParaRPr lang="hu-HU" sz="1800" dirty="0" smtClean="0">
              <a:solidFill>
                <a:schemeClr val="tx1"/>
              </a:solidFill>
              <a:cs typeface="Calibri"/>
            </a:endParaRPr>
          </a:p>
          <a:p>
            <a:pPr marL="0" indent="0" algn="just" rtl="0">
              <a:buNone/>
            </a:pPr>
            <a:r>
              <a:rPr lang="hu-HU" sz="1800" dirty="0" smtClean="0">
                <a:solidFill>
                  <a:schemeClr val="tx1"/>
                </a:solidFill>
              </a:rPr>
              <a:t>Az éghajlatváltozás hatással van a CVD-re és így az általános egészségi állapotra, amely helyzet olyan problémahalmazt jelent, amelyet sürgősen és különböző szinteken is kezelni szükséges.</a:t>
            </a:r>
            <a:endParaRPr lang="hu-HU" sz="1800" dirty="0" smtClean="0">
              <a:solidFill>
                <a:schemeClr val="tx1"/>
              </a:solidFill>
              <a:cs typeface="Calibri"/>
            </a:endParaRPr>
          </a:p>
          <a:p>
            <a:pPr lvl="1" algn="just" rtl="0">
              <a:lnSpc>
                <a:spcPct val="110000"/>
              </a:lnSpc>
            </a:pPr>
            <a:r>
              <a:rPr lang="hu-HU" sz="1800" dirty="0" smtClean="0">
                <a:solidFill>
                  <a:schemeClr val="tx1"/>
                </a:solidFill>
              </a:rPr>
              <a:t>2019-ben globálisan körülbelül 18,6 millió ember halt meg CVD-</a:t>
            </a:r>
            <a:r>
              <a:rPr lang="hu-HU" sz="1800" dirty="0" err="1" smtClean="0">
                <a:solidFill>
                  <a:schemeClr val="tx1"/>
                </a:solidFill>
              </a:rPr>
              <a:t>ben</a:t>
            </a:r>
            <a:r>
              <a:rPr lang="hu-HU" sz="1800" dirty="0" smtClean="0">
                <a:solidFill>
                  <a:schemeClr val="tx1"/>
                </a:solidFill>
              </a:rPr>
              <a:t>, és e betegségcsoport továbbra is a vezető halálozási ok világszerte. </a:t>
            </a:r>
            <a:endParaRPr lang="hu-HU" sz="1800" dirty="0" smtClean="0">
              <a:solidFill>
                <a:schemeClr val="tx1"/>
              </a:solidFill>
              <a:cs typeface="Calibri"/>
            </a:endParaRPr>
          </a:p>
          <a:p>
            <a:pPr lvl="1" algn="just">
              <a:lnSpc>
                <a:spcPct val="110000"/>
              </a:lnSpc>
            </a:pPr>
            <a:r>
              <a:rPr lang="hu-HU" sz="1800" dirty="0" smtClean="0">
                <a:solidFill>
                  <a:schemeClr val="tx1"/>
                </a:solidFill>
              </a:rPr>
              <a:t>Ennek megfelelően </a:t>
            </a:r>
            <a:r>
              <a:rPr lang="hu-HU" sz="1800" dirty="0" smtClean="0"/>
              <a:t>a megelőzési stratégiák kidolgozása érdekében fel </a:t>
            </a:r>
            <a:r>
              <a:rPr lang="hu-HU" sz="1800" dirty="0" smtClean="0">
                <a:solidFill>
                  <a:schemeClr val="tx1"/>
                </a:solidFill>
              </a:rPr>
              <a:t>kell tárni az éghajlatváltozás és a CVD közötti kapcsolat jellemzőit.</a:t>
            </a:r>
            <a:endParaRPr lang="hu-HU" sz="1800" dirty="0" smtClean="0">
              <a:solidFill>
                <a:schemeClr val="tx1"/>
              </a:solidFill>
              <a:cs typeface="Calibri"/>
            </a:endParaRPr>
          </a:p>
          <a:p>
            <a:pPr rtl="0"/>
            <a:endParaRPr lang="en-US" sz="1400" dirty="0">
              <a:solidFill>
                <a:schemeClr val="tx1"/>
              </a:solidFill>
              <a:cs typeface="Calibri"/>
            </a:endParaRPr>
          </a:p>
          <a:p>
            <a:pPr lvl="1" rtl="0"/>
            <a:endParaRPr lang="en-US" dirty="0">
              <a:solidFill>
                <a:schemeClr val="tx1"/>
              </a:solidFill>
              <a:cs typeface="Calibri"/>
            </a:endParaRPr>
          </a:p>
        </p:txBody>
      </p:sp>
      <p:pic>
        <p:nvPicPr>
          <p:cNvPr id="4" name="Picture 3" descr="climate_change_health_impacts600w.jpg"/>
          <p:cNvPicPr>
            <a:picLocks noChangeAspect="1"/>
          </p:cNvPicPr>
          <p:nvPr/>
        </p:nvPicPr>
        <p:blipFill>
          <a:blip r:embed="rId2"/>
          <a:stretch>
            <a:fillRect/>
          </a:stretch>
        </p:blipFill>
        <p:spPr>
          <a:xfrm>
            <a:off x="6450226" y="1255125"/>
            <a:ext cx="5566370" cy="4165374"/>
          </a:xfrm>
          <a:prstGeom prst="rect">
            <a:avLst/>
          </a:prstGeom>
        </p:spPr>
      </p:pic>
      <p:sp>
        <p:nvSpPr>
          <p:cNvPr id="6" name="Rectangle 5"/>
          <p:cNvSpPr/>
          <p:nvPr/>
        </p:nvSpPr>
        <p:spPr>
          <a:xfrm>
            <a:off x="6444669" y="5410885"/>
            <a:ext cx="5211872" cy="507831"/>
          </a:xfrm>
          <a:prstGeom prst="rect">
            <a:avLst/>
          </a:prstGeom>
        </p:spPr>
        <p:txBody>
          <a:bodyPr wrap="square" lIns="91440" tIns="45720" rIns="91440" bIns="45720" rtlCol="0" anchor="t">
            <a:spAutoFit/>
          </a:bodyPr>
          <a:lstStyle/>
          <a:p>
            <a:pPr algn="ctr" rtl="0"/>
            <a:r>
              <a:rPr lang="hu" sz="900"/>
              <a:t>Az éghajlatváltozás hatása az emberi egészségre.</a:t>
            </a:r>
            <a:r>
              <a:rPr lang="en-US" sz="900" dirty="0"/>
              <a:t/>
            </a:r>
            <a:br>
              <a:rPr lang="en-US" sz="900" dirty="0"/>
            </a:br>
            <a:r>
              <a:rPr lang="hu" sz="900"/>
              <a:t>Forrás: </a:t>
            </a:r>
            <a:r>
              <a:rPr lang="hu" sz="900">
                <a:hlinkClick r:id="rId3">
                  <a:extLst>
                    <a:ext uri="{A12FA001-AC4F-418D-AE19-62706E023703}">
                      <ahyp:hlinkClr xmlns="" xmlns:ahyp="http://schemas.microsoft.com/office/drawing/2018/hyperlinkcolor" val="tx"/>
                    </a:ext>
                  </a:extLst>
                </a:hlinkClick>
              </a:rPr>
              <a:t>https://www.cdc.gov/climateandhealth/images/climate_change_health_impacts600w.jpg?_=06389</a:t>
            </a:r>
            <a:r>
              <a:rPr lang="hu" sz="900"/>
              <a:t> </a:t>
            </a:r>
            <a:endParaRPr lang="en-US" sz="900">
              <a:cs typeface="Calibri"/>
            </a:endParaRPr>
          </a:p>
        </p:txBody>
      </p:sp>
    </p:spTree>
    <p:extLst>
      <p:ext uri="{BB962C8B-B14F-4D97-AF65-F5344CB8AC3E}">
        <p14:creationId xmlns:p14="http://schemas.microsoft.com/office/powerpoint/2010/main" val="3770491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artalom helye 2">
            <a:extLst>
              <a:ext uri="{FF2B5EF4-FFF2-40B4-BE49-F238E27FC236}">
                <a16:creationId xmlns:a16="http://schemas.microsoft.com/office/drawing/2014/main" id="{304B662C-1A41-A8A0-0334-C8B904C461DA}"/>
              </a:ext>
            </a:extLst>
          </p:cNvPr>
          <p:cNvSpPr>
            <a:spLocks noGrp="1"/>
          </p:cNvSpPr>
          <p:nvPr>
            <p:ph idx="1"/>
          </p:nvPr>
        </p:nvSpPr>
        <p:spPr>
          <a:xfrm>
            <a:off x="381000" y="1375265"/>
            <a:ext cx="11430000" cy="4697731"/>
          </a:xfrm>
        </p:spPr>
        <p:txBody>
          <a:bodyPr rtlCol="0">
            <a:normAutofit/>
          </a:bodyPr>
          <a:lstStyle/>
          <a:p>
            <a:pPr marL="0" indent="0" rtl="0">
              <a:lnSpc>
                <a:spcPct val="100000"/>
              </a:lnSpc>
              <a:buNone/>
            </a:pPr>
            <a:r>
              <a:rPr lang="hu-HU" u="sng" dirty="0" smtClean="0">
                <a:solidFill>
                  <a:srgbClr val="0070C0"/>
                </a:solidFill>
              </a:rPr>
              <a:t>Társadalmi beavatkozások</a:t>
            </a:r>
            <a:endParaRPr lang="hu-HU" dirty="0" smtClean="0"/>
          </a:p>
          <a:p>
            <a:pPr marL="0" indent="0">
              <a:lnSpc>
                <a:spcPct val="100000"/>
              </a:lnSpc>
              <a:spcBef>
                <a:spcPts val="0"/>
              </a:spcBef>
              <a:spcAft>
                <a:spcPts val="500"/>
              </a:spcAft>
              <a:buClr>
                <a:srgbClr val="00B050"/>
              </a:buClr>
              <a:buNone/>
            </a:pPr>
            <a:r>
              <a:rPr lang="hu-HU" sz="2000" dirty="0" smtClean="0"/>
              <a:t>Az éghajlatváltozás bőrbetegségekre és allergiákra gyakorolt hatásainak mérséklése érdekében szükséges</a:t>
            </a:r>
            <a:r>
              <a:rPr lang="hu-HU" sz="2000" dirty="0" smtClean="0">
                <a:solidFill>
                  <a:schemeClr val="tx1"/>
                </a:solidFill>
                <a:cs typeface="Arial" panose="020B0604020202020204" pitchFamily="34" charset="0"/>
              </a:rPr>
              <a:t>: </a:t>
            </a:r>
          </a:p>
          <a:p>
            <a:pPr lvl="1" algn="just">
              <a:spcBef>
                <a:spcPts val="0"/>
              </a:spcBef>
              <a:buClr>
                <a:srgbClr val="00B050"/>
              </a:buClr>
              <a:buFont typeface="Wingdings" panose="05000000000000000000" pitchFamily="2" charset="2"/>
              <a:buChar char="Ø"/>
            </a:pPr>
            <a:r>
              <a:rPr lang="hu-HU" sz="1800" dirty="0" smtClean="0"/>
              <a:t>Az éghajlatváltozás egészséghatásaira fókuszáló szemléletformáló és szakmai oktatási programok bevezetése a közoktatási és felsőoktatási intézményekben. </a:t>
            </a:r>
          </a:p>
          <a:p>
            <a:pPr lvl="1" algn="just">
              <a:spcBef>
                <a:spcPts val="0"/>
              </a:spcBef>
              <a:buClr>
                <a:srgbClr val="00B050"/>
              </a:buClr>
              <a:buFont typeface="Wingdings" panose="05000000000000000000" pitchFamily="2" charset="2"/>
              <a:buChar char="Ø"/>
            </a:pPr>
            <a:r>
              <a:rPr lang="hu-HU" sz="1800" dirty="0" smtClean="0"/>
              <a:t>Az éghajlatváltozás egészséghatásaira fókuszáló tájékoztató kampányok indítása hagyományos és online médiában. </a:t>
            </a:r>
          </a:p>
          <a:p>
            <a:pPr lvl="1" algn="just">
              <a:spcBef>
                <a:spcPts val="0"/>
              </a:spcBef>
              <a:buClr>
                <a:srgbClr val="00B050"/>
              </a:buClr>
              <a:buFont typeface="Wingdings" panose="05000000000000000000" pitchFamily="2" charset="2"/>
              <a:buChar char="Ø"/>
            </a:pPr>
            <a:r>
              <a:rPr lang="hu-HU" sz="1800" dirty="0" smtClean="0"/>
              <a:t>Az orvosi kezelésekhez és a védőoltásokhoz való hozzáférés bővítése az érintett betegségek esetében.</a:t>
            </a:r>
          </a:p>
          <a:p>
            <a:pPr marL="0" indent="0" algn="just" rtl="0">
              <a:lnSpc>
                <a:spcPct val="100000"/>
              </a:lnSpc>
              <a:spcBef>
                <a:spcPts val="1800"/>
              </a:spcBef>
              <a:spcAft>
                <a:spcPts val="500"/>
              </a:spcAft>
              <a:buClr>
                <a:srgbClr val="00B050"/>
              </a:buClr>
              <a:buNone/>
            </a:pPr>
            <a:r>
              <a:rPr lang="hu-HU" sz="2000" dirty="0" smtClean="0">
                <a:solidFill>
                  <a:srgbClr val="0070C0"/>
                </a:solidFill>
                <a:cs typeface="Arial" panose="020B0604020202020204" pitchFamily="34" charset="0"/>
              </a:rPr>
              <a:t>Allergia és krónikus gyulladásos bőrbetegségek </a:t>
            </a:r>
            <a:r>
              <a:rPr lang="hu-HU" sz="2000" dirty="0" smtClean="0">
                <a:solidFill>
                  <a:schemeClr val="tx1"/>
                </a:solidFill>
                <a:cs typeface="Arial" panose="020B0604020202020204" pitchFamily="34" charset="0"/>
              </a:rPr>
              <a:t>esetén:</a:t>
            </a:r>
          </a:p>
          <a:p>
            <a:pPr lvl="1" algn="just">
              <a:spcBef>
                <a:spcPts val="0"/>
              </a:spcBef>
              <a:buClr>
                <a:srgbClr val="00B050"/>
              </a:buClr>
              <a:buFont typeface="Wingdings" panose="05000000000000000000" pitchFamily="2" charset="2"/>
              <a:buChar char="Ø"/>
            </a:pPr>
            <a:r>
              <a:rPr lang="hu-HU" sz="1800" dirty="0" smtClean="0">
                <a:solidFill>
                  <a:schemeClr val="tx1"/>
                </a:solidFill>
              </a:rPr>
              <a:t>A (klíma)migráció pszichológiai, társadalmi és környezeti hatásainak vizsgálata, beleértve mind a belföldi, mind a nemzetközi vándorlási folyamatoka</a:t>
            </a:r>
            <a:r>
              <a:rPr lang="hu-HU" sz="1800" dirty="0" smtClean="0">
                <a:solidFill>
                  <a:schemeClr val="tx1"/>
                </a:solidFill>
                <a:cs typeface="Arial" panose="020B0604020202020204" pitchFamily="34" charset="0"/>
              </a:rPr>
              <a:t>.</a:t>
            </a:r>
          </a:p>
          <a:p>
            <a:pPr marL="0" indent="0" algn="just" rtl="0">
              <a:lnSpc>
                <a:spcPct val="100000"/>
              </a:lnSpc>
              <a:spcBef>
                <a:spcPts val="1800"/>
              </a:spcBef>
              <a:spcAft>
                <a:spcPts val="500"/>
              </a:spcAft>
              <a:buClr>
                <a:srgbClr val="00B050"/>
              </a:buClr>
              <a:buNone/>
            </a:pPr>
            <a:r>
              <a:rPr lang="hu-HU" sz="2000" dirty="0" smtClean="0">
                <a:solidFill>
                  <a:srgbClr val="0070C0"/>
                </a:solidFill>
                <a:cs typeface="Arial" panose="020B0604020202020204" pitchFamily="34" charset="0"/>
              </a:rPr>
              <a:t>Fertőző bőrbetegségek </a:t>
            </a:r>
            <a:r>
              <a:rPr lang="hu-HU" sz="2000" dirty="0" smtClean="0">
                <a:solidFill>
                  <a:schemeClr val="tx1"/>
                </a:solidFill>
                <a:cs typeface="Arial" panose="020B0604020202020204" pitchFamily="34" charset="0"/>
              </a:rPr>
              <a:t>esetén:</a:t>
            </a:r>
            <a:r>
              <a:rPr lang="hu-HU" sz="2000" dirty="0" smtClean="0">
                <a:cs typeface="Arial" panose="020B0604020202020204" pitchFamily="34" charset="0"/>
              </a:rPr>
              <a:t> </a:t>
            </a:r>
          </a:p>
          <a:p>
            <a:pPr lvl="1" algn="just">
              <a:spcBef>
                <a:spcPts val="0"/>
              </a:spcBef>
              <a:buClr>
                <a:srgbClr val="00B050"/>
              </a:buClr>
              <a:buFont typeface="Wingdings" panose="05000000000000000000" pitchFamily="2" charset="2"/>
              <a:buChar char="Ø"/>
            </a:pPr>
            <a:r>
              <a:rPr lang="hu-HU" sz="1800" dirty="0" smtClean="0">
                <a:solidFill>
                  <a:schemeClr val="tx1"/>
                </a:solidFill>
                <a:cs typeface="Arial" panose="020B0604020202020204" pitchFamily="34" charset="0"/>
              </a:rPr>
              <a:t>Utazások esetén a fertőzött területekről be és kiutazó személyek egészségi állapotának ellenőrzése, szükség esetén megfelelő orvosi ellátás biztosítása.</a:t>
            </a:r>
            <a:endParaRPr lang="hu-HU" sz="2000" dirty="0"/>
          </a:p>
        </p:txBody>
      </p:sp>
      <p:sp>
        <p:nvSpPr>
          <p:cNvPr id="6" name="Cím 1"/>
          <p:cNvSpPr>
            <a:spLocks noGrp="1"/>
          </p:cNvSpPr>
          <p:nvPr>
            <p:ph type="title"/>
          </p:nvPr>
        </p:nvSpPr>
        <p:spPr>
          <a:xfrm>
            <a:off x="189782" y="118174"/>
            <a:ext cx="9934704" cy="633326"/>
          </a:xfrm>
        </p:spPr>
        <p:txBody>
          <a:bodyPr rtlCol="0">
            <a:normAutofit fontScale="90000"/>
          </a:bodyPr>
          <a:lstStyle/>
          <a:p>
            <a:pPr algn="ctr" rtl="0"/>
            <a:r>
              <a:rPr lang="hu" sz="2800" b="1" dirty="0" smtClean="0">
                <a:solidFill>
                  <a:schemeClr val="tx1"/>
                </a:solidFill>
              </a:rPr>
              <a:t>A bőrbetegségek kialakulásának megelőzése, a kockázatok csökkentése</a:t>
            </a:r>
            <a:endParaRPr lang="hu-HU" sz="2800" b="1" dirty="0">
              <a:solidFill>
                <a:schemeClr val="tx1"/>
              </a:solidFill>
            </a:endParaRPr>
          </a:p>
        </p:txBody>
      </p:sp>
    </p:spTree>
    <p:extLst>
      <p:ext uri="{BB962C8B-B14F-4D97-AF65-F5344CB8AC3E}">
        <p14:creationId xmlns:p14="http://schemas.microsoft.com/office/powerpoint/2010/main" val="3091914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fontScale="90000"/>
          </a:bodyPr>
          <a:lstStyle/>
          <a:p>
            <a:r>
              <a:rPr lang="hu" b="1" dirty="0" smtClean="0">
                <a:solidFill>
                  <a:schemeClr val="tx1"/>
                </a:solidFill>
              </a:rPr>
              <a:t>Mikotoxinok</a:t>
            </a:r>
            <a:endParaRPr lang="hu" b="1" dirty="0">
              <a:solidFill>
                <a:schemeClr val="tx1"/>
              </a:solidFill>
            </a:endParaRP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192506" y="1216325"/>
            <a:ext cx="7047981" cy="5089347"/>
          </a:xfrm>
        </p:spPr>
        <p:txBody>
          <a:bodyPr rtlCol="0">
            <a:normAutofit/>
          </a:bodyPr>
          <a:lstStyle/>
          <a:p>
            <a:pPr algn="just"/>
            <a:r>
              <a:rPr lang="hu-HU" sz="1800" dirty="0"/>
              <a:t>Bizonyos penészgombák toxikus vegyületeket, </a:t>
            </a:r>
            <a:r>
              <a:rPr lang="hu-HU" sz="1800" dirty="0" err="1"/>
              <a:t>mikotoxinokat</a:t>
            </a:r>
            <a:r>
              <a:rPr lang="hu-HU" sz="1800" dirty="0"/>
              <a:t> termelnek, amelyek veszélyt jelenthetnek az élelmiszerbiztonságra</a:t>
            </a:r>
            <a:r>
              <a:rPr lang="hu-HU" sz="1800" dirty="0" smtClean="0"/>
              <a:t>.</a:t>
            </a:r>
          </a:p>
          <a:p>
            <a:pPr algn="just"/>
            <a:r>
              <a:rPr lang="hu-HU" sz="1800" dirty="0"/>
              <a:t>Fő gombanemzetségek: </a:t>
            </a:r>
            <a:r>
              <a:rPr lang="hu-HU" sz="1800" i="1" dirty="0" err="1"/>
              <a:t>Aspergillus</a:t>
            </a:r>
            <a:r>
              <a:rPr lang="hu-HU" sz="1800" i="1" dirty="0"/>
              <a:t>, </a:t>
            </a:r>
            <a:r>
              <a:rPr lang="hu-HU" sz="1800" i="1" dirty="0" err="1"/>
              <a:t>Fusarium</a:t>
            </a:r>
            <a:r>
              <a:rPr lang="hu-HU" sz="1800" i="1" dirty="0"/>
              <a:t>, </a:t>
            </a:r>
            <a:r>
              <a:rPr lang="hu-HU" sz="1800" i="1" dirty="0" err="1"/>
              <a:t>Penicillium</a:t>
            </a:r>
            <a:r>
              <a:rPr lang="hu-HU" sz="1800" i="1" dirty="0"/>
              <a:t> </a:t>
            </a:r>
          </a:p>
          <a:p>
            <a:pPr algn="just"/>
            <a:r>
              <a:rPr lang="hu-HU" sz="1800" dirty="0" err="1"/>
              <a:t>Aflatoxinok</a:t>
            </a:r>
            <a:r>
              <a:rPr lang="hu-HU" sz="1800" dirty="0"/>
              <a:t> (AF): </a:t>
            </a:r>
            <a:r>
              <a:rPr lang="hu-HU" sz="1800" i="1" dirty="0" err="1"/>
              <a:t>Aspergillus</a:t>
            </a:r>
            <a:r>
              <a:rPr lang="hu-HU" sz="1800" i="1" dirty="0"/>
              <a:t> </a:t>
            </a:r>
            <a:r>
              <a:rPr lang="hu-HU" sz="1800" i="1" dirty="0" err="1"/>
              <a:t>flavus</a:t>
            </a:r>
            <a:r>
              <a:rPr lang="hu-HU" sz="1800" dirty="0"/>
              <a:t> által termelt toxikus vegyületek </a:t>
            </a:r>
          </a:p>
          <a:p>
            <a:pPr lvl="1" algn="just"/>
            <a:r>
              <a:rPr lang="hu-HU" sz="1800" i="1" dirty="0" err="1"/>
              <a:t>Aspergillus</a:t>
            </a:r>
            <a:r>
              <a:rPr lang="hu-HU" sz="1800" dirty="0"/>
              <a:t> a talajban, bomló növényzetben, szénában és gabonafélékben fordul elő.</a:t>
            </a:r>
          </a:p>
          <a:p>
            <a:pPr lvl="1" algn="just"/>
            <a:r>
              <a:rPr lang="hu-HU" sz="1800" dirty="0" err="1"/>
              <a:t>Aflatoxin</a:t>
            </a:r>
            <a:r>
              <a:rPr lang="hu-HU" sz="1800" dirty="0"/>
              <a:t> B1 (AFB1): a legerősebb ismert természetes rákkeltő anyag.</a:t>
            </a:r>
          </a:p>
          <a:p>
            <a:pPr algn="just"/>
            <a:r>
              <a:rPr lang="hu-HU" sz="1800" dirty="0"/>
              <a:t>További jelentős </a:t>
            </a:r>
            <a:r>
              <a:rPr lang="hu-HU" sz="1800" dirty="0" err="1"/>
              <a:t>mikotoxinok</a:t>
            </a:r>
            <a:r>
              <a:rPr lang="hu-HU" sz="1800" dirty="0"/>
              <a:t>: </a:t>
            </a:r>
          </a:p>
          <a:p>
            <a:pPr lvl="1" algn="just"/>
            <a:r>
              <a:rPr lang="hu-HU" sz="1800" dirty="0" err="1"/>
              <a:t>Fumonizin</a:t>
            </a:r>
            <a:r>
              <a:rPr lang="hu-HU" sz="1800" dirty="0"/>
              <a:t> B1 (FB1)</a:t>
            </a:r>
          </a:p>
          <a:p>
            <a:pPr lvl="1" algn="just"/>
            <a:r>
              <a:rPr lang="hu-HU" sz="1800" dirty="0" err="1"/>
              <a:t>Okratoxin</a:t>
            </a:r>
            <a:r>
              <a:rPr lang="hu-HU" sz="1800" dirty="0"/>
              <a:t> A (OTA)</a:t>
            </a:r>
          </a:p>
          <a:p>
            <a:endParaRPr lang="hu-HU" dirty="0" smtClean="0"/>
          </a:p>
        </p:txBody>
      </p:sp>
      <p:sp>
        <p:nvSpPr>
          <p:cNvPr id="8" name="TextBox 7">
            <a:extLst>
              <a:ext uri="{FF2B5EF4-FFF2-40B4-BE49-F238E27FC236}">
                <a16:creationId xmlns:a16="http://schemas.microsoft.com/office/drawing/2014/main" id="{11D206F7-02A7-4D9D-A10E-6B138E66B9CB}"/>
              </a:ext>
            </a:extLst>
          </p:cNvPr>
          <p:cNvSpPr txBox="1"/>
          <p:nvPr/>
        </p:nvSpPr>
        <p:spPr>
          <a:xfrm>
            <a:off x="124390" y="6090228"/>
            <a:ext cx="11964941" cy="215444"/>
          </a:xfrm>
          <a:prstGeom prst="rect">
            <a:avLst/>
          </a:prstGeom>
          <a:noFill/>
        </p:spPr>
        <p:txBody>
          <a:bodyPr wrap="square" rtlCol="0">
            <a:spAutoFit/>
          </a:bodyPr>
          <a:lstStyle/>
          <a:p>
            <a:pPr algn="r" rtl="0"/>
            <a:r>
              <a:rPr lang="hu" sz="800" b="0" i="0" dirty="0">
                <a:solidFill>
                  <a:srgbClr val="212121"/>
                </a:solidFill>
                <a:effectLst/>
                <a:latin typeface="BlinkMacSystemFont"/>
              </a:rPr>
              <a:t>www.efsa.europa.eu/hu/topics/topic/mycotoxin; www.who.int/news-room/fact-sheets/detail/mycotoxin Hozzáférés: 14.03.2023.</a:t>
            </a:r>
            <a:endParaRPr lang="en-US" sz="800" dirty="0"/>
          </a:p>
        </p:txBody>
      </p:sp>
      <p:pic>
        <p:nvPicPr>
          <p:cNvPr id="5" name="Picture 4">
            <a:extLst>
              <a:ext uri="{FF2B5EF4-FFF2-40B4-BE49-F238E27FC236}">
                <a16:creationId xmlns:a16="http://schemas.microsoft.com/office/drawing/2014/main" id="{E0645FBB-5207-4132-AF9B-9F7A47331D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5932" y="1423358"/>
            <a:ext cx="4328117" cy="4328117"/>
          </a:xfrm>
          <a:prstGeom prst="rect">
            <a:avLst/>
          </a:prstGeom>
        </p:spPr>
      </p:pic>
      <p:sp>
        <p:nvSpPr>
          <p:cNvPr id="7" name="TextBox 6">
            <a:extLst>
              <a:ext uri="{FF2B5EF4-FFF2-40B4-BE49-F238E27FC236}">
                <a16:creationId xmlns:a16="http://schemas.microsoft.com/office/drawing/2014/main" id="{AE0C5645-B33F-40E6-A79A-A4DEA0EC2F6A}"/>
              </a:ext>
            </a:extLst>
          </p:cNvPr>
          <p:cNvSpPr txBox="1"/>
          <p:nvPr/>
        </p:nvSpPr>
        <p:spPr>
          <a:xfrm rot="16200000">
            <a:off x="9894149" y="3646129"/>
            <a:ext cx="3995247" cy="215444"/>
          </a:xfrm>
          <a:prstGeom prst="rect">
            <a:avLst/>
          </a:prstGeom>
          <a:noFill/>
        </p:spPr>
        <p:txBody>
          <a:bodyPr wrap="square" rtlCol="0">
            <a:spAutoFit/>
          </a:bodyPr>
          <a:lstStyle/>
          <a:p>
            <a:pPr rtl="0"/>
            <a:r>
              <a:rPr lang="hu" sz="800"/>
              <a:t>Forrás: Aspergillus flavus. In Wikipedia. https://de.wikipedia.org/wiki/Aspergillus_flavus</a:t>
            </a:r>
            <a:endParaRPr lang="en-DE" sz="800" dirty="0"/>
          </a:p>
        </p:txBody>
      </p:sp>
      <p:sp>
        <p:nvSpPr>
          <p:cNvPr id="9" name="TextBox 8">
            <a:extLst>
              <a:ext uri="{FF2B5EF4-FFF2-40B4-BE49-F238E27FC236}">
                <a16:creationId xmlns:a16="http://schemas.microsoft.com/office/drawing/2014/main" id="{B368C07B-C2E0-485E-BF10-3A21EDD409B6}"/>
              </a:ext>
            </a:extLst>
          </p:cNvPr>
          <p:cNvSpPr txBox="1"/>
          <p:nvPr/>
        </p:nvSpPr>
        <p:spPr>
          <a:xfrm>
            <a:off x="7578456" y="5751475"/>
            <a:ext cx="4205594" cy="369332"/>
          </a:xfrm>
          <a:prstGeom prst="rect">
            <a:avLst/>
          </a:prstGeom>
          <a:noFill/>
        </p:spPr>
        <p:txBody>
          <a:bodyPr wrap="square" rtlCol="0">
            <a:spAutoFit/>
          </a:bodyPr>
          <a:lstStyle/>
          <a:p>
            <a:pPr rtl="0"/>
            <a:r>
              <a:rPr lang="hu"/>
              <a:t>Aspergillus flavus</a:t>
            </a:r>
          </a:p>
        </p:txBody>
      </p:sp>
    </p:spTree>
    <p:extLst>
      <p:ext uri="{BB962C8B-B14F-4D97-AF65-F5344CB8AC3E}">
        <p14:creationId xmlns:p14="http://schemas.microsoft.com/office/powerpoint/2010/main" val="10740540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296918" y="1159052"/>
            <a:ext cx="9127820" cy="5048832"/>
          </a:xfrm>
        </p:spPr>
        <p:txBody>
          <a:bodyPr rtlCol="0">
            <a:normAutofit/>
          </a:bodyPr>
          <a:lstStyle/>
          <a:p>
            <a:pPr algn="just"/>
            <a:r>
              <a:rPr lang="hu-HU" sz="2000" dirty="0" smtClean="0"/>
              <a:t>A </a:t>
            </a:r>
            <a:r>
              <a:rPr lang="hu-HU" sz="2000" dirty="0" err="1" smtClean="0"/>
              <a:t>mikotoxinok</a:t>
            </a:r>
            <a:r>
              <a:rPr lang="hu-HU" sz="2000" dirty="0" smtClean="0"/>
              <a:t> a növények betakarítás előtti vagy utáni gombás fertőzése révén kerülhetnek az élelmiszerláncba. Az emberi és állati szervezetbe főként szennyezett élelmiszerek fogyasztásával vagy szennyezett takarmányt fogyasztó állatok termékein keresztül jutnak be.</a:t>
            </a:r>
          </a:p>
          <a:p>
            <a:pPr algn="just"/>
            <a:r>
              <a:rPr lang="hu-HU" sz="2000" i="1" dirty="0" smtClean="0"/>
              <a:t>Az </a:t>
            </a:r>
            <a:r>
              <a:rPr lang="hu-HU" sz="2000" i="1" dirty="0" err="1" smtClean="0"/>
              <a:t>Aspergillus</a:t>
            </a:r>
            <a:r>
              <a:rPr lang="hu-HU" sz="2000" i="1" dirty="0" smtClean="0"/>
              <a:t> </a:t>
            </a:r>
            <a:r>
              <a:rPr lang="hu-HU" sz="2000" i="1" dirty="0" err="1" smtClean="0"/>
              <a:t>spp</a:t>
            </a:r>
            <a:r>
              <a:rPr lang="hu-HU" sz="2000" i="1" dirty="0" smtClean="0"/>
              <a:t> által </a:t>
            </a:r>
            <a:r>
              <a:rPr lang="hu-HU" sz="2000" dirty="0" smtClean="0"/>
              <a:t>gyakran fertőzött növényfélék:</a:t>
            </a:r>
          </a:p>
          <a:p>
            <a:pPr lvl="1" algn="just"/>
            <a:r>
              <a:rPr lang="hu-HU" sz="1800" dirty="0" smtClean="0"/>
              <a:t>Gabonafélék: kukorica, cirok, búza, rizs</a:t>
            </a:r>
          </a:p>
          <a:p>
            <a:pPr lvl="1" algn="just"/>
            <a:r>
              <a:rPr lang="hu-HU" sz="1800" dirty="0" smtClean="0"/>
              <a:t>Olajos magvak: szójabab, földimogyoró, napraforgó, gyapotmag</a:t>
            </a:r>
          </a:p>
          <a:p>
            <a:pPr lvl="1" algn="just"/>
            <a:r>
              <a:rPr lang="hu-HU" sz="1800" dirty="0" smtClean="0"/>
              <a:t>Fűszerek: chili paprika, fekete bors, koriander, </a:t>
            </a:r>
            <a:r>
              <a:rPr lang="hu-HU" sz="1800" dirty="0" err="1" smtClean="0"/>
              <a:t>kurkuma</a:t>
            </a:r>
            <a:r>
              <a:rPr lang="hu-HU" sz="1800" dirty="0" smtClean="0"/>
              <a:t>, gyömbér</a:t>
            </a:r>
          </a:p>
          <a:p>
            <a:pPr lvl="1" algn="just"/>
            <a:r>
              <a:rPr lang="hu-HU" sz="1800" dirty="0" smtClean="0"/>
              <a:t>Diófélék: pisztácia, mandula, dió, kókuszdió, brazil dió</a:t>
            </a:r>
          </a:p>
          <a:p>
            <a:pPr algn="just"/>
            <a:r>
              <a:rPr lang="hu-HU" sz="2000" dirty="0" smtClean="0"/>
              <a:t>A toxinok állati termékekben is megjelenhetnek, például a tejben </a:t>
            </a:r>
            <a:r>
              <a:rPr lang="hu-HU" sz="2000" dirty="0" err="1" smtClean="0"/>
              <a:t>aflatoxin</a:t>
            </a:r>
            <a:r>
              <a:rPr lang="hu-HU" sz="2000" dirty="0" smtClean="0"/>
              <a:t> M1 formájában.</a:t>
            </a:r>
            <a:endParaRPr lang="hu-HU" sz="2000" dirty="0"/>
          </a:p>
        </p:txBody>
      </p:sp>
      <p:pic>
        <p:nvPicPr>
          <p:cNvPr id="5" name="Picture 4">
            <a:extLst>
              <a:ext uri="{FF2B5EF4-FFF2-40B4-BE49-F238E27FC236}">
                <a16:creationId xmlns:a16="http://schemas.microsoft.com/office/drawing/2014/main" id="{8A5B4890-05DE-E169-065E-918B7188FAC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073" t="5273" r="44606" b="44352"/>
          <a:stretch/>
        </p:blipFill>
        <p:spPr>
          <a:xfrm>
            <a:off x="9483691" y="1005389"/>
            <a:ext cx="2254547" cy="2522948"/>
          </a:xfrm>
          <a:prstGeom prst="rect">
            <a:avLst/>
          </a:prstGeom>
        </p:spPr>
      </p:pic>
      <p:pic>
        <p:nvPicPr>
          <p:cNvPr id="6" name="Picture 5">
            <a:extLst>
              <a:ext uri="{FF2B5EF4-FFF2-40B4-BE49-F238E27FC236}">
                <a16:creationId xmlns:a16="http://schemas.microsoft.com/office/drawing/2014/main" id="{4A6C191A-01F9-A53D-DE00-2F3B4C330AE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3230" t="16146" r="22566" b="7078"/>
          <a:stretch/>
        </p:blipFill>
        <p:spPr>
          <a:xfrm>
            <a:off x="9496830" y="3620223"/>
            <a:ext cx="2228267" cy="1951283"/>
          </a:xfrm>
          <a:prstGeom prst="rect">
            <a:avLst/>
          </a:prstGeom>
        </p:spPr>
      </p:pic>
      <p:sp>
        <p:nvSpPr>
          <p:cNvPr id="7" name="TextBox 6">
            <a:extLst>
              <a:ext uri="{FF2B5EF4-FFF2-40B4-BE49-F238E27FC236}">
                <a16:creationId xmlns:a16="http://schemas.microsoft.com/office/drawing/2014/main" id="{CE05670A-BC2D-455B-8204-789B416CFBEB}"/>
              </a:ext>
            </a:extLst>
          </p:cNvPr>
          <p:cNvSpPr txBox="1"/>
          <p:nvPr/>
        </p:nvSpPr>
        <p:spPr>
          <a:xfrm rot="16200000">
            <a:off x="11039421" y="4716523"/>
            <a:ext cx="1704703" cy="215444"/>
          </a:xfrm>
          <a:prstGeom prst="rect">
            <a:avLst/>
          </a:prstGeom>
          <a:noFill/>
        </p:spPr>
        <p:txBody>
          <a:bodyPr wrap="square" rtlCol="0">
            <a:spAutoFit/>
          </a:bodyPr>
          <a:lstStyle/>
          <a:p>
            <a:pPr rtl="0"/>
            <a:r>
              <a:rPr lang="hu" sz="800"/>
              <a:t>Forrás: pixabay.com (ingyenes képek)</a:t>
            </a:r>
            <a:endParaRPr lang="en-DE" sz="800" dirty="0"/>
          </a:p>
        </p:txBody>
      </p:sp>
      <p:sp>
        <p:nvSpPr>
          <p:cNvPr id="8" name="TextBox 7">
            <a:extLst>
              <a:ext uri="{FF2B5EF4-FFF2-40B4-BE49-F238E27FC236}">
                <a16:creationId xmlns:a16="http://schemas.microsoft.com/office/drawing/2014/main" id="{11D206F7-02A7-4D9D-A10E-6B138E66B9CB}"/>
              </a:ext>
            </a:extLst>
          </p:cNvPr>
          <p:cNvSpPr txBox="1"/>
          <p:nvPr/>
        </p:nvSpPr>
        <p:spPr>
          <a:xfrm>
            <a:off x="296918" y="5983607"/>
            <a:ext cx="11895082" cy="338554"/>
          </a:xfrm>
          <a:prstGeom prst="rect">
            <a:avLst/>
          </a:prstGeom>
          <a:noFill/>
        </p:spPr>
        <p:txBody>
          <a:bodyPr wrap="square" rtlCol="0">
            <a:spAutoFit/>
          </a:bodyPr>
          <a:lstStyle/>
          <a:p>
            <a:pPr algn="r" rtl="0"/>
            <a:r>
              <a:rPr lang="hu" sz="800" b="0" i="0" dirty="0">
                <a:solidFill>
                  <a:srgbClr val="212121"/>
                </a:solidFill>
                <a:effectLst/>
                <a:latin typeface="BlinkMacSystemFont"/>
              </a:rPr>
              <a:t>www.who.int/news-room/fact-sheets/detail/mycotoxin Hozzáférés: 25.02.2023.</a:t>
            </a:r>
          </a:p>
          <a:p>
            <a:pPr algn="r" rtl="0"/>
            <a:r>
              <a:rPr lang="hu" sz="800" b="0" i="0" dirty="0">
                <a:solidFill>
                  <a:srgbClr val="212121"/>
                </a:solidFill>
                <a:effectLst/>
                <a:latin typeface="BlinkMacSystemFont"/>
              </a:rPr>
              <a:t>DOI: 10.1080/10408398.2019.1658570</a:t>
            </a:r>
            <a:endParaRPr lang="en-US" sz="800" dirty="0"/>
          </a:p>
        </p:txBody>
      </p:sp>
      <p:sp>
        <p:nvSpPr>
          <p:cNvPr id="9" name="Title 1">
            <a:extLst>
              <a:ext uri="{FF2B5EF4-FFF2-40B4-BE49-F238E27FC236}">
                <a16:creationId xmlns:a16="http://schemas.microsoft.com/office/drawing/2014/main" id="{50F90A76-0D34-1C74-DF9D-6CF435C3D00E}"/>
              </a:ext>
            </a:extLst>
          </p:cNvPr>
          <p:cNvSpPr>
            <a:spLocks noGrp="1"/>
          </p:cNvSpPr>
          <p:nvPr>
            <p:ph type="title"/>
          </p:nvPr>
        </p:nvSpPr>
        <p:spPr>
          <a:xfrm>
            <a:off x="192505" y="153009"/>
            <a:ext cx="11896826" cy="549635"/>
          </a:xfrm>
        </p:spPr>
        <p:txBody>
          <a:bodyPr rtlCol="0">
            <a:normAutofit fontScale="90000"/>
          </a:bodyPr>
          <a:lstStyle/>
          <a:p>
            <a:r>
              <a:rPr lang="hu" b="1" dirty="0" smtClean="0">
                <a:solidFill>
                  <a:schemeClr val="tx1"/>
                </a:solidFill>
              </a:rPr>
              <a:t>Mikotoxinok</a:t>
            </a:r>
            <a:endParaRPr lang="hu" b="1" dirty="0">
              <a:solidFill>
                <a:schemeClr val="tx1"/>
              </a:solidFill>
            </a:endParaRPr>
          </a:p>
        </p:txBody>
      </p:sp>
    </p:spTree>
    <p:extLst>
      <p:ext uri="{BB962C8B-B14F-4D97-AF65-F5344CB8AC3E}">
        <p14:creationId xmlns:p14="http://schemas.microsoft.com/office/powerpoint/2010/main" val="2939291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fontScale="90000"/>
          </a:bodyPr>
          <a:lstStyle/>
          <a:p>
            <a:pPr rtl="0"/>
            <a:r>
              <a:rPr lang="hu" b="1" dirty="0">
                <a:solidFill>
                  <a:schemeClr val="tx1"/>
                </a:solidFill>
              </a:rPr>
              <a:t>A </a:t>
            </a:r>
            <a:r>
              <a:rPr lang="hu" b="1" dirty="0" smtClean="0">
                <a:solidFill>
                  <a:schemeClr val="tx1"/>
                </a:solidFill>
              </a:rPr>
              <a:t>mikotoxinok </a:t>
            </a:r>
            <a:r>
              <a:rPr lang="hu" b="1" dirty="0">
                <a:solidFill>
                  <a:schemeClr val="tx1"/>
                </a:solidFill>
              </a:rPr>
              <a:t>hatása az emberi egészségre</a:t>
            </a:r>
          </a:p>
        </p:txBody>
      </p:sp>
      <p:sp>
        <p:nvSpPr>
          <p:cNvPr id="3" name="Content Placeholder 2">
            <a:extLst>
              <a:ext uri="{FF2B5EF4-FFF2-40B4-BE49-F238E27FC236}">
                <a16:creationId xmlns:a16="http://schemas.microsoft.com/office/drawing/2014/main" id="{B50C6C9D-7E51-A79E-15BC-5ABE353CC97F}"/>
              </a:ext>
            </a:extLst>
          </p:cNvPr>
          <p:cNvSpPr>
            <a:spLocks noGrp="1"/>
          </p:cNvSpPr>
          <p:nvPr>
            <p:ph idx="1"/>
          </p:nvPr>
        </p:nvSpPr>
        <p:spPr>
          <a:xfrm>
            <a:off x="388189" y="992038"/>
            <a:ext cx="11412747" cy="5207013"/>
          </a:xfrm>
        </p:spPr>
        <p:txBody>
          <a:bodyPr rtlCol="0">
            <a:noAutofit/>
          </a:bodyPr>
          <a:lstStyle/>
          <a:p>
            <a:pPr marL="0" indent="0">
              <a:lnSpc>
                <a:spcPct val="120000"/>
              </a:lnSpc>
              <a:spcBef>
                <a:spcPts val="0"/>
              </a:spcBef>
              <a:spcAft>
                <a:spcPts val="0"/>
              </a:spcAft>
              <a:buNone/>
            </a:pPr>
            <a:r>
              <a:rPr lang="hu-HU" sz="2000" dirty="0" smtClean="0"/>
              <a:t>A </a:t>
            </a:r>
            <a:r>
              <a:rPr lang="hu-HU" sz="2000" dirty="0" err="1" smtClean="0"/>
              <a:t>mikotoxinoknak</a:t>
            </a:r>
            <a:r>
              <a:rPr lang="hu-HU" sz="2000" dirty="0" smtClean="0"/>
              <a:t> számos egészségkárosító hatása lehet:</a:t>
            </a:r>
          </a:p>
          <a:p>
            <a:pPr lvl="1">
              <a:lnSpc>
                <a:spcPct val="120000"/>
              </a:lnSpc>
              <a:spcBef>
                <a:spcPts val="0"/>
              </a:spcBef>
              <a:spcAft>
                <a:spcPts val="0"/>
              </a:spcAft>
            </a:pPr>
            <a:r>
              <a:rPr lang="hu-HU" sz="1800" dirty="0" err="1" smtClean="0"/>
              <a:t>Hepatotoxikus</a:t>
            </a:r>
            <a:r>
              <a:rPr lang="hu-HU" sz="1800" dirty="0" smtClean="0"/>
              <a:t> hatás (májkárosodást okozhat)</a:t>
            </a:r>
          </a:p>
          <a:p>
            <a:pPr lvl="1">
              <a:lnSpc>
                <a:spcPct val="120000"/>
              </a:lnSpc>
              <a:spcBef>
                <a:spcPts val="0"/>
              </a:spcBef>
              <a:spcAft>
                <a:spcPts val="0"/>
              </a:spcAft>
            </a:pPr>
            <a:r>
              <a:rPr lang="hu-HU" sz="1800" dirty="0" smtClean="0"/>
              <a:t>Rákkeltő hatás</a:t>
            </a:r>
          </a:p>
          <a:p>
            <a:pPr lvl="1">
              <a:lnSpc>
                <a:spcPct val="120000"/>
              </a:lnSpc>
              <a:spcBef>
                <a:spcPts val="0"/>
              </a:spcBef>
              <a:spcAft>
                <a:spcPts val="0"/>
              </a:spcAft>
            </a:pPr>
            <a:r>
              <a:rPr lang="hu-HU" sz="1800" dirty="0" err="1" smtClean="0"/>
              <a:t>Teratogén</a:t>
            </a:r>
            <a:r>
              <a:rPr lang="hu-HU" sz="1800" dirty="0" smtClean="0"/>
              <a:t> hatás (magzati fejlődési rendellenességeket okozhat) </a:t>
            </a:r>
          </a:p>
          <a:p>
            <a:pPr lvl="1">
              <a:lnSpc>
                <a:spcPct val="120000"/>
              </a:lnSpc>
              <a:spcBef>
                <a:spcPts val="0"/>
              </a:spcBef>
              <a:spcAft>
                <a:spcPts val="0"/>
              </a:spcAft>
            </a:pPr>
            <a:r>
              <a:rPr lang="hu-HU" sz="1800" dirty="0" err="1" smtClean="0"/>
              <a:t>Immunszuppresszív</a:t>
            </a:r>
            <a:r>
              <a:rPr lang="hu-HU" sz="1800" dirty="0" smtClean="0"/>
              <a:t> hatás (gyengíti az immunrendszert)</a:t>
            </a:r>
          </a:p>
          <a:p>
            <a:pPr lvl="1">
              <a:lnSpc>
                <a:spcPct val="120000"/>
              </a:lnSpc>
              <a:spcBef>
                <a:spcPts val="0"/>
              </a:spcBef>
            </a:pPr>
            <a:r>
              <a:rPr lang="hu-HU" sz="1800" dirty="0" err="1" smtClean="0"/>
              <a:t>Nephrotoxikus</a:t>
            </a:r>
            <a:r>
              <a:rPr lang="hu-HU" sz="1800" dirty="0" smtClean="0"/>
              <a:t> hatás (vesekárosító)</a:t>
            </a:r>
          </a:p>
          <a:p>
            <a:pPr lvl="1">
              <a:lnSpc>
                <a:spcPct val="120000"/>
              </a:lnSpc>
              <a:spcBef>
                <a:spcPts val="0"/>
              </a:spcBef>
            </a:pPr>
            <a:endParaRPr lang="hu-HU" sz="1800" dirty="0" smtClean="0"/>
          </a:p>
          <a:p>
            <a:pPr marL="0" indent="0" algn="just">
              <a:lnSpc>
                <a:spcPct val="120000"/>
              </a:lnSpc>
              <a:spcBef>
                <a:spcPts val="0"/>
              </a:spcBef>
              <a:buNone/>
            </a:pPr>
            <a:r>
              <a:rPr lang="hu-HU" sz="2000" dirty="0" smtClean="0"/>
              <a:t>A </a:t>
            </a:r>
            <a:r>
              <a:rPr lang="hu-HU" sz="2000" dirty="0" err="1" smtClean="0"/>
              <a:t>mikotoxikózisok</a:t>
            </a:r>
            <a:r>
              <a:rPr lang="hu-HU" sz="2000" dirty="0" smtClean="0"/>
              <a:t> lehetnek akut vagy krónikus </a:t>
            </a:r>
            <a:r>
              <a:rPr lang="hu-HU" sz="2000" dirty="0"/>
              <a:t>mérgezések. Az akut </a:t>
            </a:r>
            <a:r>
              <a:rPr lang="hu-HU" sz="2000" dirty="0" err="1"/>
              <a:t>mikotoxikózist</a:t>
            </a:r>
            <a:r>
              <a:rPr lang="hu-HU" sz="2000" dirty="0"/>
              <a:t> </a:t>
            </a:r>
            <a:r>
              <a:rPr lang="hu-HU" sz="2000" dirty="0"/>
              <a:t>n</a:t>
            </a:r>
            <a:r>
              <a:rPr lang="hu-HU" sz="2000" dirty="0"/>
              <a:t>agy mennyiségű </a:t>
            </a:r>
            <a:r>
              <a:rPr lang="hu-HU" sz="2000" dirty="0" err="1"/>
              <a:t>mikotoxin</a:t>
            </a:r>
            <a:r>
              <a:rPr lang="hu-HU" sz="2000" dirty="0"/>
              <a:t> expozíciója okozza.</a:t>
            </a:r>
          </a:p>
          <a:p>
            <a:pPr lvl="1">
              <a:lnSpc>
                <a:spcPct val="120000"/>
              </a:lnSpc>
              <a:spcBef>
                <a:spcPts val="0"/>
              </a:spcBef>
              <a:spcAft>
                <a:spcPts val="0"/>
              </a:spcAft>
            </a:pPr>
            <a:r>
              <a:rPr lang="hu-HU" sz="1800" dirty="0" smtClean="0"/>
              <a:t>Korábban: mérsékelt égövi területeken is előfordultak, éhínségek és penészes ételek fogyasztása során egész régiókat érintő járványokat okozva.</a:t>
            </a:r>
          </a:p>
          <a:p>
            <a:pPr lvl="1">
              <a:lnSpc>
                <a:spcPct val="120000"/>
              </a:lnSpc>
              <a:spcBef>
                <a:spcPts val="0"/>
              </a:spcBef>
              <a:spcAft>
                <a:spcPts val="0"/>
              </a:spcAft>
            </a:pPr>
            <a:r>
              <a:rPr lang="hu-HU" sz="1800" dirty="0" smtClean="0"/>
              <a:t>Napjainkban: leginkább trópusi országokban (Afrika, Ázsia) jelentkezik súlyos formában, magas halálozási aránnyal.</a:t>
            </a:r>
          </a:p>
          <a:p>
            <a:pPr lvl="1">
              <a:lnSpc>
                <a:spcPct val="120000"/>
              </a:lnSpc>
              <a:spcBef>
                <a:spcPts val="0"/>
              </a:spcBef>
              <a:spcAft>
                <a:spcPts val="0"/>
              </a:spcAft>
            </a:pPr>
            <a:r>
              <a:rPr lang="hu-HU" sz="1800" dirty="0" smtClean="0"/>
              <a:t>Tünetek: gyorsan kialakulnak, és folyamatos expozíció esetén a betegség halálos kimenetelű is lehet.</a:t>
            </a:r>
            <a:endParaRPr lang="hu-HU" sz="1800" dirty="0"/>
          </a:p>
        </p:txBody>
      </p:sp>
      <p:sp>
        <p:nvSpPr>
          <p:cNvPr id="5" name="TextBox 4">
            <a:extLst>
              <a:ext uri="{FF2B5EF4-FFF2-40B4-BE49-F238E27FC236}">
                <a16:creationId xmlns:a16="http://schemas.microsoft.com/office/drawing/2014/main" id="{DA7A3AFB-0373-414B-9F6C-E82E35F8D3A8}"/>
              </a:ext>
            </a:extLst>
          </p:cNvPr>
          <p:cNvSpPr txBox="1"/>
          <p:nvPr/>
        </p:nvSpPr>
        <p:spPr>
          <a:xfrm>
            <a:off x="72631" y="6173173"/>
            <a:ext cx="12119369" cy="215444"/>
          </a:xfrm>
          <a:prstGeom prst="rect">
            <a:avLst/>
          </a:prstGeom>
          <a:noFill/>
        </p:spPr>
        <p:txBody>
          <a:bodyPr wrap="square" rtlCol="0">
            <a:spAutoFit/>
          </a:bodyPr>
          <a:lstStyle/>
          <a:p>
            <a:pPr algn="r" rtl="0"/>
            <a:r>
              <a:rPr lang="hu" sz="800" b="0" i="0" dirty="0">
                <a:solidFill>
                  <a:srgbClr val="212121"/>
                </a:solidFill>
                <a:effectLst/>
                <a:latin typeface="BlinkMacSystemFont"/>
              </a:rPr>
              <a:t>ISBN: 9780124114715, 45-49.</a:t>
            </a:r>
          </a:p>
        </p:txBody>
      </p:sp>
    </p:spTree>
    <p:extLst>
      <p:ext uri="{BB962C8B-B14F-4D97-AF65-F5344CB8AC3E}">
        <p14:creationId xmlns:p14="http://schemas.microsoft.com/office/powerpoint/2010/main" val="28692764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2310A-4CA2-4B2D-863C-6DAC02ABB7C0}"/>
              </a:ext>
            </a:extLst>
          </p:cNvPr>
          <p:cNvSpPr>
            <a:spLocks noGrp="1"/>
          </p:cNvSpPr>
          <p:nvPr>
            <p:ph type="title"/>
          </p:nvPr>
        </p:nvSpPr>
        <p:spPr/>
        <p:txBody>
          <a:bodyPr rtlCol="0">
            <a:normAutofit fontScale="90000"/>
          </a:bodyPr>
          <a:lstStyle/>
          <a:p>
            <a:pPr rtl="0"/>
            <a:r>
              <a:rPr lang="hu" b="1" dirty="0">
                <a:solidFill>
                  <a:schemeClr val="tx1"/>
                </a:solidFill>
              </a:rPr>
              <a:t>Az emberi </a:t>
            </a:r>
            <a:r>
              <a:rPr lang="hu" b="1" dirty="0" smtClean="0">
                <a:solidFill>
                  <a:schemeClr val="tx1"/>
                </a:solidFill>
              </a:rPr>
              <a:t>szervezet </a:t>
            </a:r>
            <a:r>
              <a:rPr lang="hu" b="1" dirty="0">
                <a:solidFill>
                  <a:schemeClr val="tx1"/>
                </a:solidFill>
              </a:rPr>
              <a:t>közvetett </a:t>
            </a:r>
            <a:r>
              <a:rPr lang="hu" b="1" dirty="0" smtClean="0">
                <a:solidFill>
                  <a:schemeClr val="tx1"/>
                </a:solidFill>
              </a:rPr>
              <a:t>mikotoxin-expozíciója</a:t>
            </a:r>
            <a:endParaRPr lang="hu" b="1" dirty="0">
              <a:solidFill>
                <a:schemeClr val="tx1"/>
              </a:solidFill>
            </a:endParaRPr>
          </a:p>
        </p:txBody>
      </p:sp>
      <p:sp>
        <p:nvSpPr>
          <p:cNvPr id="3" name="Content Placeholder 2">
            <a:extLst>
              <a:ext uri="{FF2B5EF4-FFF2-40B4-BE49-F238E27FC236}">
                <a16:creationId xmlns:a16="http://schemas.microsoft.com/office/drawing/2014/main" id="{00742735-A557-479D-BB63-369AEAB1CD95}"/>
              </a:ext>
            </a:extLst>
          </p:cNvPr>
          <p:cNvSpPr>
            <a:spLocks noGrp="1"/>
          </p:cNvSpPr>
          <p:nvPr>
            <p:ph idx="1"/>
          </p:nvPr>
        </p:nvSpPr>
        <p:spPr>
          <a:xfrm>
            <a:off x="439946" y="1164566"/>
            <a:ext cx="11317858" cy="4597606"/>
          </a:xfrm>
        </p:spPr>
        <p:txBody>
          <a:bodyPr rtlCol="0">
            <a:normAutofit/>
          </a:bodyPr>
          <a:lstStyle/>
          <a:p>
            <a:pPr algn="just">
              <a:spcAft>
                <a:spcPts val="0"/>
              </a:spcAft>
            </a:pPr>
            <a:r>
              <a:rPr lang="hu-HU" dirty="0" smtClean="0"/>
              <a:t>Az emberek közvetett módon is ki lehetnek téve az </a:t>
            </a:r>
            <a:r>
              <a:rPr lang="hu-HU" dirty="0" err="1" smtClean="0"/>
              <a:t>aflatoxin</a:t>
            </a:r>
            <a:r>
              <a:rPr lang="hu-HU" dirty="0" smtClean="0"/>
              <a:t>-expozíciónak azzal, hogy olyan állati eredetű élelmiszereket fogyasztanak, amelyek szennyezett takarmánnyal etetett állatokból származnak. Ilyen élelmiszerek lehetnek a </a:t>
            </a:r>
          </a:p>
          <a:p>
            <a:pPr lvl="1" algn="just"/>
            <a:r>
              <a:rPr lang="hu-HU" dirty="0" smtClean="0"/>
              <a:t>tej,</a:t>
            </a:r>
          </a:p>
          <a:p>
            <a:pPr lvl="1" algn="just"/>
            <a:r>
              <a:rPr lang="hu-HU" dirty="0" smtClean="0"/>
              <a:t>tojás,</a:t>
            </a:r>
          </a:p>
          <a:p>
            <a:pPr lvl="1" algn="just"/>
            <a:r>
              <a:rPr lang="hu-HU" dirty="0" smtClean="0"/>
              <a:t>hús.</a:t>
            </a:r>
          </a:p>
          <a:p>
            <a:pPr algn="just" rtl="0"/>
            <a:r>
              <a:rPr lang="hu-HU" dirty="0" smtClean="0"/>
              <a:t>Az </a:t>
            </a:r>
            <a:r>
              <a:rPr lang="hu-HU" dirty="0" err="1" smtClean="0"/>
              <a:t>aflatoxinok</a:t>
            </a:r>
            <a:r>
              <a:rPr lang="hu-HU" dirty="0" smtClean="0"/>
              <a:t> hőrezisztensek; csak 200 - 300°C-nál magasabb hőmérsékleten kezdenek </a:t>
            </a:r>
            <a:r>
              <a:rPr lang="hu-HU" dirty="0" smtClean="0"/>
              <a:t>pusztulni. </a:t>
            </a:r>
            <a:endParaRPr lang="hu-HU" dirty="0" smtClean="0"/>
          </a:p>
          <a:p>
            <a:r>
              <a:rPr lang="hu-HU" dirty="0" smtClean="0"/>
              <a:t>A tej pasztőrözése vagy forralása </a:t>
            </a:r>
            <a:r>
              <a:rPr lang="hu-HU" dirty="0" smtClean="0"/>
              <a:t>nem </a:t>
            </a:r>
            <a:r>
              <a:rPr lang="hu-HU" dirty="0" smtClean="0"/>
              <a:t>védi meg az embereket az </a:t>
            </a:r>
            <a:r>
              <a:rPr lang="hu-HU" dirty="0" err="1" smtClean="0"/>
              <a:t>aflatoxin</a:t>
            </a:r>
            <a:r>
              <a:rPr lang="hu-HU" dirty="0" smtClean="0"/>
              <a:t>-expozíciótól.  </a:t>
            </a:r>
            <a:endParaRPr lang="hu-HU" dirty="0"/>
          </a:p>
        </p:txBody>
      </p:sp>
      <p:sp>
        <p:nvSpPr>
          <p:cNvPr id="5" name="TextBox 4">
            <a:extLst>
              <a:ext uri="{FF2B5EF4-FFF2-40B4-BE49-F238E27FC236}">
                <a16:creationId xmlns:a16="http://schemas.microsoft.com/office/drawing/2014/main" id="{E91CDE4E-087B-5C21-57B8-668D7EE4DB13}"/>
              </a:ext>
            </a:extLst>
          </p:cNvPr>
          <p:cNvSpPr txBox="1"/>
          <p:nvPr/>
        </p:nvSpPr>
        <p:spPr>
          <a:xfrm>
            <a:off x="296918" y="5983607"/>
            <a:ext cx="11257667" cy="338554"/>
          </a:xfrm>
          <a:prstGeom prst="rect">
            <a:avLst/>
          </a:prstGeom>
          <a:noFill/>
        </p:spPr>
        <p:txBody>
          <a:bodyPr wrap="square" rtlCol="0">
            <a:spAutoFit/>
          </a:bodyPr>
          <a:lstStyle/>
          <a:p>
            <a:pPr rtl="0"/>
            <a:r>
              <a:rPr lang="hu" sz="800" b="0" i="0">
                <a:solidFill>
                  <a:srgbClr val="212121"/>
                </a:solidFill>
                <a:effectLst/>
                <a:latin typeface="BlinkMacSystemFont"/>
              </a:rPr>
              <a:t>DOI: 10.3389/fmicb.2016.02170</a:t>
            </a:r>
          </a:p>
          <a:p>
            <a:pPr rtl="0"/>
            <a:r>
              <a:rPr lang="hu" sz="800" b="0" i="0">
                <a:solidFill>
                  <a:srgbClr val="212121"/>
                </a:solidFill>
                <a:effectLst/>
                <a:latin typeface="BlinkMacSystemFont"/>
              </a:rPr>
              <a:t>DOI: 10.4103/0019-557X.96985</a:t>
            </a:r>
          </a:p>
        </p:txBody>
      </p:sp>
    </p:spTree>
    <p:extLst>
      <p:ext uri="{BB962C8B-B14F-4D97-AF65-F5344CB8AC3E}">
        <p14:creationId xmlns:p14="http://schemas.microsoft.com/office/powerpoint/2010/main" val="8193791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90A76-0D34-1C74-DF9D-6CF435C3D00E}"/>
              </a:ext>
            </a:extLst>
          </p:cNvPr>
          <p:cNvSpPr>
            <a:spLocks noGrp="1"/>
          </p:cNvSpPr>
          <p:nvPr>
            <p:ph type="title"/>
          </p:nvPr>
        </p:nvSpPr>
        <p:spPr/>
        <p:txBody>
          <a:bodyPr rtlCol="0">
            <a:normAutofit fontScale="90000"/>
          </a:bodyPr>
          <a:lstStyle/>
          <a:p>
            <a:pPr rtl="0"/>
            <a:r>
              <a:rPr lang="hu" b="1" dirty="0">
                <a:solidFill>
                  <a:schemeClr val="tx1"/>
                </a:solidFill>
              </a:rPr>
              <a:t>Mikotoxin-képződés és éghajlatváltozás</a:t>
            </a:r>
          </a:p>
        </p:txBody>
      </p:sp>
      <p:pic>
        <p:nvPicPr>
          <p:cNvPr id="1026" name="Picture 2">
            <a:extLst>
              <a:ext uri="{FF2B5EF4-FFF2-40B4-BE49-F238E27FC236}">
                <a16:creationId xmlns:a16="http://schemas.microsoft.com/office/drawing/2014/main" id="{E8A19106-E7CC-4170-8AF4-F4359A3776F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19645" y="793423"/>
            <a:ext cx="6686663" cy="3557514"/>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7C53F35E-A88F-4E1F-BEFC-BC8A4EDB1A3F}"/>
              </a:ext>
            </a:extLst>
          </p:cNvPr>
          <p:cNvSpPr txBox="1">
            <a:spLocks/>
          </p:cNvSpPr>
          <p:nvPr/>
        </p:nvSpPr>
        <p:spPr>
          <a:xfrm>
            <a:off x="216471" y="966158"/>
            <a:ext cx="4726465" cy="54257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spcBef>
                <a:spcPts val="0"/>
              </a:spcBef>
              <a:spcAft>
                <a:spcPts val="1000"/>
              </a:spcAft>
              <a:buNone/>
            </a:pPr>
            <a:r>
              <a:rPr lang="hu-HU" sz="1800" dirty="0">
                <a:solidFill>
                  <a:schemeClr val="tx1"/>
                </a:solidFill>
              </a:rPr>
              <a:t>A </a:t>
            </a:r>
            <a:r>
              <a:rPr lang="hu-HU" sz="1800" dirty="0" err="1">
                <a:solidFill>
                  <a:schemeClr val="tx1"/>
                </a:solidFill>
              </a:rPr>
              <a:t>mikotoxinok</a:t>
            </a:r>
            <a:r>
              <a:rPr lang="hu-HU" sz="1800" dirty="0">
                <a:solidFill>
                  <a:schemeClr val="tx1"/>
                </a:solidFill>
              </a:rPr>
              <a:t> képződését a nedves és meleg környezet segíti elő</a:t>
            </a:r>
            <a:r>
              <a:rPr lang="hu-HU" sz="1800" dirty="0" smtClean="0">
                <a:solidFill>
                  <a:schemeClr val="tx1"/>
                </a:solidFill>
              </a:rPr>
              <a:t>. </a:t>
            </a:r>
          </a:p>
          <a:p>
            <a:pPr marL="0" indent="0" algn="just">
              <a:lnSpc>
                <a:spcPct val="110000"/>
              </a:lnSpc>
              <a:spcBef>
                <a:spcPts val="0"/>
              </a:spcBef>
              <a:spcAft>
                <a:spcPts val="1000"/>
              </a:spcAft>
              <a:buNone/>
            </a:pPr>
            <a:r>
              <a:rPr lang="hu-HU" sz="1800" dirty="0" smtClean="0">
                <a:solidFill>
                  <a:schemeClr val="tx1"/>
                </a:solidFill>
              </a:rPr>
              <a:t>A </a:t>
            </a:r>
            <a:r>
              <a:rPr lang="hu-HU" sz="1800" dirty="0" err="1">
                <a:solidFill>
                  <a:schemeClr val="tx1"/>
                </a:solidFill>
              </a:rPr>
              <a:t>mikotoxikózisok</a:t>
            </a:r>
            <a:r>
              <a:rPr lang="hu-HU" sz="1800" dirty="0">
                <a:solidFill>
                  <a:schemeClr val="tx1"/>
                </a:solidFill>
              </a:rPr>
              <a:t> </a:t>
            </a:r>
            <a:r>
              <a:rPr lang="hu-HU" sz="1800" dirty="0" smtClean="0">
                <a:solidFill>
                  <a:schemeClr val="tx1"/>
                </a:solidFill>
              </a:rPr>
              <a:t>gyakrabban fordulnak elő a </a:t>
            </a:r>
            <a:r>
              <a:rPr lang="hu-HU" sz="1800" dirty="0">
                <a:solidFill>
                  <a:schemeClr val="tx1"/>
                </a:solidFill>
              </a:rPr>
              <a:t>trópusi térségekben, mint a mérsékelt éghajlatú régiókban</a:t>
            </a:r>
            <a:r>
              <a:rPr lang="hu-HU" sz="1800" dirty="0" smtClean="0">
                <a:solidFill>
                  <a:schemeClr val="tx1"/>
                </a:solidFill>
              </a:rPr>
              <a:t>.</a:t>
            </a:r>
          </a:p>
          <a:p>
            <a:pPr marL="0" indent="0" algn="just">
              <a:lnSpc>
                <a:spcPct val="110000"/>
              </a:lnSpc>
              <a:spcBef>
                <a:spcPts val="0"/>
              </a:spcBef>
              <a:spcAft>
                <a:spcPts val="1000"/>
              </a:spcAft>
              <a:buNone/>
            </a:pPr>
            <a:r>
              <a:rPr lang="hu-HU" sz="1800" dirty="0">
                <a:solidFill>
                  <a:schemeClr val="tx1"/>
                </a:solidFill>
              </a:rPr>
              <a:t>Az éghajlatváltozás hatására az </a:t>
            </a:r>
            <a:r>
              <a:rPr lang="hu-HU" sz="1800" i="1" dirty="0" err="1">
                <a:solidFill>
                  <a:schemeClr val="tx1"/>
                </a:solidFill>
              </a:rPr>
              <a:t>Aspergillus</a:t>
            </a:r>
            <a:r>
              <a:rPr lang="hu-HU" sz="1800" dirty="0">
                <a:solidFill>
                  <a:schemeClr val="tx1"/>
                </a:solidFill>
              </a:rPr>
              <a:t> fajok egyre nagyobb valószínűséggel jelenhetnek meg az északabbra fekvő területeken is.</a:t>
            </a:r>
          </a:p>
          <a:p>
            <a:pPr marL="0" indent="0" algn="just">
              <a:lnSpc>
                <a:spcPct val="110000"/>
              </a:lnSpc>
              <a:spcBef>
                <a:spcPts val="0"/>
              </a:spcBef>
              <a:spcAft>
                <a:spcPts val="1000"/>
              </a:spcAft>
              <a:buNone/>
            </a:pPr>
            <a:r>
              <a:rPr lang="hu-HU" sz="1800" dirty="0">
                <a:solidFill>
                  <a:schemeClr val="tx1"/>
                </a:solidFill>
              </a:rPr>
              <a:t>A trópusi országokban a penészgombák okozta problémák tovább súlyosbodhatnak</a:t>
            </a:r>
            <a:r>
              <a:rPr lang="hu-HU" sz="1800" dirty="0" smtClean="0">
                <a:solidFill>
                  <a:schemeClr val="tx1"/>
                </a:solidFill>
              </a:rPr>
              <a:t>.</a:t>
            </a:r>
          </a:p>
          <a:p>
            <a:pPr marL="0" indent="0" algn="just">
              <a:lnSpc>
                <a:spcPct val="110000"/>
              </a:lnSpc>
              <a:spcBef>
                <a:spcPts val="0"/>
              </a:spcBef>
              <a:spcAft>
                <a:spcPts val="1000"/>
              </a:spcAft>
              <a:buNone/>
            </a:pPr>
            <a:r>
              <a:rPr lang="hu-HU" sz="1800" dirty="0">
                <a:solidFill>
                  <a:schemeClr val="tx1"/>
                </a:solidFill>
              </a:rPr>
              <a:t>Észak-Olaszországban és Kelet-Európában a </a:t>
            </a:r>
            <a:r>
              <a:rPr lang="hu-HU" sz="1800" dirty="0" smtClean="0">
                <a:solidFill>
                  <a:schemeClr val="tx1"/>
                </a:solidFill>
              </a:rPr>
              <a:t>kukorica </a:t>
            </a:r>
            <a:r>
              <a:rPr lang="hu-HU" sz="1800" dirty="0" err="1" smtClean="0">
                <a:solidFill>
                  <a:schemeClr val="tx1"/>
                </a:solidFill>
              </a:rPr>
              <a:t>aflatoxinnal</a:t>
            </a:r>
            <a:r>
              <a:rPr lang="hu-HU" sz="1800" dirty="0" smtClean="0">
                <a:solidFill>
                  <a:schemeClr val="tx1"/>
                </a:solidFill>
              </a:rPr>
              <a:t> való szennyeződése</a:t>
            </a:r>
            <a:br>
              <a:rPr lang="hu-HU" sz="1800" dirty="0" smtClean="0">
                <a:solidFill>
                  <a:schemeClr val="tx1"/>
                </a:solidFill>
              </a:rPr>
            </a:br>
            <a:r>
              <a:rPr lang="hu-HU" sz="1800" dirty="0" smtClean="0">
                <a:solidFill>
                  <a:schemeClr val="tx1"/>
                </a:solidFill>
              </a:rPr>
              <a:t>a +2°C hőmérséklet-emelkedést prognosztizáló forgatókönyv szerint jelentősen megnövekedhet. </a:t>
            </a:r>
            <a:endParaRPr lang="hu-HU" sz="1800" dirty="0">
              <a:solidFill>
                <a:schemeClr val="tx1"/>
              </a:solidFill>
            </a:endParaRPr>
          </a:p>
          <a:p>
            <a:pPr marL="0" indent="0" algn="just">
              <a:lnSpc>
                <a:spcPct val="110000"/>
              </a:lnSpc>
              <a:buNone/>
            </a:pPr>
            <a:endParaRPr lang="en-GB" sz="2000" dirty="0">
              <a:solidFill>
                <a:schemeClr val="tx1"/>
              </a:solidFill>
            </a:endParaRPr>
          </a:p>
        </p:txBody>
      </p:sp>
      <p:sp>
        <p:nvSpPr>
          <p:cNvPr id="4" name="TextBox 3">
            <a:extLst>
              <a:ext uri="{FF2B5EF4-FFF2-40B4-BE49-F238E27FC236}">
                <a16:creationId xmlns:a16="http://schemas.microsoft.com/office/drawing/2014/main" id="{BF597AAF-CEB4-11B4-4357-34B2852C5DD0}"/>
              </a:ext>
            </a:extLst>
          </p:cNvPr>
          <p:cNvSpPr txBox="1"/>
          <p:nvPr/>
        </p:nvSpPr>
        <p:spPr>
          <a:xfrm>
            <a:off x="192505" y="6009480"/>
            <a:ext cx="11999495" cy="338554"/>
          </a:xfrm>
          <a:prstGeom prst="rect">
            <a:avLst/>
          </a:prstGeom>
          <a:noFill/>
        </p:spPr>
        <p:txBody>
          <a:bodyPr wrap="square" rtlCol="0">
            <a:spAutoFit/>
          </a:bodyPr>
          <a:lstStyle/>
          <a:p>
            <a:pPr algn="r" rtl="0"/>
            <a:r>
              <a:rPr lang="hu" sz="800" b="0" i="0" dirty="0">
                <a:solidFill>
                  <a:srgbClr val="212121"/>
                </a:solidFill>
                <a:effectLst/>
                <a:latin typeface="BlinkMacSystemFont"/>
              </a:rPr>
              <a:t>ISBN: 9780124114715, 45-49.</a:t>
            </a:r>
          </a:p>
          <a:p>
            <a:pPr algn="r" rtl="0"/>
            <a:r>
              <a:rPr lang="hu" sz="800" b="0" i="0" dirty="0">
                <a:solidFill>
                  <a:srgbClr val="212121"/>
                </a:solidFill>
                <a:effectLst/>
                <a:latin typeface="BlinkMacSystemFont"/>
              </a:rPr>
              <a:t>DOI: 10.3389/FMICB.2019.02908</a:t>
            </a:r>
          </a:p>
        </p:txBody>
      </p:sp>
      <p:sp>
        <p:nvSpPr>
          <p:cNvPr id="5" name="Téglalap 4"/>
          <p:cNvSpPr/>
          <p:nvPr/>
        </p:nvSpPr>
        <p:spPr>
          <a:xfrm>
            <a:off x="5053395" y="4595575"/>
            <a:ext cx="6952913" cy="1311128"/>
          </a:xfrm>
          <a:prstGeom prst="rect">
            <a:avLst/>
          </a:prstGeom>
        </p:spPr>
        <p:txBody>
          <a:bodyPr wrap="square">
            <a:spAutoFit/>
          </a:bodyPr>
          <a:lstStyle/>
          <a:p>
            <a:pPr algn="just">
              <a:lnSpc>
                <a:spcPct val="110000"/>
              </a:lnSpc>
            </a:pPr>
            <a:r>
              <a:rPr lang="hu-HU" dirty="0" smtClean="0"/>
              <a:t>A jelenlegi éghajlati viszonyok mellett azokban az európai országokban, ahol a kukoricatermesztés elterjedt – például Románia Franciaország, Magyarország és Északkelet-Olaszország –, az </a:t>
            </a:r>
            <a:r>
              <a:rPr lang="hu-HU" dirty="0" err="1" smtClean="0"/>
              <a:t>aflatoxin</a:t>
            </a:r>
            <a:r>
              <a:rPr lang="hu-HU" dirty="0" smtClean="0"/>
              <a:t>-szennyeződés kockázata jelenleg alacsony. </a:t>
            </a:r>
            <a:endParaRPr lang="hu-HU" dirty="0"/>
          </a:p>
        </p:txBody>
      </p:sp>
    </p:spTree>
    <p:extLst>
      <p:ext uri="{BB962C8B-B14F-4D97-AF65-F5344CB8AC3E}">
        <p14:creationId xmlns:p14="http://schemas.microsoft.com/office/powerpoint/2010/main" val="25118084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24"/>
          <p:cNvSpPr txBox="1">
            <a:spLocks noGrp="1"/>
          </p:cNvSpPr>
          <p:nvPr>
            <p:ph type="title"/>
          </p:nvPr>
        </p:nvSpPr>
        <p:spPr>
          <a:xfrm>
            <a:off x="192505" y="153009"/>
            <a:ext cx="11896826" cy="54963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hu" b="1" dirty="0">
                <a:solidFill>
                  <a:schemeClr val="tx1"/>
                </a:solidFill>
              </a:rPr>
              <a:t>Adaptáció</a:t>
            </a:r>
            <a:endParaRPr b="1" dirty="0">
              <a:solidFill>
                <a:schemeClr val="tx1"/>
              </a:solidFill>
            </a:endParaRPr>
          </a:p>
        </p:txBody>
      </p:sp>
      <p:sp>
        <p:nvSpPr>
          <p:cNvPr id="252" name="Google Shape;252;p24"/>
          <p:cNvSpPr txBox="1">
            <a:spLocks noGrp="1"/>
          </p:cNvSpPr>
          <p:nvPr>
            <p:ph type="body" idx="1"/>
          </p:nvPr>
        </p:nvSpPr>
        <p:spPr>
          <a:xfrm>
            <a:off x="109727" y="1362456"/>
            <a:ext cx="4491153" cy="382524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ct val="100000"/>
              <a:buNone/>
            </a:pPr>
            <a:endParaRPr dirty="0"/>
          </a:p>
          <a:p>
            <a:pPr marL="0" lvl="0" indent="0" algn="just">
              <a:lnSpc>
                <a:spcPct val="120000"/>
              </a:lnSpc>
              <a:buSzPct val="100000"/>
              <a:buNone/>
            </a:pPr>
            <a:r>
              <a:rPr lang="hu-HU" sz="2000" dirty="0"/>
              <a:t>Az adaptáció olyan intézkedések és alkalmazkodási folyamatok összessége, amelyek célja, hogy a társadalom, a gazdaság és </a:t>
            </a:r>
            <a:r>
              <a:rPr lang="hu-HU" sz="2000" dirty="0" smtClean="0"/>
              <a:t>az ökoszisztéma mérsékelni </a:t>
            </a:r>
            <a:r>
              <a:rPr lang="hu-HU" sz="2000" dirty="0"/>
              <a:t>tudja a klímaváltozás hatásait, illetve képes legyen azokhoz </a:t>
            </a:r>
            <a:r>
              <a:rPr lang="hu-HU" sz="2000" dirty="0" smtClean="0"/>
              <a:t>alkalmazkodni. </a:t>
            </a:r>
          </a:p>
        </p:txBody>
      </p:sp>
      <p:grpSp>
        <p:nvGrpSpPr>
          <p:cNvPr id="253" name="Google Shape;253;p24"/>
          <p:cNvGrpSpPr/>
          <p:nvPr/>
        </p:nvGrpSpPr>
        <p:grpSpPr>
          <a:xfrm>
            <a:off x="4697127" y="682766"/>
            <a:ext cx="7459579" cy="4582620"/>
            <a:chOff x="4697127" y="153009"/>
            <a:chExt cx="7459579" cy="4582620"/>
          </a:xfrm>
        </p:grpSpPr>
        <p:sp>
          <p:nvSpPr>
            <p:cNvPr id="254" name="Google Shape;254;p24"/>
            <p:cNvSpPr/>
            <p:nvPr/>
          </p:nvSpPr>
          <p:spPr>
            <a:xfrm>
              <a:off x="4697127" y="153009"/>
              <a:ext cx="7459579" cy="4582620"/>
            </a:xfrm>
            <a:prstGeom prst="rect">
              <a:avLst/>
            </a:prstGeom>
            <a:solidFill>
              <a:schemeClr val="lt1"/>
            </a:solidFill>
            <a:ln w="9525"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55" name="Google Shape;255;p24" descr="Adaptation process reduced"/>
            <p:cNvPicPr preferRelativeResize="0"/>
            <p:nvPr/>
          </p:nvPicPr>
          <p:blipFill rotWithShape="1">
            <a:blip r:embed="rId3">
              <a:alphaModFix/>
            </a:blip>
            <a:srcRect/>
            <a:stretch/>
          </p:blipFill>
          <p:spPr>
            <a:xfrm>
              <a:off x="4745256" y="298383"/>
              <a:ext cx="7315200" cy="4305301"/>
            </a:xfrm>
            <a:prstGeom prst="rect">
              <a:avLst/>
            </a:prstGeom>
            <a:noFill/>
            <a:ln>
              <a:noFill/>
            </a:ln>
          </p:spPr>
        </p:pic>
      </p:grpSp>
      <p:sp>
        <p:nvSpPr>
          <p:cNvPr id="256" name="Google Shape;256;p24"/>
          <p:cNvSpPr/>
          <p:nvPr/>
        </p:nvSpPr>
        <p:spPr>
          <a:xfrm>
            <a:off x="4697127" y="5336018"/>
            <a:ext cx="6096000" cy="2308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 sz="900" b="0" i="0" u="none" strike="noStrike" cap="none" dirty="0">
                <a:solidFill>
                  <a:srgbClr val="7F7F7F"/>
                </a:solidFill>
                <a:latin typeface="Calibri"/>
                <a:ea typeface="Calibri"/>
                <a:cs typeface="Calibri"/>
                <a:sym typeface="Calibri"/>
              </a:rPr>
              <a:t>Forrás: https://unfccc.int/topics/adaptation-and-resilience/the-big-picture/introduction</a:t>
            </a:r>
            <a:endParaRPr dirty="0"/>
          </a:p>
        </p:txBody>
      </p:sp>
    </p:spTree>
    <p:extLst>
      <p:ext uri="{BB962C8B-B14F-4D97-AF65-F5344CB8AC3E}">
        <p14:creationId xmlns:p14="http://schemas.microsoft.com/office/powerpoint/2010/main" val="26829506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5" name="Google Shape;325;p35"/>
          <p:cNvSpPr txBox="1">
            <a:spLocks noGrp="1"/>
          </p:cNvSpPr>
          <p:nvPr>
            <p:ph type="body" idx="1"/>
          </p:nvPr>
        </p:nvSpPr>
        <p:spPr>
          <a:xfrm>
            <a:off x="330466" y="1573344"/>
            <a:ext cx="4202345" cy="4328897"/>
          </a:xfrm>
          <a:prstGeom prst="rect">
            <a:avLst/>
          </a:prstGeom>
          <a:noFill/>
          <a:ln>
            <a:noFill/>
          </a:ln>
        </p:spPr>
        <p:txBody>
          <a:bodyPr spcFirstLastPara="1" wrap="square" lIns="91425" tIns="45700" rIns="91425" bIns="45700" anchor="t" anchorCtr="0">
            <a:noAutofit/>
          </a:bodyPr>
          <a:lstStyle/>
          <a:p>
            <a:pPr marL="0" indent="0" algn="just">
              <a:lnSpc>
                <a:spcPct val="120000"/>
              </a:lnSpc>
              <a:spcBef>
                <a:spcPts val="0"/>
              </a:spcBef>
              <a:buSzPts val="2600"/>
              <a:buNone/>
            </a:pPr>
            <a:endParaRPr lang="hu-HU" sz="1000" dirty="0" smtClean="0"/>
          </a:p>
          <a:p>
            <a:pPr marL="0" indent="0" algn="just">
              <a:lnSpc>
                <a:spcPct val="120000"/>
              </a:lnSpc>
              <a:spcBef>
                <a:spcPts val="0"/>
              </a:spcBef>
              <a:buSzPts val="2600"/>
              <a:buNone/>
            </a:pPr>
            <a:r>
              <a:rPr lang="hu-HU" sz="2000" dirty="0" smtClean="0"/>
              <a:t>Az ellenállóképesség </a:t>
            </a:r>
            <a:r>
              <a:rPr lang="hu-HU" sz="2000" dirty="0"/>
              <a:t>(</a:t>
            </a:r>
            <a:r>
              <a:rPr lang="hu-HU" sz="2000" dirty="0" err="1"/>
              <a:t>rezíliencia</a:t>
            </a:r>
            <a:r>
              <a:rPr lang="hu-HU" sz="2000" dirty="0"/>
              <a:t>) az éghajlatváltozás </a:t>
            </a:r>
            <a:r>
              <a:rPr lang="hu-HU" sz="2000" dirty="0" smtClean="0"/>
              <a:t>hatásaihoz </a:t>
            </a:r>
            <a:r>
              <a:rPr lang="hu-HU" sz="2000" dirty="0"/>
              <a:t>való alkalmazkodás során </a:t>
            </a:r>
            <a:r>
              <a:rPr lang="hu-HU" sz="2000" dirty="0" smtClean="0"/>
              <a:t>meghatározó </a:t>
            </a:r>
            <a:r>
              <a:rPr lang="hu-HU" sz="2000" dirty="0"/>
              <a:t>tényező. </a:t>
            </a:r>
            <a:endParaRPr lang="hu-HU" sz="2000" dirty="0" smtClean="0"/>
          </a:p>
          <a:p>
            <a:pPr marL="0" indent="0" algn="just">
              <a:lnSpc>
                <a:spcPct val="120000"/>
              </a:lnSpc>
              <a:spcBef>
                <a:spcPts val="0"/>
              </a:spcBef>
              <a:buSzPts val="2600"/>
              <a:buNone/>
            </a:pPr>
            <a:r>
              <a:rPr lang="hu-HU" sz="2000" dirty="0" smtClean="0">
                <a:latin typeface="Calibri" panose="020F0502020204030204" pitchFamily="34" charset="0"/>
                <a:cs typeface="Calibri" panose="020F0502020204030204" pitchFamily="34" charset="0"/>
              </a:rPr>
              <a:t>Az ellenállóképesség </a:t>
            </a:r>
            <a:r>
              <a:rPr lang="hu-HU" sz="2000" dirty="0">
                <a:latin typeface="Calibri" panose="020F0502020204030204" pitchFamily="34" charset="0"/>
                <a:cs typeface="Calibri" panose="020F0502020204030204" pitchFamily="34" charset="0"/>
              </a:rPr>
              <a:t>lényege a rugalmasság, az alkalmazkodóképesség és a gyors reagálás képessége, amely lehetővé teszi az egészségügyi rendszerek számára, hogy hatékonyan kezeljék a klímaváltozás kihívásait.</a:t>
            </a:r>
            <a:endParaRPr lang="hu-HU" sz="2000" dirty="0">
              <a:solidFill>
                <a:srgbClr val="7F7F7F"/>
              </a:solidFill>
              <a:latin typeface="Calibri" panose="020F0502020204030204" pitchFamily="34" charset="0"/>
              <a:cs typeface="Calibri" panose="020F0502020204030204" pitchFamily="34" charset="0"/>
            </a:endParaRPr>
          </a:p>
          <a:p>
            <a:pPr marL="0" lvl="0" indent="0" algn="just">
              <a:lnSpc>
                <a:spcPct val="120000"/>
              </a:lnSpc>
              <a:spcBef>
                <a:spcPts val="0"/>
              </a:spcBef>
              <a:buSzPts val="2600"/>
              <a:buNone/>
            </a:pPr>
            <a:endParaRPr sz="2000" dirty="0"/>
          </a:p>
        </p:txBody>
      </p:sp>
      <p:pic>
        <p:nvPicPr>
          <p:cNvPr id="326" name="Google Shape;326;p35"/>
          <p:cNvPicPr preferRelativeResize="0"/>
          <p:nvPr/>
        </p:nvPicPr>
        <p:blipFill rotWithShape="1">
          <a:blip r:embed="rId3">
            <a:alphaModFix/>
          </a:blip>
          <a:srcRect/>
          <a:stretch/>
        </p:blipFill>
        <p:spPr>
          <a:xfrm>
            <a:off x="4736592" y="1673351"/>
            <a:ext cx="7380171" cy="4416553"/>
          </a:xfrm>
          <a:prstGeom prst="rect">
            <a:avLst/>
          </a:prstGeom>
          <a:noFill/>
          <a:ln w="9525" cap="flat" cmpd="sng">
            <a:solidFill>
              <a:srgbClr val="7F7F7F"/>
            </a:solidFill>
            <a:prstDash val="solid"/>
            <a:round/>
            <a:headEnd type="none" w="sm" len="sm"/>
            <a:tailEnd type="none" w="sm" len="sm"/>
          </a:ln>
        </p:spPr>
      </p:pic>
      <p:sp>
        <p:nvSpPr>
          <p:cNvPr id="328" name="Google Shape;328;p35"/>
          <p:cNvSpPr txBox="1"/>
          <p:nvPr/>
        </p:nvSpPr>
        <p:spPr>
          <a:xfrm>
            <a:off x="4818729" y="5902241"/>
            <a:ext cx="3275635" cy="2000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 sz="700" b="0" i="0" u="none" strike="noStrike" cap="none">
                <a:solidFill>
                  <a:srgbClr val="7F7F7F"/>
                </a:solidFill>
                <a:latin typeface="Calibri"/>
                <a:ea typeface="Calibri"/>
                <a:cs typeface="Calibri"/>
                <a:sym typeface="Calibri"/>
              </a:rPr>
              <a:t>Forrás: Az éghajlatváltozásnak ellenálló egészségügyi rendszer kiépítése WHO, 2015</a:t>
            </a:r>
            <a:endParaRPr sz="700" b="0" i="0" u="none" strike="noStrike" cap="none">
              <a:solidFill>
                <a:srgbClr val="7F7F7F"/>
              </a:solidFill>
              <a:latin typeface="Calibri"/>
              <a:ea typeface="Calibri"/>
              <a:cs typeface="Calibri"/>
              <a:sym typeface="Calibri"/>
            </a:endParaRPr>
          </a:p>
        </p:txBody>
      </p:sp>
      <p:sp>
        <p:nvSpPr>
          <p:cNvPr id="9" name="Google Shape;342;p37"/>
          <p:cNvSpPr txBox="1">
            <a:spLocks noGrp="1"/>
          </p:cNvSpPr>
          <p:nvPr>
            <p:ph type="title"/>
          </p:nvPr>
        </p:nvSpPr>
        <p:spPr>
          <a:xfrm>
            <a:off x="147586" y="331914"/>
            <a:ext cx="12044413" cy="829374"/>
          </a:xfrm>
          <a:prstGeom prst="rect">
            <a:avLst/>
          </a:prstGeom>
          <a:noFill/>
          <a:ln>
            <a:noFill/>
          </a:ln>
        </p:spPr>
        <p:txBody>
          <a:bodyPr spcFirstLastPara="1" wrap="square" lIns="91425" tIns="45700" rIns="91425" bIns="45700" anchor="ctr" anchorCtr="0">
            <a:normAutofit fontScale="90000"/>
          </a:bodyPr>
          <a:lstStyle/>
          <a:p>
            <a:pPr lvl="0">
              <a:buSzPct val="100000"/>
            </a:pPr>
            <a:r>
              <a:rPr lang="hu" sz="3200" b="1" dirty="0" smtClean="0">
                <a:solidFill>
                  <a:schemeClr val="tx1"/>
                </a:solidFill>
              </a:rPr>
              <a:t>Az éghajlatváltozás </a:t>
            </a:r>
            <a:r>
              <a:rPr lang="hu" sz="3200" b="1" dirty="0">
                <a:solidFill>
                  <a:schemeClr val="tx1"/>
                </a:solidFill>
              </a:rPr>
              <a:t>egészséghatásaival </a:t>
            </a:r>
            <a:r>
              <a:rPr lang="hu" sz="3200" b="1" dirty="0" smtClean="0">
                <a:solidFill>
                  <a:schemeClr val="tx1"/>
                </a:solidFill>
              </a:rPr>
              <a:t>szembeni ellenállóképesség </a:t>
            </a:r>
            <a:r>
              <a:rPr lang="hu" sz="3200" b="1" dirty="0">
                <a:solidFill>
                  <a:schemeClr val="tx1"/>
                </a:solidFill>
              </a:rPr>
              <a:t>fokozása </a:t>
            </a:r>
            <a:endParaRPr sz="3200" b="1" dirty="0">
              <a:solidFill>
                <a:schemeClr val="tx1"/>
              </a:solidFill>
            </a:endParaRPr>
          </a:p>
        </p:txBody>
      </p:sp>
    </p:spTree>
    <p:extLst>
      <p:ext uri="{BB962C8B-B14F-4D97-AF65-F5344CB8AC3E}">
        <p14:creationId xmlns:p14="http://schemas.microsoft.com/office/powerpoint/2010/main" val="40705582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t>Köszönöm a </a:t>
            </a:r>
            <a:r>
              <a:rPr lang="hu" sz="3600" b="1" dirty="0"/>
              <a:t>figyelmet!</a:t>
            </a:r>
          </a:p>
          <a:p>
            <a:pPr marL="0" indent="0" algn="ctr">
              <a:buNone/>
            </a:pPr>
            <a:r>
              <a:rPr lang="hu-HU" sz="2000" dirty="0" smtClean="0"/>
              <a:t>Az </a:t>
            </a:r>
            <a:r>
              <a:rPr lang="hu-HU" sz="2000" dirty="0"/>
              <a:t>előadást az Európai Unió Erasmus+ programja által támogatott CLIMATEMED projekt szakértői dolgozták ki.</a:t>
            </a:r>
            <a:endParaRPr lang="en-US" sz="2000"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1019822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pPr rtl="0"/>
            <a:r>
              <a:rPr lang="hu" b="1" dirty="0">
                <a:solidFill>
                  <a:schemeClr val="tx1"/>
                </a:solidFill>
              </a:rPr>
              <a:t>A </a:t>
            </a:r>
            <a:r>
              <a:rPr lang="hu" b="1" dirty="0" smtClean="0">
                <a:solidFill>
                  <a:schemeClr val="tx1"/>
                </a:solidFill>
              </a:rPr>
              <a:t>levegőhőmérséklet és a CVD összefüggései</a:t>
            </a:r>
            <a:endParaRPr lang="en-US" b="1"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5499588" y="934775"/>
            <a:ext cx="6473876" cy="5370897"/>
          </a:xfrm>
        </p:spPr>
        <p:txBody>
          <a:bodyPr vert="horz" lIns="91440" tIns="45720" rIns="91440" bIns="45720" rtlCol="0" anchor="t">
            <a:normAutofit/>
          </a:bodyPr>
          <a:lstStyle/>
          <a:p>
            <a:pPr algn="just" rtl="0"/>
            <a:r>
              <a:rPr lang="hu-HU" sz="1800" dirty="0" smtClean="0">
                <a:solidFill>
                  <a:schemeClr val="tx1"/>
                </a:solidFill>
              </a:rPr>
              <a:t>Mind az alacsony, mind a magas hőmérséklet hozzájárul a szív- és érrendszeri morbiditáshoz és halálozáshoz</a:t>
            </a:r>
            <a:endParaRPr lang="hu-HU" sz="1800" dirty="0" smtClean="0">
              <a:solidFill>
                <a:schemeClr val="tx1"/>
              </a:solidFill>
              <a:cs typeface="Calibri"/>
            </a:endParaRPr>
          </a:p>
          <a:p>
            <a:pPr algn="just" rtl="0"/>
            <a:r>
              <a:rPr lang="hu-HU" sz="1800" dirty="0" smtClean="0">
                <a:solidFill>
                  <a:schemeClr val="tx1"/>
                </a:solidFill>
              </a:rPr>
              <a:t>2019-ben a Global </a:t>
            </a:r>
            <a:r>
              <a:rPr lang="hu-HU" sz="1800" dirty="0" err="1" smtClean="0">
                <a:solidFill>
                  <a:schemeClr val="tx1"/>
                </a:solidFill>
              </a:rPr>
              <a:t>Burden</a:t>
            </a:r>
            <a:r>
              <a:rPr lang="hu-HU" sz="1800" dirty="0" smtClean="0">
                <a:solidFill>
                  <a:schemeClr val="tx1"/>
                </a:solidFill>
              </a:rPr>
              <a:t> of </a:t>
            </a:r>
            <a:r>
              <a:rPr lang="hu-HU" sz="1800" dirty="0" err="1" smtClean="0">
                <a:solidFill>
                  <a:schemeClr val="tx1"/>
                </a:solidFill>
              </a:rPr>
              <a:t>Disease</a:t>
            </a:r>
            <a:r>
              <a:rPr lang="hu-HU" sz="1800" dirty="0" smtClean="0">
                <a:solidFill>
                  <a:schemeClr val="tx1"/>
                </a:solidFill>
              </a:rPr>
              <a:t> </a:t>
            </a:r>
            <a:r>
              <a:rPr lang="hu-HU" sz="1800" dirty="0" err="1" smtClean="0">
                <a:solidFill>
                  <a:schemeClr val="tx1"/>
                </a:solidFill>
              </a:rPr>
              <a:t>Study</a:t>
            </a:r>
            <a:r>
              <a:rPr lang="hu-HU" sz="1800" dirty="0" smtClean="0">
                <a:solidFill>
                  <a:schemeClr val="tx1"/>
                </a:solidFill>
              </a:rPr>
              <a:t> a „nem optimális hőmérséklet” kifejezést vezette be világszerte a halálozás kockázati tényezőjeként.</a:t>
            </a:r>
          </a:p>
          <a:p>
            <a:pPr algn="just" rtl="0"/>
            <a:r>
              <a:rPr lang="hu-HU" sz="1800" dirty="0" smtClean="0"/>
              <a:t>A</a:t>
            </a:r>
            <a:r>
              <a:rPr lang="hu-HU" sz="1800" dirty="0" smtClean="0">
                <a:solidFill>
                  <a:schemeClr val="tx1"/>
                </a:solidFill>
              </a:rPr>
              <a:t> legnagyobb halálozási terhet jellemzően az alacsony, és nem magas környezeti hőmérséklet jelenti.</a:t>
            </a:r>
            <a:endParaRPr lang="hu-HU" sz="1800" dirty="0" smtClean="0">
              <a:solidFill>
                <a:schemeClr val="tx1"/>
              </a:solidFill>
              <a:cs typeface="Calibri"/>
            </a:endParaRPr>
          </a:p>
          <a:p>
            <a:pPr algn="just" rtl="0"/>
            <a:r>
              <a:rPr lang="hu-HU" sz="1800" dirty="0" smtClean="0">
                <a:solidFill>
                  <a:schemeClr val="tx1"/>
                </a:solidFill>
              </a:rPr>
              <a:t>Egy 2021-es globális elemzés becslése szerint évente &gt; 5 millió haláleset kapcsolódik a nem optimális hőmérsékletekhez.</a:t>
            </a:r>
            <a:endParaRPr lang="hu-HU" sz="1800" dirty="0" smtClean="0">
              <a:solidFill>
                <a:schemeClr val="tx1"/>
              </a:solidFill>
              <a:cs typeface="Calibri"/>
            </a:endParaRPr>
          </a:p>
          <a:p>
            <a:pPr algn="just"/>
            <a:r>
              <a:rPr lang="hu-HU" sz="1800" dirty="0" smtClean="0">
                <a:solidFill>
                  <a:schemeClr val="tx1"/>
                </a:solidFill>
              </a:rPr>
              <a:t>Ezek a tendenciák várhatóan súlyosbodnak az elkövetkező években, mivel a folyamatos globális felmelegedés és a CVD </a:t>
            </a:r>
            <a:r>
              <a:rPr lang="hu-HU" sz="1800" dirty="0" smtClean="0"/>
              <a:t>kockázati tényezőivel élő betegek fokozottan érzékenyek a változásokra.</a:t>
            </a:r>
            <a:endParaRPr lang="hu-HU" sz="1800" dirty="0">
              <a:solidFill>
                <a:schemeClr val="tx1"/>
              </a:solidFill>
              <a:cs typeface="Calibri"/>
            </a:endParaRPr>
          </a:p>
        </p:txBody>
      </p:sp>
      <p:sp>
        <p:nvSpPr>
          <p:cNvPr id="5" name="Rectangle 4"/>
          <p:cNvSpPr/>
          <p:nvPr/>
        </p:nvSpPr>
        <p:spPr>
          <a:xfrm>
            <a:off x="256338" y="5319278"/>
            <a:ext cx="5243249" cy="369332"/>
          </a:xfrm>
          <a:prstGeom prst="rect">
            <a:avLst/>
          </a:prstGeom>
        </p:spPr>
        <p:txBody>
          <a:bodyPr wrap="square" rtlCol="0">
            <a:spAutoFit/>
          </a:bodyPr>
          <a:lstStyle/>
          <a:p>
            <a:pPr algn="ctr" rtl="0"/>
            <a:r>
              <a:rPr lang="hu" sz="900" dirty="0">
                <a:solidFill>
                  <a:prstClr val="white">
                    <a:lumMod val="50000"/>
                  </a:prstClr>
                </a:solidFill>
              </a:rPr>
              <a:t> A szív- és érrendszeri betegségek szezonális variációjának modellje: egyén—környezeti kölcsönhatások</a:t>
            </a:r>
          </a:p>
          <a:p>
            <a:pPr algn="ctr" rtl="0"/>
            <a:r>
              <a:rPr lang="hu" sz="900" dirty="0">
                <a:solidFill>
                  <a:prstClr val="white">
                    <a:lumMod val="50000"/>
                  </a:prstClr>
                </a:solidFill>
              </a:rPr>
              <a:t>Forrás: Stewart et al., 2017</a:t>
            </a:r>
            <a:endParaRPr lang="en-US" sz="900" dirty="0"/>
          </a:p>
        </p:txBody>
      </p:sp>
      <p:pic>
        <p:nvPicPr>
          <p:cNvPr id="6" name="Picture 5" descr="Diagram&#10;&#10;Description automatically generated">
            <a:extLst>
              <a:ext uri="{FF2B5EF4-FFF2-40B4-BE49-F238E27FC236}">
                <a16:creationId xmlns:a16="http://schemas.microsoft.com/office/drawing/2014/main" id="{887BB6EA-944A-8B9C-BE7F-B02AA8BED0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338" y="1737029"/>
            <a:ext cx="5243249" cy="3582249"/>
          </a:xfrm>
          <a:prstGeom prst="rect">
            <a:avLst/>
          </a:prstGeom>
        </p:spPr>
      </p:pic>
    </p:spTree>
    <p:extLst>
      <p:ext uri="{BB962C8B-B14F-4D97-AF65-F5344CB8AC3E}">
        <p14:creationId xmlns:p14="http://schemas.microsoft.com/office/powerpoint/2010/main" val="377049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a:xfrm>
            <a:off x="192505" y="144383"/>
            <a:ext cx="11896826" cy="549635"/>
          </a:xfrm>
        </p:spPr>
        <p:txBody>
          <a:bodyPr rtlCol="0">
            <a:normAutofit fontScale="90000"/>
          </a:bodyPr>
          <a:lstStyle/>
          <a:p>
            <a:pPr rtl="0"/>
            <a:r>
              <a:rPr lang="hu" b="1" dirty="0">
                <a:solidFill>
                  <a:schemeClr val="tx1"/>
                </a:solidFill>
              </a:rPr>
              <a:t>A légszennyezés hatása a CVD-re</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6" y="934775"/>
            <a:ext cx="6021423" cy="5370897"/>
          </a:xfrm>
        </p:spPr>
        <p:txBody>
          <a:bodyPr vert="horz" lIns="91440" tIns="45720" rIns="91440" bIns="45720" rtlCol="0" anchor="t">
            <a:normAutofit/>
          </a:bodyPr>
          <a:lstStyle/>
          <a:p>
            <a:pPr algn="just"/>
            <a:r>
              <a:rPr lang="hu-HU" sz="1800" dirty="0" smtClean="0"/>
              <a:t>Számos kutatás eredménye igazolja, hogy a légszennyezés kedvezőtlen hatást gyakorol a szív- és érrendszeri megbetegedések és halálozás kockázatára.</a:t>
            </a:r>
            <a:r>
              <a:rPr lang="hu-HU" sz="1800" dirty="0" smtClean="0">
                <a:solidFill>
                  <a:schemeClr val="tx1"/>
                </a:solidFill>
              </a:rPr>
              <a:t> </a:t>
            </a:r>
            <a:endParaRPr lang="hu-HU" sz="1800" dirty="0" smtClean="0">
              <a:solidFill>
                <a:schemeClr val="tx1"/>
              </a:solidFill>
              <a:cs typeface="Calibri"/>
            </a:endParaRPr>
          </a:p>
          <a:p>
            <a:pPr algn="just" rtl="0">
              <a:spcAft>
                <a:spcPts val="0"/>
              </a:spcAft>
            </a:pPr>
            <a:r>
              <a:rPr lang="hu-HU" sz="1800" dirty="0" smtClean="0">
                <a:solidFill>
                  <a:schemeClr val="tx1"/>
                </a:solidFill>
              </a:rPr>
              <a:t>Az elsődleges légszennyező anyagok természetes vagy antropogén forrásokból közvetlenül a légkörbe kerülnek, míg a másodlagos szennyező anyagok kémiai reakciókból vagy az elsődleges szennyező anyagok más légköri komponensekkel való fizikai-kémia kölcsönhatásaiból származnak. </a:t>
            </a:r>
            <a:endParaRPr lang="hu-HU" sz="1800" dirty="0" smtClean="0">
              <a:solidFill>
                <a:schemeClr val="tx1"/>
              </a:solidFill>
              <a:cs typeface="Calibri"/>
            </a:endParaRPr>
          </a:p>
          <a:p>
            <a:pPr lvl="1" algn="just">
              <a:lnSpc>
                <a:spcPct val="110000"/>
              </a:lnSpc>
              <a:buSzPct val="80000"/>
            </a:pPr>
            <a:r>
              <a:rPr lang="hu-HU" sz="1700" dirty="0" smtClean="0">
                <a:solidFill>
                  <a:schemeClr val="tx1"/>
                </a:solidFill>
              </a:rPr>
              <a:t>Az elsődleges szennyező anyagok közé tartoznak például a részecskék (PM), a szén-monoxid (CO), a kén-dioxid (SO</a:t>
            </a:r>
            <a:r>
              <a:rPr lang="hu-HU" sz="1700" baseline="-25000" dirty="0" smtClean="0">
                <a:solidFill>
                  <a:schemeClr val="tx1"/>
                </a:solidFill>
              </a:rPr>
              <a:t>2</a:t>
            </a:r>
            <a:r>
              <a:rPr lang="hu-HU" sz="1700" dirty="0" smtClean="0">
                <a:solidFill>
                  <a:schemeClr val="tx1"/>
                </a:solidFill>
              </a:rPr>
              <a:t>) és a nitrogén-oxidok, például a nitrogén-dioxid (NO</a:t>
            </a:r>
            <a:r>
              <a:rPr lang="hu-HU" sz="1700" baseline="-25000" dirty="0" smtClean="0">
                <a:solidFill>
                  <a:schemeClr val="tx1"/>
                </a:solidFill>
              </a:rPr>
              <a:t>2</a:t>
            </a:r>
            <a:r>
              <a:rPr lang="hu-HU" sz="1700" dirty="0" smtClean="0">
                <a:solidFill>
                  <a:schemeClr val="tx1"/>
                </a:solidFill>
              </a:rPr>
              <a:t>)</a:t>
            </a:r>
            <a:endParaRPr lang="hu-HU" sz="1700" dirty="0" smtClean="0">
              <a:solidFill>
                <a:schemeClr val="tx1"/>
              </a:solidFill>
              <a:cs typeface="Calibri"/>
            </a:endParaRPr>
          </a:p>
          <a:p>
            <a:pPr lvl="1" algn="just">
              <a:lnSpc>
                <a:spcPct val="110000"/>
              </a:lnSpc>
              <a:buSzPct val="80000"/>
            </a:pPr>
            <a:r>
              <a:rPr lang="hu-HU" sz="1700" dirty="0" smtClean="0">
                <a:solidFill>
                  <a:schemeClr val="tx1"/>
                </a:solidFill>
              </a:rPr>
              <a:t>A másodlagos szennyező anyagok közé tartozik a másodlagos PM</a:t>
            </a:r>
            <a:r>
              <a:rPr lang="hu-HU" sz="1700" baseline="-25000" dirty="0" smtClean="0">
                <a:solidFill>
                  <a:schemeClr val="tx1"/>
                </a:solidFill>
              </a:rPr>
              <a:t>2,5</a:t>
            </a:r>
            <a:r>
              <a:rPr lang="hu-HU" sz="1700" dirty="0" smtClean="0">
                <a:solidFill>
                  <a:schemeClr val="tx1"/>
                </a:solidFill>
              </a:rPr>
              <a:t> és a fotokémiai oxidálószerek, például az ózon (O</a:t>
            </a:r>
            <a:r>
              <a:rPr lang="hu-HU" sz="1700" baseline="-25000" dirty="0" smtClean="0">
                <a:solidFill>
                  <a:schemeClr val="tx1"/>
                </a:solidFill>
              </a:rPr>
              <a:t>3</a:t>
            </a:r>
            <a:r>
              <a:rPr lang="hu-HU" sz="1700" dirty="0" smtClean="0">
                <a:solidFill>
                  <a:schemeClr val="tx1"/>
                </a:solidFill>
              </a:rPr>
              <a:t>).</a:t>
            </a:r>
            <a:endParaRPr lang="hu-HU" sz="1700" dirty="0">
              <a:solidFill>
                <a:schemeClr val="tx1"/>
              </a:solidFill>
              <a:cs typeface="Calibri"/>
            </a:endParaRPr>
          </a:p>
        </p:txBody>
      </p:sp>
      <p:pic>
        <p:nvPicPr>
          <p:cNvPr id="1026" name="Picture 2"/>
          <p:cNvPicPr>
            <a:picLocks noChangeAspect="1" noChangeArrowheads="1"/>
          </p:cNvPicPr>
          <p:nvPr/>
        </p:nvPicPr>
        <p:blipFill>
          <a:blip r:embed="rId3"/>
          <a:srcRect/>
          <a:stretch>
            <a:fillRect/>
          </a:stretch>
        </p:blipFill>
        <p:spPr bwMode="auto">
          <a:xfrm>
            <a:off x="6213930" y="702643"/>
            <a:ext cx="5875401" cy="3507047"/>
          </a:xfrm>
          <a:prstGeom prst="rect">
            <a:avLst/>
          </a:prstGeom>
          <a:noFill/>
          <a:ln w="9525">
            <a:noFill/>
            <a:miter lim="800000"/>
            <a:headEnd/>
            <a:tailEnd/>
          </a:ln>
          <a:effectLst/>
        </p:spPr>
      </p:pic>
      <p:sp>
        <p:nvSpPr>
          <p:cNvPr id="6" name="Rectangle 4"/>
          <p:cNvSpPr/>
          <p:nvPr/>
        </p:nvSpPr>
        <p:spPr>
          <a:xfrm>
            <a:off x="6123393" y="292002"/>
            <a:ext cx="5656715" cy="369332"/>
          </a:xfrm>
          <a:prstGeom prst="rect">
            <a:avLst/>
          </a:prstGeom>
        </p:spPr>
        <p:txBody>
          <a:bodyPr wrap="square" lIns="91440" tIns="45720" rIns="91440" bIns="45720" rtlCol="0" anchor="t">
            <a:spAutoFit/>
          </a:bodyPr>
          <a:lstStyle/>
          <a:p>
            <a:pPr algn="ctr" rtl="0"/>
            <a:r>
              <a:rPr lang="hu" sz="900" dirty="0"/>
              <a:t>Hőmérséklet és </a:t>
            </a:r>
            <a:r>
              <a:rPr lang="hu" sz="900" dirty="0" smtClean="0"/>
              <a:t>a szálló por, </a:t>
            </a:r>
            <a:r>
              <a:rPr lang="hu" sz="900" dirty="0"/>
              <a:t>mint az éghajlatváltozással összefüggő </a:t>
            </a:r>
            <a:r>
              <a:rPr lang="hu" sz="900" dirty="0" smtClean="0"/>
              <a:t>egészség-expozíció</a:t>
            </a:r>
            <a:endParaRPr lang="en-US" sz="900" dirty="0">
              <a:cs typeface="Calibri"/>
            </a:endParaRPr>
          </a:p>
          <a:p>
            <a:pPr algn="ctr" rtl="0"/>
            <a:r>
              <a:rPr lang="hu" sz="900" dirty="0"/>
              <a:t>Forrás: Khraishah et al., 2022</a:t>
            </a:r>
            <a:endParaRPr lang="en-US" sz="900" dirty="0">
              <a:cs typeface="Calibri"/>
            </a:endParaRPr>
          </a:p>
        </p:txBody>
      </p:sp>
      <p:sp>
        <p:nvSpPr>
          <p:cNvPr id="4" name="Téglalap 3"/>
          <p:cNvSpPr/>
          <p:nvPr/>
        </p:nvSpPr>
        <p:spPr>
          <a:xfrm>
            <a:off x="6294108" y="4376886"/>
            <a:ext cx="5795223" cy="1399742"/>
          </a:xfrm>
          <a:prstGeom prst="rect">
            <a:avLst/>
          </a:prstGeom>
        </p:spPr>
        <p:txBody>
          <a:bodyPr wrap="square">
            <a:spAutoFit/>
          </a:bodyPr>
          <a:lstStyle/>
          <a:p>
            <a:pPr algn="just">
              <a:lnSpc>
                <a:spcPct val="120000"/>
              </a:lnSpc>
            </a:pPr>
            <a:r>
              <a:rPr lang="hu-HU" dirty="0" smtClean="0"/>
              <a:t>Az expozíció-válasz görbe a földi O</a:t>
            </a:r>
            <a:r>
              <a:rPr lang="hu-HU" baseline="-25000" dirty="0" smtClean="0"/>
              <a:t>3</a:t>
            </a:r>
            <a:r>
              <a:rPr lang="hu-HU" dirty="0" smtClean="0"/>
              <a:t> vagy PM szintek és az egészségkimenetek között hiperbolikus, alacsonyabb expozíciós szintek esetén meredek a növekedés magasabb szinten tetőzik.</a:t>
            </a:r>
            <a:endParaRPr lang="hu-HU" dirty="0">
              <a:cs typeface="Calibri"/>
            </a:endParaRPr>
          </a:p>
        </p:txBody>
      </p:sp>
    </p:spTree>
    <p:extLst>
      <p:ext uri="{BB962C8B-B14F-4D97-AF65-F5344CB8AC3E}">
        <p14:creationId xmlns:p14="http://schemas.microsoft.com/office/powerpoint/2010/main" val="377049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2BAAC-88C5-4FB5-98E3-B815B7844FE3}"/>
              </a:ext>
            </a:extLst>
          </p:cNvPr>
          <p:cNvSpPr>
            <a:spLocks noGrp="1"/>
          </p:cNvSpPr>
          <p:nvPr>
            <p:ph type="title"/>
          </p:nvPr>
        </p:nvSpPr>
        <p:spPr/>
        <p:txBody>
          <a:bodyPr rtlCol="0">
            <a:normAutofit fontScale="90000"/>
          </a:bodyPr>
          <a:lstStyle/>
          <a:p>
            <a:r>
              <a:rPr lang="hu-HU" b="1" dirty="0">
                <a:solidFill>
                  <a:schemeClr val="tx1"/>
                </a:solidFill>
              </a:rPr>
              <a:t>V</a:t>
            </a:r>
            <a:r>
              <a:rPr lang="hu" b="1" dirty="0">
                <a:solidFill>
                  <a:schemeClr val="tx1"/>
                </a:solidFill>
              </a:rPr>
              <a:t>eszélyeztetett társadalmi csoportok</a:t>
            </a:r>
            <a:endParaRPr lang="en-US" dirty="0">
              <a:solidFill>
                <a:schemeClr val="tx1"/>
              </a:solidFill>
              <a:cs typeface="Calibri"/>
            </a:endParaRPr>
          </a:p>
        </p:txBody>
      </p:sp>
      <p:sp>
        <p:nvSpPr>
          <p:cNvPr id="3" name="Content Placeholder 2">
            <a:extLst>
              <a:ext uri="{FF2B5EF4-FFF2-40B4-BE49-F238E27FC236}">
                <a16:creationId xmlns:a16="http://schemas.microsoft.com/office/drawing/2014/main" id="{B206B211-161C-411A-B060-04AB9BFB522E}"/>
              </a:ext>
            </a:extLst>
          </p:cNvPr>
          <p:cNvSpPr>
            <a:spLocks noGrp="1"/>
          </p:cNvSpPr>
          <p:nvPr>
            <p:ph idx="1"/>
          </p:nvPr>
        </p:nvSpPr>
        <p:spPr>
          <a:xfrm>
            <a:off x="192506" y="934775"/>
            <a:ext cx="7557914" cy="5370897"/>
          </a:xfrm>
        </p:spPr>
        <p:txBody>
          <a:bodyPr vert="horz" lIns="91440" tIns="45720" rIns="91440" bIns="45720" rtlCol="0" anchor="t">
            <a:normAutofit/>
          </a:bodyPr>
          <a:lstStyle/>
          <a:p>
            <a:pPr algn="just" rtl="0">
              <a:spcBef>
                <a:spcPts val="0"/>
              </a:spcBef>
            </a:pPr>
            <a:r>
              <a:rPr lang="hu-HU" sz="1700" dirty="0" smtClean="0">
                <a:solidFill>
                  <a:schemeClr val="tx1"/>
                </a:solidFill>
              </a:rPr>
              <a:t>Az éghajlatváltozás eltérő hatást gyakorol a különböző földrajzi területeken élő különböző demográfiai és társadalmi-gazdasági csoportok tagjaira.</a:t>
            </a:r>
            <a:endParaRPr lang="hu-HU" sz="1700" dirty="0" smtClean="0">
              <a:solidFill>
                <a:schemeClr val="tx1"/>
              </a:solidFill>
              <a:cs typeface="Calibri"/>
            </a:endParaRPr>
          </a:p>
          <a:p>
            <a:pPr algn="just">
              <a:spcBef>
                <a:spcPts val="0"/>
              </a:spcBef>
            </a:pPr>
            <a:r>
              <a:rPr lang="hu-HU" sz="1700" dirty="0" smtClean="0"/>
              <a:t>Az életkor az egyik legmeghatározóbb tényező a környezeti hőmérséklethez köthető szív- és érrendszeri halálozás alakulásában, mivel az idősebb emberek érzékenyebbek a hőmérsékleti szélsőségek egészségkárosító hatásaira.</a:t>
            </a:r>
          </a:p>
          <a:p>
            <a:pPr algn="just">
              <a:spcBef>
                <a:spcPts val="0"/>
              </a:spcBef>
            </a:pPr>
            <a:r>
              <a:rPr lang="hu-HU" sz="1700" dirty="0" smtClean="0"/>
              <a:t>Az 1995-ös chicagói és a 2003-as párizsi hőhullámok idején a halálozási arányok különösen magasak voltak az ágyhoz kötött idősek, valamint azok körében, akik társbetegségekkel, például elhízással, szív- és érrendszeri betegségekkel, illetve mentális és neurológiai rendellenességekkel küzdöttek.</a:t>
            </a:r>
          </a:p>
          <a:p>
            <a:pPr algn="just">
              <a:spcBef>
                <a:spcPts val="0"/>
              </a:spcBef>
            </a:pPr>
            <a:r>
              <a:rPr lang="hu-HU" sz="1700" dirty="0" smtClean="0"/>
              <a:t>Etnikai kisebbségi csoportok tagjai szintén fokozottan ki lehetnek téve a hőmérsékleti szélsőségek egészségkárosító hatásainak. Az afroamerikai lakosság esetében például magasabb halálozási arányokat figyeltek meg mind a hőhullámok, mind a hideghullámok idején a nem afroamerikai lakossághoz viszonyítva. Ezt a jelenséget többek között az alacsonyabb társadalmi-gazdasági helyzet és más hátrányos társadalmi körülmények is befolyásolják.</a:t>
            </a:r>
            <a:endParaRPr lang="hu-HU" sz="1700" dirty="0"/>
          </a:p>
        </p:txBody>
      </p:sp>
      <p:sp>
        <p:nvSpPr>
          <p:cNvPr id="5" name="Rectangle 4"/>
          <p:cNvSpPr/>
          <p:nvPr/>
        </p:nvSpPr>
        <p:spPr>
          <a:xfrm>
            <a:off x="8099038" y="4787069"/>
            <a:ext cx="3795488" cy="369332"/>
          </a:xfrm>
          <a:prstGeom prst="rect">
            <a:avLst/>
          </a:prstGeom>
        </p:spPr>
        <p:txBody>
          <a:bodyPr wrap="square" lIns="91440" tIns="45720" rIns="91440" bIns="45720" rtlCol="0" anchor="t">
            <a:spAutoFit/>
          </a:bodyPr>
          <a:lstStyle/>
          <a:p>
            <a:pPr algn="ctr" rtl="0"/>
            <a:r>
              <a:rPr lang="hu" sz="900"/>
              <a:t>Forrás: </a:t>
            </a:r>
            <a:r>
              <a:rPr lang="hu" sz="900">
                <a:hlinkClick r:id="rId2">
                  <a:extLst>
                    <a:ext uri="{A12FA001-AC4F-418D-AE19-62706E023703}">
                      <ahyp:hlinkClr xmlns="" xmlns:ahyp="http://schemas.microsoft.com/office/drawing/2018/hyperlinkcolor" val="tx"/>
                    </a:ext>
                  </a:extLst>
                </a:hlinkClick>
              </a:rPr>
              <a:t>https://www.nytimes.com/interactive/2020/08/24/climate/racism-redlining-cities-global-warming.html</a:t>
            </a:r>
            <a:r>
              <a:rPr lang="hu" sz="900"/>
              <a:t> </a:t>
            </a:r>
            <a:endParaRPr lang="en-US" sz="900">
              <a:cs typeface="Calibri"/>
            </a:endParaRPr>
          </a:p>
        </p:txBody>
      </p:sp>
      <p:pic>
        <p:nvPicPr>
          <p:cNvPr id="6" name="Picture 5" descr="Map&#10;&#10;Description automatically generated">
            <a:extLst>
              <a:ext uri="{FF2B5EF4-FFF2-40B4-BE49-F238E27FC236}">
                <a16:creationId xmlns:a16="http://schemas.microsoft.com/office/drawing/2014/main" id="{C60D4837-BB78-A126-FFFD-D5B5A4A257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07134" y="427826"/>
            <a:ext cx="4282197" cy="4282197"/>
          </a:xfrm>
          <a:prstGeom prst="rect">
            <a:avLst/>
          </a:prstGeom>
        </p:spPr>
      </p:pic>
    </p:spTree>
    <p:extLst>
      <p:ext uri="{BB962C8B-B14F-4D97-AF65-F5344CB8AC3E}">
        <p14:creationId xmlns:p14="http://schemas.microsoft.com/office/powerpoint/2010/main" val="1784324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a:xfrm>
            <a:off x="192504" y="175847"/>
            <a:ext cx="11896826" cy="549635"/>
          </a:xfrm>
        </p:spPr>
        <p:txBody>
          <a:bodyPr rtlCol="0">
            <a:normAutofit fontScale="90000"/>
          </a:bodyPr>
          <a:lstStyle/>
          <a:p>
            <a:pPr algn="ctr" rtl="0"/>
            <a:r>
              <a:rPr lang="hu" b="1" dirty="0" smtClean="0">
                <a:solidFill>
                  <a:schemeClr val="tx1"/>
                </a:solidFill>
              </a:rPr>
              <a:t>Az éghajlatváltozás hatása </a:t>
            </a:r>
            <a:r>
              <a:rPr lang="hu" b="1" dirty="0">
                <a:solidFill>
                  <a:schemeClr val="tx1"/>
                </a:solidFill>
              </a:rPr>
              <a:t>a cukorbetegségre</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883915" y="897999"/>
            <a:ext cx="10514005" cy="5497922"/>
          </a:xfrm>
          <a:prstGeom prst="rect">
            <a:avLst/>
          </a:prstGeom>
        </p:spPr>
      </p:pic>
      <p:sp>
        <p:nvSpPr>
          <p:cNvPr id="10" name="TextBox 9">
            <a:extLst>
              <a:ext uri="{FF2B5EF4-FFF2-40B4-BE49-F238E27FC236}">
                <a16:creationId xmlns:a16="http://schemas.microsoft.com/office/drawing/2014/main" id="{0A3EAD09-A992-7CFE-9E88-3CD07B15622A}"/>
              </a:ext>
            </a:extLst>
          </p:cNvPr>
          <p:cNvSpPr txBox="1"/>
          <p:nvPr/>
        </p:nvSpPr>
        <p:spPr>
          <a:xfrm>
            <a:off x="8972771" y="5588741"/>
            <a:ext cx="2425149" cy="276999"/>
          </a:xfrm>
          <a:prstGeom prst="rect">
            <a:avLst/>
          </a:prstGeom>
          <a:noFill/>
        </p:spPr>
        <p:txBody>
          <a:bodyPr wrap="square" rtlCol="0">
            <a:spAutoFit/>
          </a:bodyPr>
          <a:lstStyle/>
          <a:p>
            <a:pPr algn="r" rtl="0"/>
            <a:r>
              <a:rPr lang="hu" sz="1200" i="1">
                <a:effectLst/>
              </a:rPr>
              <a:t>DOI: 10.1016/j.diabet.2020.10.003.</a:t>
            </a:r>
            <a:endParaRPr lang="en-US" sz="1200" dirty="0">
              <a:effectLst/>
            </a:endParaRPr>
          </a:p>
        </p:txBody>
      </p:sp>
    </p:spTree>
    <p:extLst>
      <p:ext uri="{BB962C8B-B14F-4D97-AF65-F5344CB8AC3E}">
        <p14:creationId xmlns:p14="http://schemas.microsoft.com/office/powerpoint/2010/main" val="1643764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2D221-3CE7-59D5-2774-8397B6F9F9BA}"/>
              </a:ext>
            </a:extLst>
          </p:cNvPr>
          <p:cNvSpPr>
            <a:spLocks noGrp="1"/>
          </p:cNvSpPr>
          <p:nvPr>
            <p:ph type="title"/>
          </p:nvPr>
        </p:nvSpPr>
        <p:spPr/>
        <p:txBody>
          <a:bodyPr rtlCol="0">
            <a:normAutofit fontScale="90000"/>
          </a:bodyPr>
          <a:lstStyle/>
          <a:p>
            <a:pPr algn="ctr"/>
            <a:r>
              <a:rPr lang="hu" b="1" dirty="0">
                <a:solidFill>
                  <a:schemeClr val="tx1"/>
                </a:solidFill>
              </a:rPr>
              <a:t>Az éghajlatváltozás </a:t>
            </a:r>
            <a:r>
              <a:rPr lang="hu" b="1" dirty="0" smtClean="0">
                <a:solidFill>
                  <a:schemeClr val="tx1"/>
                </a:solidFill>
              </a:rPr>
              <a:t>és cukorbetegség: közvetlen kapcsolatok</a:t>
            </a:r>
            <a:endParaRPr lang="en-US" dirty="0">
              <a:solidFill>
                <a:schemeClr val="tx1"/>
              </a:solidFill>
            </a:endParaRPr>
          </a:p>
        </p:txBody>
      </p:sp>
      <p:pic>
        <p:nvPicPr>
          <p:cNvPr id="12" name="Content Placeholder 11">
            <a:extLst>
              <a:ext uri="{FF2B5EF4-FFF2-40B4-BE49-F238E27FC236}">
                <a16:creationId xmlns:a16="http://schemas.microsoft.com/office/drawing/2014/main" id="{27144412-6B92-1703-4BE7-F2ECE973BBE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2490805" y="680039"/>
            <a:ext cx="7210389" cy="5497922"/>
          </a:xfrm>
          <a:prstGeom prst="rect">
            <a:avLst/>
          </a:prstGeom>
        </p:spPr>
      </p:pic>
      <p:sp>
        <p:nvSpPr>
          <p:cNvPr id="6" name="IDF and  Bupa, Diabetes and Climate Change Report in June 2012">
            <a:extLst>
              <a:ext uri="{FF2B5EF4-FFF2-40B4-BE49-F238E27FC236}">
                <a16:creationId xmlns:a16="http://schemas.microsoft.com/office/drawing/2014/main" id="{D9E3E3E7-8D5C-4ABE-D9CC-DA7FBBEDABED}"/>
              </a:ext>
            </a:extLst>
          </p:cNvPr>
          <p:cNvSpPr txBox="1"/>
          <p:nvPr/>
        </p:nvSpPr>
        <p:spPr>
          <a:xfrm>
            <a:off x="853300" y="6169707"/>
            <a:ext cx="10575235" cy="2359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400" tIns="25400" rIns="25400" bIns="25400" rtlCol="0" anchor="ctr">
            <a:spAutoFit/>
          </a:bodyPr>
          <a:lstStyle/>
          <a:p>
            <a:pPr algn="ctr" rtl="0"/>
            <a:r>
              <a:rPr lang="hu" sz="1200">
                <a:solidFill>
                  <a:schemeClr val="tx1"/>
                </a:solidFill>
              </a:rPr>
              <a:t>https://ncdalliance.org/sites/default/files/rfiles/IDF%20Diabetes%20and%20Climate%20Change%20Policy%20Report.pdf, hozzáférés: 2022. október 10.</a:t>
            </a:r>
          </a:p>
        </p:txBody>
      </p:sp>
    </p:spTree>
    <p:extLst>
      <p:ext uri="{BB962C8B-B14F-4D97-AF65-F5344CB8AC3E}">
        <p14:creationId xmlns:p14="http://schemas.microsoft.com/office/powerpoint/2010/main" val="1349302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51878-F0A4-59CB-F58F-02D052CDFC04}"/>
              </a:ext>
            </a:extLst>
          </p:cNvPr>
          <p:cNvSpPr>
            <a:spLocks noGrp="1"/>
          </p:cNvSpPr>
          <p:nvPr>
            <p:ph type="title"/>
          </p:nvPr>
        </p:nvSpPr>
        <p:spPr/>
        <p:txBody>
          <a:bodyPr rtlCol="0">
            <a:normAutofit fontScale="90000"/>
          </a:bodyPr>
          <a:lstStyle/>
          <a:p>
            <a:r>
              <a:rPr lang="hu" b="1" dirty="0">
                <a:solidFill>
                  <a:schemeClr val="tx1"/>
                </a:solidFill>
              </a:rPr>
              <a:t>Az éghajlatváltozás és </a:t>
            </a:r>
            <a:r>
              <a:rPr lang="hu" b="1" dirty="0" smtClean="0">
                <a:solidFill>
                  <a:schemeClr val="tx1"/>
                </a:solidFill>
              </a:rPr>
              <a:t>az anyagcsere-betegségek</a:t>
            </a:r>
            <a:endParaRPr lang="hu" b="1" dirty="0">
              <a:solidFill>
                <a:schemeClr val="tx1"/>
              </a:solidFill>
            </a:endParaRPr>
          </a:p>
        </p:txBody>
      </p:sp>
      <p:sp>
        <p:nvSpPr>
          <p:cNvPr id="3" name="Content Placeholder 2">
            <a:extLst>
              <a:ext uri="{FF2B5EF4-FFF2-40B4-BE49-F238E27FC236}">
                <a16:creationId xmlns:a16="http://schemas.microsoft.com/office/drawing/2014/main" id="{45C4FB1F-1D76-0E37-1A3B-B567BCD392EB}"/>
              </a:ext>
            </a:extLst>
          </p:cNvPr>
          <p:cNvSpPr>
            <a:spLocks noGrp="1"/>
          </p:cNvSpPr>
          <p:nvPr>
            <p:ph idx="1"/>
          </p:nvPr>
        </p:nvSpPr>
        <p:spPr>
          <a:xfrm>
            <a:off x="192505" y="1238491"/>
            <a:ext cx="5065295" cy="4735589"/>
          </a:xfrm>
        </p:spPr>
        <p:txBody>
          <a:bodyPr rtlCol="0">
            <a:normAutofit fontScale="85000" lnSpcReduction="10000"/>
          </a:bodyPr>
          <a:lstStyle/>
          <a:p>
            <a:pPr algn="just">
              <a:lnSpc>
                <a:spcPct val="130000"/>
              </a:lnSpc>
            </a:pPr>
            <a:r>
              <a:rPr lang="hu-HU" sz="1800" dirty="0" smtClean="0">
                <a:solidFill>
                  <a:schemeClr val="tx1"/>
                </a:solidFill>
              </a:rPr>
              <a:t>A globális gazdasági növekedés, amely az üvegházhatású gázok kibocsátásának egyik fő okozója, számos egymással összefüggő társadalmi és kulturális tényező által befolyásolt folyamat. A fő tényezőcsoportok a következők: </a:t>
            </a:r>
          </a:p>
          <a:p>
            <a:pPr marL="800100" lvl="1" indent="-342900">
              <a:lnSpc>
                <a:spcPct val="120000"/>
              </a:lnSpc>
              <a:buFont typeface="+mj-lt"/>
              <a:buAutoNum type="arabicParenR"/>
            </a:pPr>
            <a:r>
              <a:rPr lang="hu-HU" sz="1700" dirty="0" smtClean="0">
                <a:solidFill>
                  <a:srgbClr val="0481C9"/>
                </a:solidFill>
              </a:rPr>
              <a:t>földhasználat és urbanizáció, </a:t>
            </a:r>
          </a:p>
          <a:p>
            <a:pPr marL="800100" lvl="1" indent="-342900">
              <a:lnSpc>
                <a:spcPct val="120000"/>
              </a:lnSpc>
              <a:buFont typeface="+mj-lt"/>
              <a:buAutoNum type="arabicParenR"/>
            </a:pPr>
            <a:r>
              <a:rPr lang="hu-HU" sz="1700" dirty="0" smtClean="0">
                <a:solidFill>
                  <a:srgbClr val="0481C9"/>
                </a:solidFill>
              </a:rPr>
              <a:t>motorizált közlekedés, és </a:t>
            </a:r>
          </a:p>
          <a:p>
            <a:pPr marL="800100" lvl="1" indent="-342900">
              <a:lnSpc>
                <a:spcPct val="120000"/>
              </a:lnSpc>
              <a:buFont typeface="+mj-lt"/>
              <a:buAutoNum type="arabicParenR"/>
            </a:pPr>
            <a:r>
              <a:rPr lang="hu-HU" sz="1700" dirty="0" smtClean="0">
                <a:solidFill>
                  <a:srgbClr val="0481C9"/>
                </a:solidFill>
              </a:rPr>
              <a:t>globális élelmiszerrendszer </a:t>
            </a:r>
          </a:p>
          <a:p>
            <a:pPr marL="0" indent="0" rtl="0">
              <a:lnSpc>
                <a:spcPct val="120000"/>
              </a:lnSpc>
              <a:buNone/>
            </a:pPr>
            <a:r>
              <a:rPr lang="hu-HU" sz="1800" dirty="0" smtClean="0">
                <a:solidFill>
                  <a:schemeClr val="tx1"/>
                </a:solidFill>
              </a:rPr>
              <a:t>E tényezők hatással vannak </a:t>
            </a:r>
          </a:p>
          <a:p>
            <a:pPr lvl="1" rtl="0">
              <a:lnSpc>
                <a:spcPct val="120000"/>
              </a:lnSpc>
            </a:pPr>
            <a:r>
              <a:rPr lang="hu-HU" sz="1800" dirty="0" smtClean="0">
                <a:solidFill>
                  <a:schemeClr val="tx1"/>
                </a:solidFill>
              </a:rPr>
              <a:t>az </a:t>
            </a:r>
            <a:r>
              <a:rPr lang="hu-HU" sz="1800" dirty="0" smtClean="0">
                <a:solidFill>
                  <a:srgbClr val="FF914C"/>
                </a:solidFill>
              </a:rPr>
              <a:t>üvegházhatású gázok többletkibocsátása</a:t>
            </a:r>
            <a:r>
              <a:rPr lang="hu-HU" sz="1800" dirty="0" smtClean="0">
                <a:solidFill>
                  <a:schemeClr val="tx1"/>
                </a:solidFill>
              </a:rPr>
              <a:t> révén a CC hatásainak erősödésére; </a:t>
            </a:r>
          </a:p>
          <a:p>
            <a:pPr lvl="1" algn="just">
              <a:lnSpc>
                <a:spcPct val="120000"/>
              </a:lnSpc>
            </a:pPr>
            <a:r>
              <a:rPr lang="hu-HU" sz="1800" dirty="0" smtClean="0">
                <a:solidFill>
                  <a:schemeClr val="tx1"/>
                </a:solidFill>
              </a:rPr>
              <a:t>az </a:t>
            </a:r>
            <a:r>
              <a:rPr lang="hu-HU" sz="1800" dirty="0" smtClean="0">
                <a:solidFill>
                  <a:srgbClr val="FF914C"/>
                </a:solidFill>
              </a:rPr>
              <a:t>egészségtelen táplálkozási szokások valamint a mozgásszegény életmód </a:t>
            </a:r>
            <a:r>
              <a:rPr lang="hu-HU" sz="1800" dirty="0" smtClean="0">
                <a:solidFill>
                  <a:schemeClr val="tx1"/>
                </a:solidFill>
              </a:rPr>
              <a:t>miatt a cukorbetegség és elhízás </a:t>
            </a:r>
            <a:r>
              <a:rPr lang="hu-HU" sz="1800" dirty="0" err="1" smtClean="0">
                <a:solidFill>
                  <a:schemeClr val="tx1"/>
                </a:solidFill>
              </a:rPr>
              <a:t>prevalenciájának</a:t>
            </a:r>
            <a:r>
              <a:rPr lang="hu-HU" sz="1800" dirty="0" smtClean="0">
                <a:solidFill>
                  <a:schemeClr val="tx1"/>
                </a:solidFill>
              </a:rPr>
              <a:t> emelkedésére.</a:t>
            </a:r>
            <a:endParaRPr lang="hu-HU" sz="1800" dirty="0">
              <a:solidFill>
                <a:schemeClr val="tx1"/>
              </a:solidFill>
            </a:endParaRPr>
          </a:p>
        </p:txBody>
      </p:sp>
      <p:sp>
        <p:nvSpPr>
          <p:cNvPr id="4" name="Title 1">
            <a:extLst>
              <a:ext uri="{FF2B5EF4-FFF2-40B4-BE49-F238E27FC236}">
                <a16:creationId xmlns:a16="http://schemas.microsoft.com/office/drawing/2014/main" id="{C8B8D195-2B43-4414-E358-2D06F5189A00}"/>
              </a:ext>
            </a:extLst>
          </p:cNvPr>
          <p:cNvSpPr txBox="1">
            <a:spLocks/>
          </p:cNvSpPr>
          <p:nvPr/>
        </p:nvSpPr>
        <p:spPr>
          <a:xfrm>
            <a:off x="192505" y="547645"/>
            <a:ext cx="11896826" cy="54963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bg1">
                    <a:lumMod val="50000"/>
                  </a:schemeClr>
                </a:solidFill>
                <a:latin typeface="+mj-lt"/>
                <a:ea typeface="+mj-ea"/>
                <a:cs typeface="+mj-cs"/>
              </a:defRPr>
            </a:lvl1pPr>
          </a:lstStyle>
          <a:p>
            <a:pPr rtl="0"/>
            <a:endParaRPr lang="en-US" dirty="0"/>
          </a:p>
        </p:txBody>
      </p:sp>
      <p:pic>
        <p:nvPicPr>
          <p:cNvPr id="10" name="Picture 9">
            <a:extLst>
              <a:ext uri="{FF2B5EF4-FFF2-40B4-BE49-F238E27FC236}">
                <a16:creationId xmlns:a16="http://schemas.microsoft.com/office/drawing/2014/main" id="{DD56AE5A-C53A-6664-937F-F926A26983E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598163" y="1140040"/>
            <a:ext cx="7401332" cy="4163249"/>
          </a:xfrm>
          <a:prstGeom prst="rect">
            <a:avLst/>
          </a:prstGeom>
        </p:spPr>
      </p:pic>
      <p:sp>
        <p:nvSpPr>
          <p:cNvPr id="11" name="TextBox 10">
            <a:extLst>
              <a:ext uri="{FF2B5EF4-FFF2-40B4-BE49-F238E27FC236}">
                <a16:creationId xmlns:a16="http://schemas.microsoft.com/office/drawing/2014/main" id="{5EBC5408-02C7-7604-B831-F76847DE01EF}"/>
              </a:ext>
            </a:extLst>
          </p:cNvPr>
          <p:cNvSpPr txBox="1"/>
          <p:nvPr/>
        </p:nvSpPr>
        <p:spPr>
          <a:xfrm>
            <a:off x="5710571" y="5288599"/>
            <a:ext cx="5519075" cy="338554"/>
          </a:xfrm>
          <a:prstGeom prst="rect">
            <a:avLst/>
          </a:prstGeom>
          <a:noFill/>
        </p:spPr>
        <p:txBody>
          <a:bodyPr wrap="none" rtlCol="0">
            <a:spAutoFit/>
          </a:bodyPr>
          <a:lstStyle/>
          <a:p>
            <a:pPr algn="ctr" defTabSz="412750" rtl="0">
              <a:defRPr sz="1600">
                <a:solidFill>
                  <a:srgbClr val="7F7F7F"/>
                </a:solidFill>
              </a:defRPr>
            </a:pPr>
            <a:r>
              <a:rPr lang="hu" dirty="0"/>
              <a:t>A CC és a cukorbetegség/elhízás összefüggéseinek </a:t>
            </a:r>
            <a:r>
              <a:rPr lang="hu" dirty="0" smtClean="0"/>
              <a:t>összefüggései</a:t>
            </a:r>
            <a:endParaRPr lang="hu" dirty="0"/>
          </a:p>
        </p:txBody>
      </p:sp>
      <p:sp>
        <p:nvSpPr>
          <p:cNvPr id="12" name="Adapted from: Diabet Med. 2022; 00:e14971. doi: 10.1111/dme.14971">
            <a:extLst>
              <a:ext uri="{FF2B5EF4-FFF2-40B4-BE49-F238E27FC236}">
                <a16:creationId xmlns:a16="http://schemas.microsoft.com/office/drawing/2014/main" id="{DBF97E8F-5E32-5243-4C16-DDB4DC1F10A4}"/>
              </a:ext>
            </a:extLst>
          </p:cNvPr>
          <p:cNvSpPr txBox="1"/>
          <p:nvPr/>
        </p:nvSpPr>
        <p:spPr>
          <a:xfrm>
            <a:off x="7458855" y="6063196"/>
            <a:ext cx="1710405" cy="2359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rtlCol="0" anchor="ctr">
            <a:spAutoFit/>
          </a:bodyPr>
          <a:lstStyle/>
          <a:p>
            <a:pPr rtl="0"/>
            <a:r>
              <a:rPr lang="hu" sz="1200" i="1">
                <a:effectLst/>
              </a:rPr>
              <a:t>DOI: 10.1111/dme.14971. </a:t>
            </a:r>
          </a:p>
        </p:txBody>
      </p:sp>
    </p:spTree>
    <p:extLst>
      <p:ext uri="{BB962C8B-B14F-4D97-AF65-F5344CB8AC3E}">
        <p14:creationId xmlns:p14="http://schemas.microsoft.com/office/powerpoint/2010/main" val="2386385667"/>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601CD358-40A9-498F-ADCE-740389B563DC}">
  <ds:schemaRefs>
    <ds:schemaRef ds:uri="http://schemas.microsoft.com/sharepoint/v3/contenttype/forms"/>
  </ds:schemaRefs>
</ds:datastoreItem>
</file>

<file path=customXml/itemProps2.xml><?xml version="1.0" encoding="utf-8"?>
<ds:datastoreItem xmlns:ds="http://schemas.openxmlformats.org/officeDocument/2006/customXml" ds:itemID="{D1DDF503-EB1B-4E0D-B8A6-B9780044A53B}"/>
</file>

<file path=customXml/itemProps3.xml><?xml version="1.0" encoding="utf-8"?>
<ds:datastoreItem xmlns:ds="http://schemas.openxmlformats.org/officeDocument/2006/customXml" ds:itemID="{2BCAC99C-A00D-4220-B380-6E25F4F9D9B6}">
  <ds:schemaRefs>
    <ds:schemaRef ds:uri="603c054e-d324-4a4b-bfdc-a44c27811fd1"/>
    <ds:schemaRef ds:uri="http://schemas.microsoft.com/office/2006/documentManagement/types"/>
    <ds:schemaRef ds:uri="http://www.w3.org/XML/1998/namespace"/>
    <ds:schemaRef ds:uri="7041af30-ae09-480b-a38a-622eca9a1506"/>
    <ds:schemaRef ds:uri="http://purl.org/dc/term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2764</TotalTime>
  <Words>4190</Words>
  <Application>Microsoft Office PowerPoint</Application>
  <PresentationFormat>Szélesvásznú</PresentationFormat>
  <Paragraphs>505</Paragraphs>
  <Slides>38</Slides>
  <Notes>5</Notes>
  <HiddenSlides>0</HiddenSlides>
  <MMClips>0</MMClips>
  <ScaleCrop>false</ScaleCrop>
  <HeadingPairs>
    <vt:vector size="6" baseType="variant">
      <vt:variant>
        <vt:lpstr>Használt betűtípusok</vt:lpstr>
      </vt:variant>
      <vt:variant>
        <vt:i4>8</vt:i4>
      </vt:variant>
      <vt:variant>
        <vt:lpstr>Téma</vt:lpstr>
      </vt:variant>
      <vt:variant>
        <vt:i4>1</vt:i4>
      </vt:variant>
      <vt:variant>
        <vt:lpstr>Diacímek</vt:lpstr>
      </vt:variant>
      <vt:variant>
        <vt:i4>38</vt:i4>
      </vt:variant>
    </vt:vector>
  </HeadingPairs>
  <TitlesOfParts>
    <vt:vector size="47" baseType="lpstr">
      <vt:lpstr>Arial</vt:lpstr>
      <vt:lpstr>BlinkMacSystemFont</vt:lpstr>
      <vt:lpstr>Calibri</vt:lpstr>
      <vt:lpstr>Charis SIL</vt:lpstr>
      <vt:lpstr>Garamond</vt:lpstr>
      <vt:lpstr>Symbol</vt:lpstr>
      <vt:lpstr>Times New Roman</vt:lpstr>
      <vt:lpstr>Wingdings</vt:lpstr>
      <vt:lpstr>Office-téma</vt:lpstr>
      <vt:lpstr>Developing new curriculum outlines and learning materials on climate change's health impacts for medical schools 2021-2-HU01-KA220-HED-000050972</vt:lpstr>
      <vt:lpstr>Éghajlatváltozás és Egészség - második előadás -</vt:lpstr>
      <vt:lpstr>Az éghajlatváltozás és a szív- és érrendszeri betegségek (CVD)</vt:lpstr>
      <vt:lpstr>A levegőhőmérséklet és a CVD összefüggései</vt:lpstr>
      <vt:lpstr>A légszennyezés hatása a CVD-re</vt:lpstr>
      <vt:lpstr>Veszélyeztetett társadalmi csoportok</vt:lpstr>
      <vt:lpstr>Az éghajlatváltozás hatása a cukorbetegségre</vt:lpstr>
      <vt:lpstr>Az éghajlatváltozás és cukorbetegség: közvetlen kapcsolatok</vt:lpstr>
      <vt:lpstr>Az éghajlatváltozás és az anyagcsere-betegségek</vt:lpstr>
      <vt:lpstr>Környezeti tényezők figyelembe vétele a cukorbetegség kezelése során egészségügyi ellátás</vt:lpstr>
      <vt:lpstr>Környezeti tényezők figyelembe vétele a cukorbetegség kezelése során egészségügyi ellátás </vt:lpstr>
      <vt:lpstr>Az éghajlatváltozás várandósságra gyakorolt közvetlen és közvetett hatásai</vt:lpstr>
      <vt:lpstr>Termoreguláció a várandósság alatt</vt:lpstr>
      <vt:lpstr>A várandósság alatti magas környezeti hőmérséklet, a koraszülés, az alacsony születési testtömeg és a halvaszületés kockázatainak összefüggései (Chersich és mtsai.)</vt:lpstr>
      <vt:lpstr>A várandósság alatti magas környezeti hőmérséklet, a koraszülés, az alacsony születési testtömeg és a halvaszületés kockázatainak összefüggései (Chersich és mtsai.)</vt:lpstr>
      <vt:lpstr>Emelkedett környezeti hőmérséklet – anyai egészségkockázatok (Dalugoda et al.)</vt:lpstr>
      <vt:lpstr>PowerPoint-bemutató</vt:lpstr>
      <vt:lpstr> A főbb vektorok által terjesztett betegségek</vt:lpstr>
      <vt:lpstr>PowerPoint-bemutató</vt:lpstr>
      <vt:lpstr>Aedes albopictus</vt:lpstr>
      <vt:lpstr>Az Aedes genusba tartozó invazív fajok ismert elterjedése Európában (2022. március)  (Ae. aegypti, Ae. albopictus, Ae. atropalpus, Ae. japonicus és Ae. koreicus)</vt:lpstr>
      <vt:lpstr>PowerPoint-bemutató</vt:lpstr>
      <vt:lpstr>PowerPoint-bemutató</vt:lpstr>
      <vt:lpstr>Lehetséges megelőzés</vt:lpstr>
      <vt:lpstr>PowerPoint-bemutató</vt:lpstr>
      <vt:lpstr>PowerPoint-bemutató</vt:lpstr>
      <vt:lpstr>PowerPoint-bemutató</vt:lpstr>
      <vt:lpstr>A bőrbetegségek kialakulásának megelőzése, a kockázatok csökkentése</vt:lpstr>
      <vt:lpstr>A bőrbetegségek kialakulásának megelőzése, a kockázatok csökkentése</vt:lpstr>
      <vt:lpstr>A bőrbetegségek kialakulásának megelőzése, a kockázatok csökkentése</vt:lpstr>
      <vt:lpstr>Mikotoxinok</vt:lpstr>
      <vt:lpstr>Mikotoxinok</vt:lpstr>
      <vt:lpstr>A mikotoxinok hatása az emberi egészségre</vt:lpstr>
      <vt:lpstr>Az emberi szervezet közvetett mikotoxin-expozíciója</vt:lpstr>
      <vt:lpstr>Mikotoxin-képződés és éghajlatváltozás</vt:lpstr>
      <vt:lpstr>Adaptáció</vt:lpstr>
      <vt:lpstr>Az éghajlatváltozás egészséghatásaival szembeni ellenállóképesség fokozása </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creator>Dr. Girán János</dc:creator>
  <cp:lastModifiedBy>User</cp:lastModifiedBy>
  <cp:revision>516</cp:revision>
  <cp:lastPrinted>2023-03-02T11:05:34Z</cp:lastPrinted>
  <dcterms:created xsi:type="dcterms:W3CDTF">2023-02-21T16:51:38Z</dcterms:created>
  <dcterms:modified xsi:type="dcterms:W3CDTF">2025-04-16T05:14:28Z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