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360" r:id="rId5"/>
    <p:sldId id="309" r:id="rId6"/>
    <p:sldId id="289" r:id="rId7"/>
    <p:sldId id="262" r:id="rId8"/>
    <p:sldId id="316" r:id="rId9"/>
    <p:sldId id="327" r:id="rId10"/>
    <p:sldId id="329" r:id="rId11"/>
    <p:sldId id="328" r:id="rId12"/>
    <p:sldId id="317" r:id="rId13"/>
    <p:sldId id="303" r:id="rId14"/>
    <p:sldId id="304" r:id="rId15"/>
    <p:sldId id="280" r:id="rId16"/>
    <p:sldId id="281" r:id="rId17"/>
    <p:sldId id="282" r:id="rId18"/>
    <p:sldId id="283" r:id="rId19"/>
    <p:sldId id="284" r:id="rId20"/>
    <p:sldId id="285" r:id="rId21"/>
    <p:sldId id="286" r:id="rId22"/>
    <p:sldId id="287" r:id="rId23"/>
    <p:sldId id="340" r:id="rId24"/>
    <p:sldId id="342" r:id="rId25"/>
    <p:sldId id="339" r:id="rId26"/>
    <p:sldId id="334" r:id="rId27"/>
    <p:sldId id="335" r:id="rId28"/>
    <p:sldId id="344" r:id="rId29"/>
    <p:sldId id="346" r:id="rId30"/>
    <p:sldId id="347" r:id="rId31"/>
    <p:sldId id="350" r:id="rId32"/>
    <p:sldId id="348" r:id="rId33"/>
    <p:sldId id="349" r:id="rId34"/>
    <p:sldId id="351" r:id="rId35"/>
    <p:sldId id="352" r:id="rId36"/>
    <p:sldId id="353" r:id="rId37"/>
    <p:sldId id="354" r:id="rId38"/>
    <p:sldId id="356" r:id="rId39"/>
    <p:sldId id="355" r:id="rId40"/>
    <p:sldId id="357" r:id="rId41"/>
    <p:sldId id="358" r:id="rId42"/>
    <p:sldId id="359" r:id="rId43"/>
    <p:sldId id="361" r:id="rId44"/>
  </p:sldIdLst>
  <p:sldSz cx="12192000" cy="6858000"/>
  <p:notesSz cx="6858000" cy="9144000"/>
  <p:defaultTextStyle>
    <a:defPPr rtl="0">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DDD3DA6-8782-F7B2-4849-4E4A78EDDFE2}" v="2" dt="2024-06-10T13:16:26.6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39" autoAdjust="0"/>
    <p:restoredTop sz="95820"/>
  </p:normalViewPr>
  <p:slideViewPr>
    <p:cSldViewPr snapToGrid="0" showGuides="1">
      <p:cViewPr varScale="1">
        <p:scale>
          <a:sx n="111" d="100"/>
          <a:sy n="111" d="100"/>
        </p:scale>
        <p:origin x="450" y="102"/>
      </p:cViewPr>
      <p:guideLst>
        <p:guide orient="horz" pos="2160"/>
        <p:guide pos="3840"/>
      </p:guideLst>
    </p:cSldViewPr>
  </p:slideViewPr>
  <p:notesTextViewPr>
    <p:cViewPr>
      <p:scale>
        <a:sx n="3" d="2"/>
        <a:sy n="3" d="2"/>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6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66"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árovics Gergely Péter" userId="346673cb-4fe2-4bc9-9989-67cfee16853a" providerId="ADAL" clId="{D52C3A62-8ED5-394C-8D84-17EAE7803267}"/>
    <pc:docChg chg="modSld">
      <pc:chgData name="Márovics Gergely Péter" userId="346673cb-4fe2-4bc9-9989-67cfee16853a" providerId="ADAL" clId="{D52C3A62-8ED5-394C-8D84-17EAE7803267}" dt="2023-07-11T12:08:18.270" v="1" actId="207"/>
      <pc:docMkLst>
        <pc:docMk/>
      </pc:docMkLst>
      <pc:sldChg chg="setBg">
        <pc:chgData name="Márovics Gergely Péter" userId="346673cb-4fe2-4bc9-9989-67cfee16853a" providerId="ADAL" clId="{D52C3A62-8ED5-394C-8D84-17EAE7803267}" dt="2023-07-11T12:08:08.413" v="0"/>
        <pc:sldMkLst>
          <pc:docMk/>
          <pc:sldMk cId="4034320822" sldId="262"/>
        </pc:sldMkLst>
      </pc:sldChg>
      <pc:sldChg chg="setBg">
        <pc:chgData name="Márovics Gergely Péter" userId="346673cb-4fe2-4bc9-9989-67cfee16853a" providerId="ADAL" clId="{D52C3A62-8ED5-394C-8D84-17EAE7803267}" dt="2023-07-11T12:08:08.413" v="0"/>
        <pc:sldMkLst>
          <pc:docMk/>
          <pc:sldMk cId="225899648" sldId="263"/>
        </pc:sldMkLst>
      </pc:sldChg>
      <pc:sldChg chg="setBg">
        <pc:chgData name="Márovics Gergely Péter" userId="346673cb-4fe2-4bc9-9989-67cfee16853a" providerId="ADAL" clId="{D52C3A62-8ED5-394C-8D84-17EAE7803267}" dt="2023-07-11T12:08:08.413" v="0"/>
        <pc:sldMkLst>
          <pc:docMk/>
          <pc:sldMk cId="1073460781" sldId="264"/>
        </pc:sldMkLst>
      </pc:sldChg>
      <pc:sldChg chg="setBg">
        <pc:chgData name="Márovics Gergely Péter" userId="346673cb-4fe2-4bc9-9989-67cfee16853a" providerId="ADAL" clId="{D52C3A62-8ED5-394C-8D84-17EAE7803267}" dt="2023-07-11T12:08:08.413" v="0"/>
        <pc:sldMkLst>
          <pc:docMk/>
          <pc:sldMk cId="4229843804" sldId="265"/>
        </pc:sldMkLst>
      </pc:sldChg>
      <pc:sldChg chg="setBg">
        <pc:chgData name="Márovics Gergely Péter" userId="346673cb-4fe2-4bc9-9989-67cfee16853a" providerId="ADAL" clId="{D52C3A62-8ED5-394C-8D84-17EAE7803267}" dt="2023-07-11T12:08:08.413" v="0"/>
        <pc:sldMkLst>
          <pc:docMk/>
          <pc:sldMk cId="2978430710" sldId="266"/>
        </pc:sldMkLst>
      </pc:sldChg>
      <pc:sldChg chg="setBg">
        <pc:chgData name="Márovics Gergely Péter" userId="346673cb-4fe2-4bc9-9989-67cfee16853a" providerId="ADAL" clId="{D52C3A62-8ED5-394C-8D84-17EAE7803267}" dt="2023-07-11T12:08:08.413" v="0"/>
        <pc:sldMkLst>
          <pc:docMk/>
          <pc:sldMk cId="3339004984" sldId="267"/>
        </pc:sldMkLst>
      </pc:sldChg>
      <pc:sldChg chg="setBg">
        <pc:chgData name="Márovics Gergely Péter" userId="346673cb-4fe2-4bc9-9989-67cfee16853a" providerId="ADAL" clId="{D52C3A62-8ED5-394C-8D84-17EAE7803267}" dt="2023-07-11T12:08:08.413" v="0"/>
        <pc:sldMkLst>
          <pc:docMk/>
          <pc:sldMk cId="2967362371" sldId="268"/>
        </pc:sldMkLst>
      </pc:sldChg>
      <pc:sldChg chg="setBg">
        <pc:chgData name="Márovics Gergely Péter" userId="346673cb-4fe2-4bc9-9989-67cfee16853a" providerId="ADAL" clId="{D52C3A62-8ED5-394C-8D84-17EAE7803267}" dt="2023-07-11T12:08:08.413" v="0"/>
        <pc:sldMkLst>
          <pc:docMk/>
          <pc:sldMk cId="1753300276" sldId="269"/>
        </pc:sldMkLst>
      </pc:sldChg>
      <pc:sldChg chg="setBg">
        <pc:chgData name="Márovics Gergely Péter" userId="346673cb-4fe2-4bc9-9989-67cfee16853a" providerId="ADAL" clId="{D52C3A62-8ED5-394C-8D84-17EAE7803267}" dt="2023-07-11T12:08:08.413" v="0"/>
        <pc:sldMkLst>
          <pc:docMk/>
          <pc:sldMk cId="3802889707" sldId="270"/>
        </pc:sldMkLst>
      </pc:sldChg>
      <pc:sldChg chg="setBg">
        <pc:chgData name="Márovics Gergely Péter" userId="346673cb-4fe2-4bc9-9989-67cfee16853a" providerId="ADAL" clId="{D52C3A62-8ED5-394C-8D84-17EAE7803267}" dt="2023-07-11T12:08:08.413" v="0"/>
        <pc:sldMkLst>
          <pc:docMk/>
          <pc:sldMk cId="979862675" sldId="271"/>
        </pc:sldMkLst>
      </pc:sldChg>
      <pc:sldChg chg="setBg">
        <pc:chgData name="Márovics Gergely Péter" userId="346673cb-4fe2-4bc9-9989-67cfee16853a" providerId="ADAL" clId="{D52C3A62-8ED5-394C-8D84-17EAE7803267}" dt="2023-07-11T12:08:08.413" v="0"/>
        <pc:sldMkLst>
          <pc:docMk/>
          <pc:sldMk cId="2938414306" sldId="272"/>
        </pc:sldMkLst>
      </pc:sldChg>
      <pc:sldChg chg="setBg">
        <pc:chgData name="Márovics Gergely Péter" userId="346673cb-4fe2-4bc9-9989-67cfee16853a" providerId="ADAL" clId="{D52C3A62-8ED5-394C-8D84-17EAE7803267}" dt="2023-07-11T12:08:08.413" v="0"/>
        <pc:sldMkLst>
          <pc:docMk/>
          <pc:sldMk cId="3283588084" sldId="273"/>
        </pc:sldMkLst>
      </pc:sldChg>
      <pc:sldChg chg="setBg">
        <pc:chgData name="Márovics Gergely Péter" userId="346673cb-4fe2-4bc9-9989-67cfee16853a" providerId="ADAL" clId="{D52C3A62-8ED5-394C-8D84-17EAE7803267}" dt="2023-07-11T12:08:08.413" v="0"/>
        <pc:sldMkLst>
          <pc:docMk/>
          <pc:sldMk cId="806195627" sldId="274"/>
        </pc:sldMkLst>
      </pc:sldChg>
      <pc:sldChg chg="setBg">
        <pc:chgData name="Márovics Gergely Péter" userId="346673cb-4fe2-4bc9-9989-67cfee16853a" providerId="ADAL" clId="{D52C3A62-8ED5-394C-8D84-17EAE7803267}" dt="2023-07-11T12:08:08.413" v="0"/>
        <pc:sldMkLst>
          <pc:docMk/>
          <pc:sldMk cId="2429388455" sldId="279"/>
        </pc:sldMkLst>
      </pc:sldChg>
      <pc:sldChg chg="setBg">
        <pc:chgData name="Márovics Gergely Péter" userId="346673cb-4fe2-4bc9-9989-67cfee16853a" providerId="ADAL" clId="{D52C3A62-8ED5-394C-8D84-17EAE7803267}" dt="2023-07-11T12:08:08.413" v="0"/>
        <pc:sldMkLst>
          <pc:docMk/>
          <pc:sldMk cId="4205303771" sldId="280"/>
        </pc:sldMkLst>
      </pc:sldChg>
      <pc:sldChg chg="setBg">
        <pc:chgData name="Márovics Gergely Péter" userId="346673cb-4fe2-4bc9-9989-67cfee16853a" providerId="ADAL" clId="{D52C3A62-8ED5-394C-8D84-17EAE7803267}" dt="2023-07-11T12:08:08.413" v="0"/>
        <pc:sldMkLst>
          <pc:docMk/>
          <pc:sldMk cId="1516781629" sldId="281"/>
        </pc:sldMkLst>
      </pc:sldChg>
      <pc:sldChg chg="setBg">
        <pc:chgData name="Márovics Gergely Péter" userId="346673cb-4fe2-4bc9-9989-67cfee16853a" providerId="ADAL" clId="{D52C3A62-8ED5-394C-8D84-17EAE7803267}" dt="2023-07-11T12:08:08.413" v="0"/>
        <pc:sldMkLst>
          <pc:docMk/>
          <pc:sldMk cId="1551498612" sldId="282"/>
        </pc:sldMkLst>
      </pc:sldChg>
      <pc:sldChg chg="setBg">
        <pc:chgData name="Márovics Gergely Péter" userId="346673cb-4fe2-4bc9-9989-67cfee16853a" providerId="ADAL" clId="{D52C3A62-8ED5-394C-8D84-17EAE7803267}" dt="2023-07-11T12:08:08.413" v="0"/>
        <pc:sldMkLst>
          <pc:docMk/>
          <pc:sldMk cId="1922159964" sldId="283"/>
        </pc:sldMkLst>
      </pc:sldChg>
      <pc:sldChg chg="setBg">
        <pc:chgData name="Márovics Gergely Péter" userId="346673cb-4fe2-4bc9-9989-67cfee16853a" providerId="ADAL" clId="{D52C3A62-8ED5-394C-8D84-17EAE7803267}" dt="2023-07-11T12:08:08.413" v="0"/>
        <pc:sldMkLst>
          <pc:docMk/>
          <pc:sldMk cId="2883533208" sldId="284"/>
        </pc:sldMkLst>
      </pc:sldChg>
      <pc:sldChg chg="setBg">
        <pc:chgData name="Márovics Gergely Péter" userId="346673cb-4fe2-4bc9-9989-67cfee16853a" providerId="ADAL" clId="{D52C3A62-8ED5-394C-8D84-17EAE7803267}" dt="2023-07-11T12:08:08.413" v="0"/>
        <pc:sldMkLst>
          <pc:docMk/>
          <pc:sldMk cId="879890447" sldId="285"/>
        </pc:sldMkLst>
      </pc:sldChg>
      <pc:sldChg chg="setBg">
        <pc:chgData name="Márovics Gergely Péter" userId="346673cb-4fe2-4bc9-9989-67cfee16853a" providerId="ADAL" clId="{D52C3A62-8ED5-394C-8D84-17EAE7803267}" dt="2023-07-11T12:08:08.413" v="0"/>
        <pc:sldMkLst>
          <pc:docMk/>
          <pc:sldMk cId="3993142958" sldId="286"/>
        </pc:sldMkLst>
      </pc:sldChg>
      <pc:sldChg chg="setBg">
        <pc:chgData name="Márovics Gergely Péter" userId="346673cb-4fe2-4bc9-9989-67cfee16853a" providerId="ADAL" clId="{D52C3A62-8ED5-394C-8D84-17EAE7803267}" dt="2023-07-11T12:08:08.413" v="0"/>
        <pc:sldMkLst>
          <pc:docMk/>
          <pc:sldMk cId="2372906350" sldId="287"/>
        </pc:sldMkLst>
      </pc:sldChg>
      <pc:sldChg chg="setBg">
        <pc:chgData name="Márovics Gergely Péter" userId="346673cb-4fe2-4bc9-9989-67cfee16853a" providerId="ADAL" clId="{D52C3A62-8ED5-394C-8D84-17EAE7803267}" dt="2023-07-11T12:08:08.413" v="0"/>
        <pc:sldMkLst>
          <pc:docMk/>
          <pc:sldMk cId="2931887708" sldId="288"/>
        </pc:sldMkLst>
      </pc:sldChg>
      <pc:sldChg chg="setBg">
        <pc:chgData name="Márovics Gergely Péter" userId="346673cb-4fe2-4bc9-9989-67cfee16853a" providerId="ADAL" clId="{D52C3A62-8ED5-394C-8D84-17EAE7803267}" dt="2023-07-11T12:08:08.413" v="0"/>
        <pc:sldMkLst>
          <pc:docMk/>
          <pc:sldMk cId="3366901342" sldId="289"/>
        </pc:sldMkLst>
      </pc:sldChg>
      <pc:sldChg chg="setBg">
        <pc:chgData name="Márovics Gergely Péter" userId="346673cb-4fe2-4bc9-9989-67cfee16853a" providerId="ADAL" clId="{D52C3A62-8ED5-394C-8D84-17EAE7803267}" dt="2023-07-11T12:08:08.413" v="0"/>
        <pc:sldMkLst>
          <pc:docMk/>
          <pc:sldMk cId="3416929210" sldId="291"/>
        </pc:sldMkLst>
      </pc:sldChg>
      <pc:sldChg chg="setBg">
        <pc:chgData name="Márovics Gergely Péter" userId="346673cb-4fe2-4bc9-9989-67cfee16853a" providerId="ADAL" clId="{D52C3A62-8ED5-394C-8D84-17EAE7803267}" dt="2023-07-11T12:08:08.413" v="0"/>
        <pc:sldMkLst>
          <pc:docMk/>
          <pc:sldMk cId="2641697473" sldId="292"/>
        </pc:sldMkLst>
      </pc:sldChg>
      <pc:sldChg chg="setBg">
        <pc:chgData name="Márovics Gergely Péter" userId="346673cb-4fe2-4bc9-9989-67cfee16853a" providerId="ADAL" clId="{D52C3A62-8ED5-394C-8D84-17EAE7803267}" dt="2023-07-11T12:08:08.413" v="0"/>
        <pc:sldMkLst>
          <pc:docMk/>
          <pc:sldMk cId="469130744" sldId="293"/>
        </pc:sldMkLst>
      </pc:sldChg>
      <pc:sldChg chg="setBg">
        <pc:chgData name="Márovics Gergely Péter" userId="346673cb-4fe2-4bc9-9989-67cfee16853a" providerId="ADAL" clId="{D52C3A62-8ED5-394C-8D84-17EAE7803267}" dt="2023-07-11T12:08:08.413" v="0"/>
        <pc:sldMkLst>
          <pc:docMk/>
          <pc:sldMk cId="3140382463" sldId="294"/>
        </pc:sldMkLst>
      </pc:sldChg>
      <pc:sldChg chg="setBg">
        <pc:chgData name="Márovics Gergely Péter" userId="346673cb-4fe2-4bc9-9989-67cfee16853a" providerId="ADAL" clId="{D52C3A62-8ED5-394C-8D84-17EAE7803267}" dt="2023-07-11T12:08:08.413" v="0"/>
        <pc:sldMkLst>
          <pc:docMk/>
          <pc:sldMk cId="918505311" sldId="295"/>
        </pc:sldMkLst>
      </pc:sldChg>
      <pc:sldChg chg="setBg">
        <pc:chgData name="Márovics Gergely Péter" userId="346673cb-4fe2-4bc9-9989-67cfee16853a" providerId="ADAL" clId="{D52C3A62-8ED5-394C-8D84-17EAE7803267}" dt="2023-07-11T12:08:08.413" v="0"/>
        <pc:sldMkLst>
          <pc:docMk/>
          <pc:sldMk cId="2142007351" sldId="296"/>
        </pc:sldMkLst>
      </pc:sldChg>
      <pc:sldChg chg="setBg">
        <pc:chgData name="Márovics Gergely Péter" userId="346673cb-4fe2-4bc9-9989-67cfee16853a" providerId="ADAL" clId="{D52C3A62-8ED5-394C-8D84-17EAE7803267}" dt="2023-07-11T12:08:08.413" v="0"/>
        <pc:sldMkLst>
          <pc:docMk/>
          <pc:sldMk cId="120298121" sldId="297"/>
        </pc:sldMkLst>
      </pc:sldChg>
      <pc:sldChg chg="setBg">
        <pc:chgData name="Márovics Gergely Péter" userId="346673cb-4fe2-4bc9-9989-67cfee16853a" providerId="ADAL" clId="{D52C3A62-8ED5-394C-8D84-17EAE7803267}" dt="2023-07-11T12:08:08.413" v="0"/>
        <pc:sldMkLst>
          <pc:docMk/>
          <pc:sldMk cId="3996055149" sldId="298"/>
        </pc:sldMkLst>
      </pc:sldChg>
      <pc:sldChg chg="setBg">
        <pc:chgData name="Márovics Gergely Péter" userId="346673cb-4fe2-4bc9-9989-67cfee16853a" providerId="ADAL" clId="{D52C3A62-8ED5-394C-8D84-17EAE7803267}" dt="2023-07-11T12:08:08.413" v="0"/>
        <pc:sldMkLst>
          <pc:docMk/>
          <pc:sldMk cId="2441469129" sldId="299"/>
        </pc:sldMkLst>
      </pc:sldChg>
      <pc:sldChg chg="setBg">
        <pc:chgData name="Márovics Gergely Péter" userId="346673cb-4fe2-4bc9-9989-67cfee16853a" providerId="ADAL" clId="{D52C3A62-8ED5-394C-8D84-17EAE7803267}" dt="2023-07-11T12:08:08.413" v="0"/>
        <pc:sldMkLst>
          <pc:docMk/>
          <pc:sldMk cId="2094146188" sldId="300"/>
        </pc:sldMkLst>
      </pc:sldChg>
      <pc:sldChg chg="setBg">
        <pc:chgData name="Márovics Gergely Péter" userId="346673cb-4fe2-4bc9-9989-67cfee16853a" providerId="ADAL" clId="{D52C3A62-8ED5-394C-8D84-17EAE7803267}" dt="2023-07-11T12:08:08.413" v="0"/>
        <pc:sldMkLst>
          <pc:docMk/>
          <pc:sldMk cId="2196418718" sldId="301"/>
        </pc:sldMkLst>
      </pc:sldChg>
      <pc:sldChg chg="setBg">
        <pc:chgData name="Márovics Gergely Péter" userId="346673cb-4fe2-4bc9-9989-67cfee16853a" providerId="ADAL" clId="{D52C3A62-8ED5-394C-8D84-17EAE7803267}" dt="2023-07-11T12:08:08.413" v="0"/>
        <pc:sldMkLst>
          <pc:docMk/>
          <pc:sldMk cId="3444051736" sldId="302"/>
        </pc:sldMkLst>
      </pc:sldChg>
      <pc:sldChg chg="setBg">
        <pc:chgData name="Márovics Gergely Péter" userId="346673cb-4fe2-4bc9-9989-67cfee16853a" providerId="ADAL" clId="{D52C3A62-8ED5-394C-8D84-17EAE7803267}" dt="2023-07-11T12:08:08.413" v="0"/>
        <pc:sldMkLst>
          <pc:docMk/>
          <pc:sldMk cId="3166546050" sldId="303"/>
        </pc:sldMkLst>
      </pc:sldChg>
      <pc:sldChg chg="setBg">
        <pc:chgData name="Márovics Gergely Péter" userId="346673cb-4fe2-4bc9-9989-67cfee16853a" providerId="ADAL" clId="{D52C3A62-8ED5-394C-8D84-17EAE7803267}" dt="2023-07-11T12:08:08.413" v="0"/>
        <pc:sldMkLst>
          <pc:docMk/>
          <pc:sldMk cId="1051087904" sldId="304"/>
        </pc:sldMkLst>
      </pc:sldChg>
      <pc:sldChg chg="setBg">
        <pc:chgData name="Márovics Gergely Péter" userId="346673cb-4fe2-4bc9-9989-67cfee16853a" providerId="ADAL" clId="{D52C3A62-8ED5-394C-8D84-17EAE7803267}" dt="2023-07-11T12:08:08.413" v="0"/>
        <pc:sldMkLst>
          <pc:docMk/>
          <pc:sldMk cId="175920215" sldId="305"/>
        </pc:sldMkLst>
      </pc:sldChg>
      <pc:sldChg chg="setBg">
        <pc:chgData name="Márovics Gergely Péter" userId="346673cb-4fe2-4bc9-9989-67cfee16853a" providerId="ADAL" clId="{D52C3A62-8ED5-394C-8D84-17EAE7803267}" dt="2023-07-11T12:08:08.413" v="0"/>
        <pc:sldMkLst>
          <pc:docMk/>
          <pc:sldMk cId="4034537576" sldId="306"/>
        </pc:sldMkLst>
      </pc:sldChg>
      <pc:sldChg chg="setBg">
        <pc:chgData name="Márovics Gergely Péter" userId="346673cb-4fe2-4bc9-9989-67cfee16853a" providerId="ADAL" clId="{D52C3A62-8ED5-394C-8D84-17EAE7803267}" dt="2023-07-11T12:08:08.413" v="0"/>
        <pc:sldMkLst>
          <pc:docMk/>
          <pc:sldMk cId="2117147347" sldId="307"/>
        </pc:sldMkLst>
      </pc:sldChg>
      <pc:sldChg chg="setBg">
        <pc:chgData name="Márovics Gergely Péter" userId="346673cb-4fe2-4bc9-9989-67cfee16853a" providerId="ADAL" clId="{D52C3A62-8ED5-394C-8D84-17EAE7803267}" dt="2023-07-11T12:08:08.413" v="0"/>
        <pc:sldMkLst>
          <pc:docMk/>
          <pc:sldMk cId="3143780407" sldId="308"/>
        </pc:sldMkLst>
      </pc:sldChg>
      <pc:sldChg chg="setBg">
        <pc:chgData name="Márovics Gergely Péter" userId="346673cb-4fe2-4bc9-9989-67cfee16853a" providerId="ADAL" clId="{D52C3A62-8ED5-394C-8D84-17EAE7803267}" dt="2023-07-11T12:08:08.413" v="0"/>
        <pc:sldMkLst>
          <pc:docMk/>
          <pc:sldMk cId="1437326785" sldId="309"/>
        </pc:sldMkLst>
      </pc:sldChg>
      <pc:sldChg chg="setBg">
        <pc:chgData name="Márovics Gergely Péter" userId="346673cb-4fe2-4bc9-9989-67cfee16853a" providerId="ADAL" clId="{D52C3A62-8ED5-394C-8D84-17EAE7803267}" dt="2023-07-11T12:08:08.413" v="0"/>
        <pc:sldMkLst>
          <pc:docMk/>
          <pc:sldMk cId="20629358" sldId="310"/>
        </pc:sldMkLst>
      </pc:sldChg>
      <pc:sldChg chg="setBg">
        <pc:chgData name="Márovics Gergely Péter" userId="346673cb-4fe2-4bc9-9989-67cfee16853a" providerId="ADAL" clId="{D52C3A62-8ED5-394C-8D84-17EAE7803267}" dt="2023-07-11T12:08:08.413" v="0"/>
        <pc:sldMkLst>
          <pc:docMk/>
          <pc:sldMk cId="1585033995" sldId="311"/>
        </pc:sldMkLst>
      </pc:sldChg>
      <pc:sldChg chg="setBg">
        <pc:chgData name="Márovics Gergely Péter" userId="346673cb-4fe2-4bc9-9989-67cfee16853a" providerId="ADAL" clId="{D52C3A62-8ED5-394C-8D84-17EAE7803267}" dt="2023-07-11T12:08:08.413" v="0"/>
        <pc:sldMkLst>
          <pc:docMk/>
          <pc:sldMk cId="2687857391" sldId="312"/>
        </pc:sldMkLst>
      </pc:sldChg>
      <pc:sldChg chg="setBg">
        <pc:chgData name="Márovics Gergely Péter" userId="346673cb-4fe2-4bc9-9989-67cfee16853a" providerId="ADAL" clId="{D52C3A62-8ED5-394C-8D84-17EAE7803267}" dt="2023-07-11T12:08:08.413" v="0"/>
        <pc:sldMkLst>
          <pc:docMk/>
          <pc:sldMk cId="1545176875" sldId="313"/>
        </pc:sldMkLst>
      </pc:sldChg>
      <pc:sldChg chg="setBg">
        <pc:chgData name="Márovics Gergely Péter" userId="346673cb-4fe2-4bc9-9989-67cfee16853a" providerId="ADAL" clId="{D52C3A62-8ED5-394C-8D84-17EAE7803267}" dt="2023-07-11T12:08:08.413" v="0"/>
        <pc:sldMkLst>
          <pc:docMk/>
          <pc:sldMk cId="1763321345" sldId="314"/>
        </pc:sldMkLst>
      </pc:sldChg>
      <pc:sldChg chg="setBg">
        <pc:chgData name="Márovics Gergely Péter" userId="346673cb-4fe2-4bc9-9989-67cfee16853a" providerId="ADAL" clId="{D52C3A62-8ED5-394C-8D84-17EAE7803267}" dt="2023-07-11T12:08:08.413" v="0"/>
        <pc:sldMkLst>
          <pc:docMk/>
          <pc:sldMk cId="3207977071" sldId="315"/>
        </pc:sldMkLst>
      </pc:sldChg>
      <pc:sldChg chg="setBg">
        <pc:chgData name="Márovics Gergely Péter" userId="346673cb-4fe2-4bc9-9989-67cfee16853a" providerId="ADAL" clId="{D52C3A62-8ED5-394C-8D84-17EAE7803267}" dt="2023-07-11T12:08:08.413" v="0"/>
        <pc:sldMkLst>
          <pc:docMk/>
          <pc:sldMk cId="1751988687" sldId="316"/>
        </pc:sldMkLst>
      </pc:sldChg>
      <pc:sldChg chg="setBg">
        <pc:chgData name="Márovics Gergely Péter" userId="346673cb-4fe2-4bc9-9989-67cfee16853a" providerId="ADAL" clId="{D52C3A62-8ED5-394C-8D84-17EAE7803267}" dt="2023-07-11T12:08:08.413" v="0"/>
        <pc:sldMkLst>
          <pc:docMk/>
          <pc:sldMk cId="512643" sldId="317"/>
        </pc:sldMkLst>
      </pc:sldChg>
      <pc:sldChg chg="setBg">
        <pc:chgData name="Márovics Gergely Péter" userId="346673cb-4fe2-4bc9-9989-67cfee16853a" providerId="ADAL" clId="{D52C3A62-8ED5-394C-8D84-17EAE7803267}" dt="2023-07-11T12:08:08.413" v="0"/>
        <pc:sldMkLst>
          <pc:docMk/>
          <pc:sldMk cId="622692955" sldId="318"/>
        </pc:sldMkLst>
      </pc:sldChg>
      <pc:sldChg chg="setBg">
        <pc:chgData name="Márovics Gergely Péter" userId="346673cb-4fe2-4bc9-9989-67cfee16853a" providerId="ADAL" clId="{D52C3A62-8ED5-394C-8D84-17EAE7803267}" dt="2023-07-11T12:08:08.413" v="0"/>
        <pc:sldMkLst>
          <pc:docMk/>
          <pc:sldMk cId="2180120255" sldId="319"/>
        </pc:sldMkLst>
      </pc:sldChg>
      <pc:sldChg chg="setBg">
        <pc:chgData name="Márovics Gergely Péter" userId="346673cb-4fe2-4bc9-9989-67cfee16853a" providerId="ADAL" clId="{D52C3A62-8ED5-394C-8D84-17EAE7803267}" dt="2023-07-11T12:08:08.413" v="0"/>
        <pc:sldMkLst>
          <pc:docMk/>
          <pc:sldMk cId="3306774197" sldId="320"/>
        </pc:sldMkLst>
      </pc:sldChg>
      <pc:sldChg chg="setBg">
        <pc:chgData name="Márovics Gergely Péter" userId="346673cb-4fe2-4bc9-9989-67cfee16853a" providerId="ADAL" clId="{D52C3A62-8ED5-394C-8D84-17EAE7803267}" dt="2023-07-11T12:08:08.413" v="0"/>
        <pc:sldMkLst>
          <pc:docMk/>
          <pc:sldMk cId="398283769" sldId="321"/>
        </pc:sldMkLst>
      </pc:sldChg>
      <pc:sldChg chg="modSp mod setBg">
        <pc:chgData name="Márovics Gergely Péter" userId="346673cb-4fe2-4bc9-9989-67cfee16853a" providerId="ADAL" clId="{D52C3A62-8ED5-394C-8D84-17EAE7803267}" dt="2023-07-11T12:08:18.270" v="1" actId="207"/>
        <pc:sldMkLst>
          <pc:docMk/>
          <pc:sldMk cId="337259121" sldId="322"/>
        </pc:sldMkLst>
        <pc:spChg chg="mod">
          <ac:chgData name="Márovics Gergely Péter" userId="346673cb-4fe2-4bc9-9989-67cfee16853a" providerId="ADAL" clId="{D52C3A62-8ED5-394C-8D84-17EAE7803267}" dt="2023-07-11T12:08:18.270" v="1" actId="207"/>
          <ac:spMkLst>
            <pc:docMk/>
            <pc:sldMk cId="337259121" sldId="322"/>
            <ac:spMk id="11"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2"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3"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4" creationId="{00000000-0000-0000-0000-000000000000}"/>
          </ac:spMkLst>
        </pc:spChg>
        <pc:spChg chg="mod">
          <ac:chgData name="Márovics Gergely Péter" userId="346673cb-4fe2-4bc9-9989-67cfee16853a" providerId="ADAL" clId="{D52C3A62-8ED5-394C-8D84-17EAE7803267}" dt="2023-07-11T12:08:18.270" v="1" actId="207"/>
          <ac:spMkLst>
            <pc:docMk/>
            <pc:sldMk cId="337259121" sldId="322"/>
            <ac:spMk id="15" creationId="{00000000-0000-0000-0000-000000000000}"/>
          </ac:spMkLst>
        </pc:spChg>
      </pc:sldChg>
    </pc:docChg>
  </pc:docChgLst>
  <pc:docChgLst>
    <pc:chgData name="Dr. Girán János" userId="S::gijaaa.b.jpte@tr.pte.hu::9954c96b-4763-45a4-9945-241d7a505e54" providerId="AD" clId="Web-{6DDD3DA6-8782-F7B2-4849-4E4A78EDDFE2}"/>
    <pc:docChg chg="modSld">
      <pc:chgData name="Dr. Girán János" userId="S::gijaaa.b.jpte@tr.pte.hu::9954c96b-4763-45a4-9945-241d7a505e54" providerId="AD" clId="Web-{6DDD3DA6-8782-F7B2-4849-4E4A78EDDFE2}" dt="2024-06-10T13:16:26.606" v="1" actId="14100"/>
      <pc:docMkLst>
        <pc:docMk/>
      </pc:docMkLst>
      <pc:sldChg chg="modSp">
        <pc:chgData name="Dr. Girán János" userId="S::gijaaa.b.jpte@tr.pte.hu::9954c96b-4763-45a4-9945-241d7a505e54" providerId="AD" clId="Web-{6DDD3DA6-8782-F7B2-4849-4E4A78EDDFE2}" dt="2024-06-10T13:16:26.606" v="1" actId="14100"/>
        <pc:sldMkLst>
          <pc:docMk/>
          <pc:sldMk cId="3416929210" sldId="291"/>
        </pc:sldMkLst>
        <pc:spChg chg="mod">
          <ac:chgData name="Dr. Girán János" userId="S::gijaaa.b.jpte@tr.pte.hu::9954c96b-4763-45a4-9945-241d7a505e54" providerId="AD" clId="Web-{6DDD3DA6-8782-F7B2-4849-4E4A78EDDFE2}" dt="2024-06-10T13:16:26.606" v="1" actId="14100"/>
          <ac:spMkLst>
            <pc:docMk/>
            <pc:sldMk cId="3416929210" sldId="291"/>
            <ac:spMk id="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2AC4F305-BB49-BD49-9BA0-956873554DA4}" type="datetimeFigureOut">
              <a:rPr lang="en-US" smtClean="0"/>
              <a:t>4/16/2025</a:t>
            </a:fld>
            <a:endParaRPr lang="en-US"/>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endParaRPr lang="en-US"/>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7A18A888-7EFF-884A-8578-A50BE6E7AD7F}" type="slidenum">
              <a:rPr lang="en-US" smtClean="0"/>
              <a:t>‹#›</a:t>
            </a:fld>
            <a:endParaRPr lang="en-US"/>
          </a:p>
        </p:txBody>
      </p:sp>
    </p:spTree>
    <p:extLst>
      <p:ext uri="{BB962C8B-B14F-4D97-AF65-F5344CB8AC3E}">
        <p14:creationId xmlns:p14="http://schemas.microsoft.com/office/powerpoint/2010/main" val="2275314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1503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1377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9234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indent="0" algn="l" defTabSz="914400" rtl="0" eaLnBrk="1" fontAlgn="auto" latinLnBrk="0" hangingPunct="1">
              <a:lnSpc>
                <a:spcPct val="100000"/>
              </a:lnSpc>
              <a:spcBef>
                <a:spcPts val="0"/>
              </a:spcBef>
              <a:spcAft>
                <a:spcPts val="0"/>
              </a:spcAft>
              <a:buClrTx/>
              <a:buSzTx/>
              <a:buFontTx/>
              <a:buNone/>
              <a:tabLst/>
              <a:defRPr/>
            </a:pPr>
            <a:r>
              <a:rPr lang="hu"/>
              <a:t>https://www.who.int/news-room/fact-sheets/detail/climate-change-and-health Figure: </a:t>
            </a:r>
            <a:r>
              <a:rPr lang="hu" sz="1200" b="1" i="1" kern="1200">
                <a:solidFill>
                  <a:schemeClr val="tx1"/>
                </a:solidFill>
                <a:effectLst/>
                <a:latin typeface="+mn-lt"/>
                <a:ea typeface="+mn-ea"/>
                <a:cs typeface="+mn-cs"/>
              </a:rPr>
              <a:t>An overview of climate-sensitive health risks, their exposure pathways and vulnerability factors. Climate change impacts health both directly and indirectly, and is strongly mediated by environmental, social and public health determinants.</a:t>
            </a:r>
            <a:endParaRPr lang="en-US" dirty="0"/>
          </a:p>
          <a:p>
            <a:pPr rtl="0"/>
            <a:endParaRPr lang="en-US" dirty="0"/>
          </a:p>
        </p:txBody>
      </p:sp>
      <p:sp>
        <p:nvSpPr>
          <p:cNvPr id="4" name="Slide Number Placeholder 3"/>
          <p:cNvSpPr>
            <a:spLocks noGrp="1"/>
          </p:cNvSpPr>
          <p:nvPr>
            <p:ph type="sldNum" sz="quarter" idx="10"/>
          </p:nvPr>
        </p:nvSpPr>
        <p:spPr/>
        <p:txBody>
          <a:bodyPr rtlCol="0"/>
          <a:lstStyle/>
          <a:p>
            <a:pPr rtl="0"/>
            <a:fld id="{193055F2-940B-478E-BE26-DCDAD8789F4F}" type="slidenum">
              <a:rPr lang="en-US" smtClean="0"/>
              <a:t>9</a:t>
            </a:fld>
            <a:endParaRPr lang="en-US"/>
          </a:p>
        </p:txBody>
      </p:sp>
    </p:spTree>
    <p:extLst>
      <p:ext uri="{BB962C8B-B14F-4D97-AF65-F5344CB8AC3E}">
        <p14:creationId xmlns:p14="http://schemas.microsoft.com/office/powerpoint/2010/main" val="437620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rtl="0"/>
            <a:fld id="{1EFF38B6-EC1A-E640-AD16-A0358578E9BF}" type="slidenum">
              <a:rPr lang="en-US" smtClean="0"/>
              <a:t>34</a:t>
            </a:fld>
            <a:endParaRPr lang="en-US"/>
          </a:p>
        </p:txBody>
      </p:sp>
    </p:spTree>
    <p:extLst>
      <p:ext uri="{BB962C8B-B14F-4D97-AF65-F5344CB8AC3E}">
        <p14:creationId xmlns:p14="http://schemas.microsoft.com/office/powerpoint/2010/main" val="2379942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rtlCol="0"/>
          <a:lstStyle/>
          <a:p>
            <a:pPr rtl="0"/>
            <a:r>
              <a:rPr lang="hu"/>
              <a:t>https://www.betterhealth.vic.gov.au/</a:t>
            </a:r>
          </a:p>
        </p:txBody>
      </p:sp>
      <p:sp>
        <p:nvSpPr>
          <p:cNvPr id="4" name="Dia számának helye 3"/>
          <p:cNvSpPr>
            <a:spLocks noGrp="1"/>
          </p:cNvSpPr>
          <p:nvPr>
            <p:ph type="sldNum" sz="quarter" idx="10"/>
          </p:nvPr>
        </p:nvSpPr>
        <p:spPr/>
        <p:txBody>
          <a:bodyPr rtlCol="0"/>
          <a:lstStyle/>
          <a:p>
            <a:pPr rtl="0"/>
            <a:fld id="{F54AA1A7-F98A-4E1D-BFFB-4285D5EE406B}" type="slidenum">
              <a:rPr lang="de-DE" smtClean="0"/>
              <a:t>39</a:t>
            </a:fld>
            <a:endParaRPr lang="de-DE"/>
          </a:p>
        </p:txBody>
      </p:sp>
    </p:spTree>
    <p:extLst>
      <p:ext uri="{BB962C8B-B14F-4D97-AF65-F5344CB8AC3E}">
        <p14:creationId xmlns:p14="http://schemas.microsoft.com/office/powerpoint/2010/main" val="41829195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hyperlink" Target="https://creativecommons.org/licenses/by/4.0/" TargetMode="External"/><Relationship Id="rId4" Type="http://schemas.openxmlformats.org/officeDocument/2006/relationships/hyperlink" Target="http://www.climatemed.eu/"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hasCustomPrompt="1"/>
          </p:nvPr>
        </p:nvSpPr>
        <p:spPr>
          <a:xfrm>
            <a:off x="1524000" y="1122363"/>
            <a:ext cx="9144000" cy="2387600"/>
          </a:xfrm>
        </p:spPr>
        <p:txBody>
          <a:bodyPr rtlCol="0" anchor="b"/>
          <a:lstStyle>
            <a:lvl1pPr algn="l">
              <a:defRPr sz="6000">
                <a:solidFill>
                  <a:schemeClr val="tx1"/>
                </a:solidFill>
              </a:defRPr>
            </a:lvl1pPr>
          </a:lstStyle>
          <a:p>
            <a:pPr rtl="0"/>
            <a:r>
              <a:rPr lang="hu" noProof="0"/>
              <a:t>Title</a:t>
            </a:r>
          </a:p>
        </p:txBody>
      </p:sp>
      <p:sp>
        <p:nvSpPr>
          <p:cNvPr id="3" name="Alcím 2"/>
          <p:cNvSpPr>
            <a:spLocks noGrp="1"/>
          </p:cNvSpPr>
          <p:nvPr>
            <p:ph type="subTitle" idx="1" hasCustomPrompt="1"/>
          </p:nvPr>
        </p:nvSpPr>
        <p:spPr>
          <a:xfrm>
            <a:off x="1524000" y="3602038"/>
            <a:ext cx="9144000" cy="1655762"/>
          </a:xfrm>
        </p:spPr>
        <p:txBody>
          <a:bodyPr rtlCol="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hu" noProof="0"/>
              <a:t>Text</a:t>
            </a:r>
          </a:p>
        </p:txBody>
      </p:sp>
      <p:pic>
        <p:nvPicPr>
          <p:cNvPr id="8" name="Kép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pic>
        <p:nvPicPr>
          <p:cNvPr id="9" name="Kép 8"/>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0" name="Kép 9"/>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1" name="Kép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2" name="Téglalap 11"/>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3" name="Kép 12"/>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4"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a:t>CLIMATEMED – Knowledge about climate change’s health impacts starts here</a:t>
            </a:r>
          </a:p>
        </p:txBody>
      </p:sp>
      <p:grpSp>
        <p:nvGrpSpPr>
          <p:cNvPr id="15" name="Csoportba foglalás 14"/>
          <p:cNvGrpSpPr/>
          <p:nvPr userDrawn="1"/>
        </p:nvGrpSpPr>
        <p:grpSpPr>
          <a:xfrm>
            <a:off x="0" y="-22639"/>
            <a:ext cx="10178041" cy="471288"/>
            <a:chOff x="0" y="-22639"/>
            <a:chExt cx="10178041" cy="471288"/>
          </a:xfrm>
        </p:grpSpPr>
        <p:sp>
          <p:nvSpPr>
            <p:cNvPr id="16" name="Téglalap 15"/>
            <p:cNvSpPr/>
            <p:nvPr userDrawn="1"/>
          </p:nvSpPr>
          <p:spPr>
            <a:xfrm>
              <a:off x="0" y="-22639"/>
              <a:ext cx="10178041" cy="461665"/>
            </a:xfrm>
            <a:prstGeom prst="rect">
              <a:avLst/>
            </a:prstGeom>
          </p:spPr>
          <p:txBody>
            <a:bodyPr wrap="square" rtlCol="0">
              <a:spAutoFit/>
            </a:bodyPr>
            <a:lstStyle/>
            <a:p>
              <a:pPr rtl="0"/>
              <a:r>
                <a:rPr lang="hu" sz="1200">
                  <a:solidFill>
                    <a:srgbClr val="333333"/>
                  </a:solidFill>
                  <a:latin typeface="+mn-lt"/>
                </a:rPr>
                <a:t>This learning material © 2023-2024 by CLIMATEMED project (</a:t>
              </a:r>
              <a:r>
                <a:rPr lang="hu" sz="1200">
                  <a:solidFill>
                    <a:srgbClr val="333333"/>
                  </a:solidFill>
                  <a:latin typeface="+mn-lt"/>
                  <a:hlinkClick r:id="rId4"/>
                </a:rPr>
                <a:t>www.climatemed.eu</a:t>
              </a:r>
              <a:r>
                <a:rPr lang="hu" sz="1200">
                  <a:solidFill>
                    <a:srgbClr val="333333"/>
                  </a:solidFill>
                  <a:latin typeface="+mn-lt"/>
                </a:rPr>
                <a:t>) is licensed under CC BY 4.0.</a:t>
              </a:r>
              <a:endParaRPr lang="hu-HU" sz="1200" dirty="0">
                <a:solidFill>
                  <a:srgbClr val="333333"/>
                </a:solidFill>
                <a:latin typeface="+mn-lt"/>
              </a:endParaRPr>
            </a:p>
            <a:p>
              <a:pPr rtl="0"/>
              <a:r>
                <a:rPr lang="hu" sz="1200">
                  <a:solidFill>
                    <a:srgbClr val="333333"/>
                  </a:solidFill>
                  <a:latin typeface="+mn-lt"/>
                </a:rPr>
                <a:t>To view a copy of this license, visit </a:t>
              </a:r>
              <a:r>
                <a:rPr lang="hu" sz="1200">
                  <a:solidFill>
                    <a:srgbClr val="333333"/>
                  </a:solidFill>
                  <a:latin typeface="+mn-lt"/>
                  <a:hlinkClick r:id="rId5"/>
                </a:rPr>
                <a:t>https://creativecommons.org/licenses/by/4.0/</a:t>
              </a:r>
              <a:r>
                <a:rPr lang="hu" sz="1200">
                  <a:solidFill>
                    <a:srgbClr val="333333"/>
                  </a:solidFill>
                  <a:latin typeface="+mn-lt"/>
                </a:rPr>
                <a:t> </a:t>
              </a:r>
              <a:endParaRPr lang="de-DE" sz="1200" dirty="0">
                <a:latin typeface="+mn-lt"/>
              </a:endParaRPr>
            </a:p>
          </p:txBody>
        </p:sp>
        <p:pic>
          <p:nvPicPr>
            <p:cNvPr id="17" name="Kép 16"/>
            <p:cNvPicPr>
              <a:picLocks noChangeAspect="1"/>
            </p:cNvPicPr>
            <p:nvPr userDrawn="1"/>
          </p:nvPicPr>
          <p:blipFill>
            <a:blip r:embed="rId6"/>
            <a:stretch>
              <a:fillRect/>
            </a:stretch>
          </p:blipFill>
          <p:spPr>
            <a:xfrm>
              <a:off x="5183787" y="217912"/>
              <a:ext cx="461473" cy="230737"/>
            </a:xfrm>
            <a:prstGeom prst="rect">
              <a:avLst/>
            </a:prstGeom>
          </p:spPr>
        </p:pic>
      </p:grpSp>
    </p:spTree>
    <p:extLst>
      <p:ext uri="{BB962C8B-B14F-4D97-AF65-F5344CB8AC3E}">
        <p14:creationId xmlns:p14="http://schemas.microsoft.com/office/powerpoint/2010/main" val="20909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Függőleges szöveg helye 2"/>
          <p:cNvSpPr>
            <a:spLocks noGrp="1"/>
          </p:cNvSpPr>
          <p:nvPr>
            <p:ph type="body" orient="vert" idx="1"/>
          </p:nvPr>
        </p:nvSpPr>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449280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8724900" y="365125"/>
            <a:ext cx="2628900" cy="5811838"/>
          </a:xfrm>
        </p:spPr>
        <p:txBody>
          <a:bodyPr vert="eaVert" rtlCol="0"/>
          <a:lstStyle/>
          <a:p>
            <a:pPr rtl="0"/>
            <a:r>
              <a:rPr lang="hu"/>
              <a:t>Mintacím szerkesztése</a:t>
            </a:r>
          </a:p>
        </p:txBody>
      </p:sp>
      <p:sp>
        <p:nvSpPr>
          <p:cNvPr id="3" name="Függőleges szöveg helye 2"/>
          <p:cNvSpPr>
            <a:spLocks noGrp="1"/>
          </p:cNvSpPr>
          <p:nvPr>
            <p:ph type="body" orient="vert" idx="1"/>
          </p:nvPr>
        </p:nvSpPr>
        <p:spPr>
          <a:xfrm>
            <a:off x="838200" y="365125"/>
            <a:ext cx="7734300" cy="5811838"/>
          </a:xfrm>
        </p:spPr>
        <p:txBody>
          <a:bodyPr vert="eaVert"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43360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pic>
        <p:nvPicPr>
          <p:cNvPr id="9" name="Kép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5486400"/>
            <a:ext cx="12192000" cy="1371600"/>
          </a:xfrm>
          <a:prstGeom prst="rect">
            <a:avLst/>
          </a:prstGeom>
        </p:spPr>
      </p:pic>
      <p:sp>
        <p:nvSpPr>
          <p:cNvPr id="2" name="Cím 1"/>
          <p:cNvSpPr>
            <a:spLocks noGrp="1"/>
          </p:cNvSpPr>
          <p:nvPr>
            <p:ph type="title" hasCustomPrompt="1"/>
          </p:nvPr>
        </p:nvSpPr>
        <p:spPr>
          <a:xfrm>
            <a:off x="192505" y="153009"/>
            <a:ext cx="11896826" cy="549635"/>
          </a:xfrm>
        </p:spPr>
        <p:txBody>
          <a:bodyPr rtlCol="0"/>
          <a:lstStyle>
            <a:lvl1pPr>
              <a:defRPr sz="3600">
                <a:solidFill>
                  <a:schemeClr val="tx1"/>
                </a:solidFill>
              </a:defRPr>
            </a:lvl1pPr>
          </a:lstStyle>
          <a:p>
            <a:pPr rtl="0"/>
            <a:r>
              <a:rPr lang="hu"/>
              <a:t>Titel</a:t>
            </a:r>
          </a:p>
        </p:txBody>
      </p:sp>
      <p:sp>
        <p:nvSpPr>
          <p:cNvPr id="3" name="Tartalom helye 2"/>
          <p:cNvSpPr>
            <a:spLocks noGrp="1"/>
          </p:cNvSpPr>
          <p:nvPr>
            <p:ph idx="1" hasCustomPrompt="1"/>
          </p:nvPr>
        </p:nvSpPr>
        <p:spPr>
          <a:xfrm>
            <a:off x="192505" y="934775"/>
            <a:ext cx="11896825" cy="5370897"/>
          </a:xfrm>
        </p:spPr>
        <p:txBody>
          <a:bodyPr rtlCol="0"/>
          <a:lstStyle>
            <a:lvl1pPr>
              <a:lnSpc>
                <a:spcPct val="110000"/>
              </a:lnSpc>
              <a:spcAft>
                <a:spcPts val="1000"/>
              </a:spcAft>
              <a:defRPr sz="2200" baseline="0">
                <a:solidFill>
                  <a:schemeClr val="tx1"/>
                </a:solidFill>
              </a:defRPr>
            </a:lvl1pPr>
            <a:lvl2pPr>
              <a:lnSpc>
                <a:spcPct val="110000"/>
              </a:lnSpc>
              <a:spcAft>
                <a:spcPts val="1000"/>
              </a:spcAft>
              <a:defRPr sz="2000">
                <a:solidFill>
                  <a:schemeClr val="tx1"/>
                </a:solidFill>
              </a:defRPr>
            </a:lvl2pPr>
            <a:lvl3pPr>
              <a:defRPr>
                <a:solidFill>
                  <a:schemeClr val="tx1"/>
                </a:solidFill>
              </a:defRPr>
            </a:lvl3pPr>
            <a:lvl4pPr>
              <a:defRPr>
                <a:solidFill>
                  <a:schemeClr val="tx1"/>
                </a:solidFill>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solidFill>
                  <a:schemeClr val="tx1"/>
                </a:solidFill>
              </a:defRPr>
            </a:lvl5pPr>
          </a:lstStyle>
          <a:p>
            <a:pPr lvl="0" rtl="0"/>
            <a:r>
              <a:rPr lang="hu" noProof="0" dirty="0"/>
              <a:t>Main text (First level)</a:t>
            </a:r>
          </a:p>
          <a:p>
            <a:pPr lvl="1" rtl="0"/>
            <a:r>
              <a:rPr lang="hu" noProof="0" dirty="0"/>
              <a:t>Second level</a:t>
            </a:r>
          </a:p>
          <a:p>
            <a:pPr lvl="2" rtl="0"/>
            <a:r>
              <a:rPr lang="hu" noProof="0" dirty="0"/>
              <a:t>Third level</a:t>
            </a:r>
          </a:p>
          <a:p>
            <a:pPr lvl="3" rtl="0"/>
            <a:r>
              <a:rPr lang="hu" noProof="0" dirty="0"/>
              <a:t>Fourth level</a:t>
            </a:r>
          </a:p>
          <a:p>
            <a:pPr marL="2057400" marR="0" lvl="4"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hu" noProof="0" dirty="0"/>
              <a:t>Fifth level</a:t>
            </a:r>
          </a:p>
          <a:p>
            <a:pPr lvl="4" rtl="0"/>
            <a:endParaRPr lang="hu-HU" dirty="0"/>
          </a:p>
        </p:txBody>
      </p:sp>
      <p:sp>
        <p:nvSpPr>
          <p:cNvPr id="7" name="Cím 1"/>
          <p:cNvSpPr txBox="1">
            <a:spLocks/>
          </p:cNvSpPr>
          <p:nvPr userDrawn="1"/>
        </p:nvSpPr>
        <p:spPr>
          <a:xfrm>
            <a:off x="86627" y="244060"/>
            <a:ext cx="11267173" cy="83397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rtl="0"/>
            <a:endParaRPr lang="hu-HU" dirty="0"/>
          </a:p>
        </p:txBody>
      </p:sp>
      <p:pic>
        <p:nvPicPr>
          <p:cNvPr id="10" name="Kép 9"/>
          <p:cNvPicPr>
            <a:picLocks noChangeAspect="1"/>
          </p:cNvPicPr>
          <p:nvPr userDrawn="1"/>
        </p:nvPicPr>
        <p:blipFill rotWithShape="1">
          <a:blip r:embed="rId3" cstate="print">
            <a:extLst>
              <a:ext uri="{28A0092B-C50C-407E-A947-70E740481C1C}">
                <a14:useLocalDpi xmlns:a14="http://schemas.microsoft.com/office/drawing/2010/main" val="0"/>
              </a:ext>
            </a:extLst>
          </a:blip>
          <a:srcRect l="62791" t="86822"/>
          <a:stretch/>
        </p:blipFill>
        <p:spPr>
          <a:xfrm>
            <a:off x="10805963" y="6326042"/>
            <a:ext cx="1386037" cy="490888"/>
          </a:xfrm>
          <a:prstGeom prst="rect">
            <a:avLst/>
          </a:prstGeom>
        </p:spPr>
      </p:pic>
      <p:pic>
        <p:nvPicPr>
          <p:cNvPr id="11" name="Kép 10"/>
          <p:cNvPicPr>
            <a:picLocks noChangeAspect="1"/>
          </p:cNvPicPr>
          <p:nvPr userDrawn="1"/>
        </p:nvPicPr>
        <p:blipFill rotWithShape="1">
          <a:blip r:embed="rId3">
            <a:extLst>
              <a:ext uri="{28A0092B-C50C-407E-A947-70E740481C1C}">
                <a14:useLocalDpi xmlns:a14="http://schemas.microsoft.com/office/drawing/2010/main" val="0"/>
              </a:ext>
            </a:extLst>
          </a:blip>
          <a:srcRect l="2135" t="93596" r="70114" b="1314"/>
          <a:stretch/>
        </p:blipFill>
        <p:spPr>
          <a:xfrm>
            <a:off x="10703718" y="6661802"/>
            <a:ext cx="1437374" cy="263661"/>
          </a:xfrm>
          <a:prstGeom prst="rect">
            <a:avLst/>
          </a:prstGeom>
        </p:spPr>
      </p:pic>
      <p:pic>
        <p:nvPicPr>
          <p:cNvPr id="12" name="Kép 11"/>
          <p:cNvPicPr>
            <a:picLocks noChangeAspect="1"/>
          </p:cNvPicPr>
          <p:nvPr userDrawn="1"/>
        </p:nvPicPr>
        <p:blipFill rotWithShape="1">
          <a:blip r:embed="rId3" cstate="print">
            <a:extLst>
              <a:ext uri="{28A0092B-C50C-407E-A947-70E740481C1C}">
                <a14:useLocalDpi xmlns:a14="http://schemas.microsoft.com/office/drawing/2010/main" val="0"/>
              </a:ext>
            </a:extLst>
          </a:blip>
          <a:srcRect l="12274" t="75194" r="49224" b="17829"/>
          <a:stretch/>
        </p:blipFill>
        <p:spPr>
          <a:xfrm>
            <a:off x="-99034" y="6410421"/>
            <a:ext cx="1434164" cy="259883"/>
          </a:xfrm>
          <a:prstGeom prst="rect">
            <a:avLst/>
          </a:prstGeom>
        </p:spPr>
      </p:pic>
      <p:sp>
        <p:nvSpPr>
          <p:cNvPr id="14" name="Téglalap 13"/>
          <p:cNvSpPr/>
          <p:nvPr userDrawn="1"/>
        </p:nvSpPr>
        <p:spPr>
          <a:xfrm>
            <a:off x="427725" y="6661803"/>
            <a:ext cx="1872629" cy="215444"/>
          </a:xfrm>
          <a:prstGeom prst="rect">
            <a:avLst/>
          </a:prstGeom>
        </p:spPr>
        <p:txBody>
          <a:bodyPr wrap="none" rtlCol="0">
            <a:spAutoFit/>
          </a:bodyPr>
          <a:lstStyle/>
          <a:p>
            <a:pPr rtl="0"/>
            <a:r>
              <a:rPr lang="hu" sz="800" b="1">
                <a:solidFill>
                  <a:schemeClr val="bg1">
                    <a:lumMod val="95000"/>
                  </a:schemeClr>
                </a:solidFill>
              </a:rPr>
              <a:t>ref. 2021-2HU01-KA220-HED-000050972</a:t>
            </a:r>
          </a:p>
        </p:txBody>
      </p:sp>
      <p:pic>
        <p:nvPicPr>
          <p:cNvPr id="15" name="Kép 14"/>
          <p:cNvPicPr>
            <a:picLocks noChangeAspect="1"/>
          </p:cNvPicPr>
          <p:nvPr userDrawn="1"/>
        </p:nvPicPr>
        <p:blipFill rotWithShape="1">
          <a:blip r:embed="rId3" cstate="print">
            <a:extLst>
              <a:ext uri="{28A0092B-C50C-407E-A947-70E740481C1C}">
                <a14:useLocalDpi xmlns:a14="http://schemas.microsoft.com/office/drawing/2010/main" val="0"/>
              </a:ext>
            </a:extLst>
          </a:blip>
          <a:srcRect l="50345" t="74225" r="8139" b="13436"/>
          <a:stretch/>
        </p:blipFill>
        <p:spPr>
          <a:xfrm>
            <a:off x="1263941" y="6369512"/>
            <a:ext cx="1546460" cy="459605"/>
          </a:xfrm>
          <a:prstGeom prst="rect">
            <a:avLst/>
          </a:prstGeom>
        </p:spPr>
      </p:pic>
      <p:sp>
        <p:nvSpPr>
          <p:cNvPr id="16" name="Élőláb helye 4"/>
          <p:cNvSpPr txBox="1">
            <a:spLocks/>
          </p:cNvSpPr>
          <p:nvPr userDrawn="1"/>
        </p:nvSpPr>
        <p:spPr>
          <a:xfrm>
            <a:off x="3211628" y="6516749"/>
            <a:ext cx="5858578" cy="276883"/>
          </a:xfrm>
          <a:prstGeom prst="rect">
            <a:avLst/>
          </a:prstGeom>
        </p:spPr>
        <p:txBody>
          <a:bodyPr vert="horz" lIns="91440" tIns="45720" rIns="91440" bIns="45720" rtlCol="0" anchor="ctr"/>
          <a:lstStyle>
            <a:defPPr>
              <a:defRPr lang="hu-HU"/>
            </a:defPPr>
            <a:lvl1pPr marL="0" algn="ctr"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hu" noProof="0"/>
              <a:t>CLIMATEMED – Knowledge about climate change’s health impacts starts here</a:t>
            </a:r>
          </a:p>
        </p:txBody>
      </p:sp>
    </p:spTree>
    <p:extLst>
      <p:ext uri="{BB962C8B-B14F-4D97-AF65-F5344CB8AC3E}">
        <p14:creationId xmlns:p14="http://schemas.microsoft.com/office/powerpoint/2010/main" val="259554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831850" y="1709738"/>
            <a:ext cx="10515600" cy="2852737"/>
          </a:xfrm>
        </p:spPr>
        <p:txBody>
          <a:bodyPr rtlCol="0" anchor="b"/>
          <a:lstStyle>
            <a:lvl1pPr>
              <a:defRPr sz="6000"/>
            </a:lvl1pPr>
          </a:lstStyle>
          <a:p>
            <a:pPr rtl="0"/>
            <a:r>
              <a:rPr lang="hu"/>
              <a:t>Mintacím szerkesztése</a:t>
            </a:r>
          </a:p>
        </p:txBody>
      </p:sp>
      <p:sp>
        <p:nvSpPr>
          <p:cNvPr id="3" name="Szöveg helye 2"/>
          <p:cNvSpPr>
            <a:spLocks noGrp="1"/>
          </p:cNvSpPr>
          <p:nvPr>
            <p:ph type="body" idx="1"/>
          </p:nvPr>
        </p:nvSpPr>
        <p:spPr>
          <a:xfrm>
            <a:off x="831850" y="4589463"/>
            <a:ext cx="10515600" cy="1500187"/>
          </a:xfrm>
        </p:spPr>
        <p:txBody>
          <a:bodyPr rtlCol="0"/>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hu"/>
              <a:t>Mintaszöveg szerkesztése</a:t>
            </a:r>
          </a:p>
        </p:txBody>
      </p:sp>
      <p:sp>
        <p:nvSpPr>
          <p:cNvPr id="4" name="Dátum helye 3"/>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5" name="Élőláb helye 4"/>
          <p:cNvSpPr>
            <a:spLocks noGrp="1"/>
          </p:cNvSpPr>
          <p:nvPr>
            <p:ph type="ftr" sz="quarter" idx="11"/>
          </p:nvPr>
        </p:nvSpPr>
        <p:spPr/>
        <p:txBody>
          <a:bodyPr rtlCol="0"/>
          <a:lstStyle/>
          <a:p>
            <a:pPr rtl="0"/>
            <a:endParaRPr lang="hu-HU"/>
          </a:p>
        </p:txBody>
      </p:sp>
      <p:sp>
        <p:nvSpPr>
          <p:cNvPr id="6" name="Dia számának helye 5"/>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71236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Tartalom helye 2"/>
          <p:cNvSpPr>
            <a:spLocks noGrp="1"/>
          </p:cNvSpPr>
          <p:nvPr>
            <p:ph sz="half" idx="1"/>
          </p:nvPr>
        </p:nvSpPr>
        <p:spPr>
          <a:xfrm>
            <a:off x="838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Tartalom helye 3"/>
          <p:cNvSpPr>
            <a:spLocks noGrp="1"/>
          </p:cNvSpPr>
          <p:nvPr>
            <p:ph sz="half" idx="2"/>
          </p:nvPr>
        </p:nvSpPr>
        <p:spPr>
          <a:xfrm>
            <a:off x="6172200" y="1825625"/>
            <a:ext cx="5181600" cy="435133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573285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839788" y="365125"/>
            <a:ext cx="10515600" cy="1325563"/>
          </a:xfrm>
        </p:spPr>
        <p:txBody>
          <a:bodyPr rtlCol="0"/>
          <a:lstStyle/>
          <a:p>
            <a:pPr rtl="0"/>
            <a:r>
              <a:rPr lang="hu"/>
              <a:t>Mintacím szerkesztése</a:t>
            </a:r>
          </a:p>
        </p:txBody>
      </p:sp>
      <p:sp>
        <p:nvSpPr>
          <p:cNvPr id="3" name="Szöveg helye 2"/>
          <p:cNvSpPr>
            <a:spLocks noGrp="1"/>
          </p:cNvSpPr>
          <p:nvPr>
            <p:ph type="body" idx="1"/>
          </p:nvPr>
        </p:nvSpPr>
        <p:spPr>
          <a:xfrm>
            <a:off x="839788" y="1681163"/>
            <a:ext cx="5157787"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4" name="Tartalom helye 3"/>
          <p:cNvSpPr>
            <a:spLocks noGrp="1"/>
          </p:cNvSpPr>
          <p:nvPr>
            <p:ph sz="half" idx="2"/>
          </p:nvPr>
        </p:nvSpPr>
        <p:spPr>
          <a:xfrm>
            <a:off x="839788" y="2505075"/>
            <a:ext cx="5157787"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5" name="Szöveg helye 4"/>
          <p:cNvSpPr>
            <a:spLocks noGrp="1"/>
          </p:cNvSpPr>
          <p:nvPr>
            <p:ph type="body" sz="quarter" idx="3"/>
          </p:nvPr>
        </p:nvSpPr>
        <p:spPr>
          <a:xfrm>
            <a:off x="6172200" y="1681163"/>
            <a:ext cx="5183188" cy="823912"/>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hu"/>
              <a:t>Mintaszöveg szerkesztése</a:t>
            </a:r>
          </a:p>
        </p:txBody>
      </p:sp>
      <p:sp>
        <p:nvSpPr>
          <p:cNvPr id="6" name="Tartalom helye 5"/>
          <p:cNvSpPr>
            <a:spLocks noGrp="1"/>
          </p:cNvSpPr>
          <p:nvPr>
            <p:ph sz="quarter" idx="4"/>
          </p:nvPr>
        </p:nvSpPr>
        <p:spPr>
          <a:xfrm>
            <a:off x="6172200" y="2505075"/>
            <a:ext cx="5183188" cy="3684588"/>
          </a:xfrm>
        </p:spPr>
        <p:txBody>
          <a:bodyPr rtlCol="0"/>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7" name="Dátum helye 6"/>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8" name="Élőláb helye 7"/>
          <p:cNvSpPr>
            <a:spLocks noGrp="1"/>
          </p:cNvSpPr>
          <p:nvPr>
            <p:ph type="ftr" sz="quarter" idx="11"/>
          </p:nvPr>
        </p:nvSpPr>
        <p:spPr/>
        <p:txBody>
          <a:bodyPr rtlCol="0"/>
          <a:lstStyle/>
          <a:p>
            <a:pPr rtl="0"/>
            <a:endParaRPr lang="hu-HU"/>
          </a:p>
        </p:txBody>
      </p:sp>
      <p:sp>
        <p:nvSpPr>
          <p:cNvPr id="9" name="Dia számának helye 8"/>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3147792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lstStyle/>
          <a:p>
            <a:pPr rtl="0"/>
            <a:r>
              <a:rPr lang="hu"/>
              <a:t>Mintacím szerkesztése</a:t>
            </a:r>
          </a:p>
        </p:txBody>
      </p:sp>
      <p:sp>
        <p:nvSpPr>
          <p:cNvPr id="3" name="Dátum helye 2"/>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4" name="Élőláb helye 3"/>
          <p:cNvSpPr>
            <a:spLocks noGrp="1"/>
          </p:cNvSpPr>
          <p:nvPr>
            <p:ph type="ftr" sz="quarter" idx="11"/>
          </p:nvPr>
        </p:nvSpPr>
        <p:spPr/>
        <p:txBody>
          <a:bodyPr rtlCol="0"/>
          <a:lstStyle/>
          <a:p>
            <a:pPr rtl="0"/>
            <a:endParaRPr lang="hu-HU"/>
          </a:p>
        </p:txBody>
      </p:sp>
      <p:sp>
        <p:nvSpPr>
          <p:cNvPr id="5" name="Dia számának helye 4"/>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970293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3" name="Élőláb helye 2"/>
          <p:cNvSpPr>
            <a:spLocks noGrp="1"/>
          </p:cNvSpPr>
          <p:nvPr>
            <p:ph type="ftr" sz="quarter" idx="11"/>
          </p:nvPr>
        </p:nvSpPr>
        <p:spPr/>
        <p:txBody>
          <a:bodyPr rtlCol="0"/>
          <a:lstStyle/>
          <a:p>
            <a:pPr rtl="0"/>
            <a:endParaRPr lang="hu-HU"/>
          </a:p>
        </p:txBody>
      </p:sp>
      <p:sp>
        <p:nvSpPr>
          <p:cNvPr id="4" name="Dia számának helye 3"/>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6812206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Tartalom helye 2"/>
          <p:cNvSpPr>
            <a:spLocks noGrp="1"/>
          </p:cNvSpPr>
          <p:nvPr>
            <p:ph idx="1"/>
          </p:nvPr>
        </p:nvSpPr>
        <p:spPr>
          <a:xfrm>
            <a:off x="5183188" y="987425"/>
            <a:ext cx="6172200" cy="4873625"/>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2031027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839788" y="457200"/>
            <a:ext cx="3932237" cy="1600200"/>
          </a:xfrm>
        </p:spPr>
        <p:txBody>
          <a:bodyPr rtlCol="0" anchor="b"/>
          <a:lstStyle>
            <a:lvl1pPr>
              <a:defRPr sz="3200"/>
            </a:lvl1pPr>
          </a:lstStyle>
          <a:p>
            <a:pPr rtl="0"/>
            <a:r>
              <a:rPr lang="hu"/>
              <a:t>Mintacím szerkesztése</a:t>
            </a:r>
          </a:p>
        </p:txBody>
      </p:sp>
      <p:sp>
        <p:nvSpPr>
          <p:cNvPr id="3" name="Kép helye 2"/>
          <p:cNvSpPr>
            <a:spLocks noGrp="1"/>
          </p:cNvSpPr>
          <p:nvPr>
            <p:ph type="pic" idx="1"/>
          </p:nvPr>
        </p:nvSpPr>
        <p:spPr>
          <a:xfrm>
            <a:off x="5183188" y="987425"/>
            <a:ext cx="617220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hu"/>
              <a:t>Kép beszúrásához kattintson az ikonra</a:t>
            </a:r>
          </a:p>
        </p:txBody>
      </p:sp>
      <p:sp>
        <p:nvSpPr>
          <p:cNvPr id="4" name="Szöveg helye 3"/>
          <p:cNvSpPr>
            <a:spLocks noGrp="1"/>
          </p:cNvSpPr>
          <p:nvPr>
            <p:ph type="body" sz="half" idx="2"/>
          </p:nvPr>
        </p:nvSpPr>
        <p:spPr>
          <a:xfrm>
            <a:off x="839788" y="2057400"/>
            <a:ext cx="3932237" cy="3811588"/>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hu"/>
              <a:t>Mintaszöveg szerkesztése</a:t>
            </a:r>
          </a:p>
        </p:txBody>
      </p:sp>
      <p:sp>
        <p:nvSpPr>
          <p:cNvPr id="5" name="Dátum helye 4"/>
          <p:cNvSpPr>
            <a:spLocks noGrp="1"/>
          </p:cNvSpPr>
          <p:nvPr>
            <p:ph type="dt" sz="half" idx="10"/>
          </p:nvPr>
        </p:nvSpPr>
        <p:spPr/>
        <p:txBody>
          <a:bodyPr rtlCol="0"/>
          <a:lstStyle/>
          <a:p>
            <a:pPr rtl="0"/>
            <a:fld id="{9D080D7D-CCD9-4F98-BC7D-474E94E1E9D2}" type="datetimeFigureOut">
              <a:rPr lang="hu-HU" smtClean="0"/>
              <a:t>2025. 04. 16.</a:t>
            </a:fld>
            <a:endParaRPr lang="hu-HU"/>
          </a:p>
        </p:txBody>
      </p:sp>
      <p:sp>
        <p:nvSpPr>
          <p:cNvPr id="6" name="Élőláb helye 5"/>
          <p:cNvSpPr>
            <a:spLocks noGrp="1"/>
          </p:cNvSpPr>
          <p:nvPr>
            <p:ph type="ftr" sz="quarter" idx="11"/>
          </p:nvPr>
        </p:nvSpPr>
        <p:spPr/>
        <p:txBody>
          <a:bodyPr rtlCol="0"/>
          <a:lstStyle/>
          <a:p>
            <a:pPr rtl="0"/>
            <a:endParaRPr lang="hu-HU"/>
          </a:p>
        </p:txBody>
      </p:sp>
      <p:sp>
        <p:nvSpPr>
          <p:cNvPr id="7" name="Dia számának helye 6"/>
          <p:cNvSpPr>
            <a:spLocks noGrp="1"/>
          </p:cNvSpPr>
          <p:nvPr>
            <p:ph type="sldNum" sz="quarter" idx="12"/>
          </p:nvPr>
        </p:nvSpPr>
        <p:spPr/>
        <p:txBody>
          <a:bodyPr rtlCol="0"/>
          <a:lstStyle/>
          <a:p>
            <a:pPr rtl="0"/>
            <a:fld id="{4DD9E900-51A2-4D5F-AAEE-5ACD46B21A4D}" type="slidenum">
              <a:rPr lang="hu-HU" smtClean="0"/>
              <a:t>‹#›</a:t>
            </a:fld>
            <a:endParaRPr lang="hu-HU"/>
          </a:p>
        </p:txBody>
      </p:sp>
    </p:spTree>
    <p:extLst>
      <p:ext uri="{BB962C8B-B14F-4D97-AF65-F5344CB8AC3E}">
        <p14:creationId xmlns:p14="http://schemas.microsoft.com/office/powerpoint/2010/main" val="1899317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hu"/>
              <a:t>Mintacím szerkesztése</a:t>
            </a:r>
          </a:p>
        </p:txBody>
      </p:sp>
      <p:sp>
        <p:nvSpPr>
          <p:cNvPr id="3" name="Szöveg hely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hu"/>
              <a:t>Mintaszöveg szerkesztése</a:t>
            </a:r>
          </a:p>
          <a:p>
            <a:pPr lvl="1" rtl="0"/>
            <a:r>
              <a:rPr lang="hu"/>
              <a:t>Második szint</a:t>
            </a:r>
          </a:p>
          <a:p>
            <a:pPr lvl="2" rtl="0"/>
            <a:r>
              <a:rPr lang="hu"/>
              <a:t>Harmadik szint</a:t>
            </a:r>
          </a:p>
          <a:p>
            <a:pPr lvl="3" rtl="0"/>
            <a:r>
              <a:rPr lang="hu"/>
              <a:t>Negyedik szint</a:t>
            </a:r>
          </a:p>
          <a:p>
            <a:pPr lvl="4" rtl="0"/>
            <a:r>
              <a:rPr lang="hu"/>
              <a:t>Ötödik szint</a:t>
            </a:r>
          </a:p>
        </p:txBody>
      </p:sp>
      <p:sp>
        <p:nvSpPr>
          <p:cNvPr id="4" name="Dátum hely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fld id="{9D080D7D-CCD9-4F98-BC7D-474E94E1E9D2}" type="datetimeFigureOut">
              <a:rPr lang="hu-HU" smtClean="0"/>
              <a:t>2025. 04. 16.</a:t>
            </a:fld>
            <a:endParaRPr lang="hu-HU"/>
          </a:p>
        </p:txBody>
      </p:sp>
      <p:sp>
        <p:nvSpPr>
          <p:cNvPr id="5" name="Élőláb hely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endParaRPr lang="hu-HU"/>
          </a:p>
        </p:txBody>
      </p:sp>
      <p:sp>
        <p:nvSpPr>
          <p:cNvPr id="6" name="Dia számának hely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4DD9E900-51A2-4D5F-AAEE-5ACD46B21A4D}" type="slidenum">
              <a:rPr lang="hu-HU" smtClean="0"/>
              <a:t>‹#›</a:t>
            </a:fld>
            <a:endParaRPr lang="hu-HU"/>
          </a:p>
        </p:txBody>
      </p:sp>
    </p:spTree>
    <p:extLst>
      <p:ext uri="{BB962C8B-B14F-4D97-AF65-F5344CB8AC3E}">
        <p14:creationId xmlns:p14="http://schemas.microsoft.com/office/powerpoint/2010/main" val="97745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hyperlink" Target="https://www.cbd.int/health/SOK-biodiversity-en.pdf"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hyperlink" Target="https://doi.org/10.3390/biomedicines10102542"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news-room/fact-sheets/detail/climate-change-and-health"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doi.org/10.1016/j.joclim.2021.100047"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doi.org/10.1016/j.envint.2021.106533"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www.epa.gov/climateimpacts/climate-change-and-health-workers"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doi.org/10.1080/15459620903066008"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doi.org/10.1016/S2542-5196(21)00200-X"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doi.org/10.4337/9781788974912.I.50"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2" Type="http://schemas.openxmlformats.org/officeDocument/2006/relationships/hyperlink" Target="https://www.who.int/teams/environment-climate-change-and-health,&#160;"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310219" y="1041400"/>
            <a:ext cx="9583138" cy="2698801"/>
          </a:xfrm>
        </p:spPr>
        <p:txBody>
          <a:bodyPr>
            <a:normAutofit/>
          </a:bodyPr>
          <a:lstStyle/>
          <a:p>
            <a:pPr algn="ctr">
              <a:lnSpc>
                <a:spcPct val="107000"/>
              </a:lnSpc>
              <a:spcAft>
                <a:spcPts val="800"/>
              </a:spcAft>
            </a:pPr>
            <a:r>
              <a:rPr lang="en-US" sz="20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Developing new curriculum outlines and learning materials on climate change's health impacts for medical schools</a:t>
            </a:r>
            <a:r>
              <a:rPr lang="hu-HU" sz="2000" dirty="0">
                <a:solidFill>
                  <a:schemeClr val="tx1"/>
                </a:solidFill>
                <a:effectLst/>
                <a:latin typeface="Calibri" panose="020F0502020204030204" pitchFamily="34" charset="0"/>
                <a:ea typeface="Calibri" panose="020F0502020204030204" pitchFamily="34" charset="0"/>
              </a:rPr>
              <a:t/>
            </a:r>
            <a:br>
              <a:rPr lang="hu-HU" sz="2000" dirty="0">
                <a:solidFill>
                  <a:schemeClr val="tx1"/>
                </a:solidFill>
                <a:effectLst/>
                <a:latin typeface="Calibri" panose="020F0502020204030204" pitchFamily="34" charset="0"/>
                <a:ea typeface="Calibri" panose="020F0502020204030204" pitchFamily="34" charset="0"/>
              </a:rPr>
            </a:br>
            <a:r>
              <a:rPr lang="en-US" sz="1800" b="1" dirty="0">
                <a:solidFill>
                  <a:schemeClr val="tx1"/>
                </a:solidFill>
                <a:effectLst/>
                <a:latin typeface="Garamond" panose="02020404030301010803" pitchFamily="18" charset="0"/>
                <a:ea typeface="Garamond" panose="02020404030301010803" pitchFamily="18" charset="0"/>
                <a:cs typeface="Garamond" panose="02020404030301010803" pitchFamily="18" charset="0"/>
              </a:rPr>
              <a:t>2021-2-HU01-KA220-HED-000050972</a:t>
            </a:r>
            <a:endParaRPr lang="hu-HU" sz="1800" dirty="0">
              <a:solidFill>
                <a:schemeClr val="tx1"/>
              </a:solidFill>
              <a:effectLst/>
              <a:latin typeface="Calibri" panose="020F0502020204030204" pitchFamily="34" charset="0"/>
              <a:ea typeface="Calibri" panose="020F0502020204030204" pitchFamily="34" charset="0"/>
            </a:endParaRPr>
          </a:p>
        </p:txBody>
      </p:sp>
      <p:sp>
        <p:nvSpPr>
          <p:cNvPr id="5" name="Téglalap 4"/>
          <p:cNvSpPr/>
          <p:nvPr/>
        </p:nvSpPr>
        <p:spPr>
          <a:xfrm>
            <a:off x="1003539" y="3740201"/>
            <a:ext cx="9865744" cy="1477328"/>
          </a:xfrm>
          <a:prstGeom prst="rect">
            <a:avLst/>
          </a:prstGeom>
        </p:spPr>
        <p:txBody>
          <a:bodyPr wrap="square">
            <a:spAutoFit/>
          </a:bodyPr>
          <a:lstStyle/>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a:p>
            <a:endParaRPr lang="hu-HU" dirty="0">
              <a:latin typeface="Calibri" panose="020F0502020204030204" pitchFamily="34" charset="0"/>
              <a:ea typeface="Calibri" panose="020F0502020204030204" pitchFamily="34" charset="0"/>
            </a:endParaRPr>
          </a:p>
        </p:txBody>
      </p:sp>
      <p:pic>
        <p:nvPicPr>
          <p:cNvPr id="3" name="Kép 2" descr="CLIMATEMED - Developing new curriculum outlines and learning ...">
            <a:extLst>
              <a:ext uri="{FF2B5EF4-FFF2-40B4-BE49-F238E27FC236}">
                <a16:creationId xmlns:a16="http://schemas.microsoft.com/office/drawing/2014/main" id="{6F45D7B8-8713-9AC7-FB13-4CB2C35AAF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825919"/>
            <a:ext cx="4069080" cy="1783080"/>
          </a:xfrm>
          <a:prstGeom prst="rect">
            <a:avLst/>
          </a:prstGeom>
          <a:noFill/>
          <a:ln>
            <a:noFill/>
          </a:ln>
        </p:spPr>
      </p:pic>
      <p:pic>
        <p:nvPicPr>
          <p:cNvPr id="4" name="Kép 3">
            <a:extLst>
              <a:ext uri="{FF2B5EF4-FFF2-40B4-BE49-F238E27FC236}">
                <a16:creationId xmlns:a16="http://schemas.microsoft.com/office/drawing/2014/main" id="{5843A784-1500-3045-74B5-672CDB2A45B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16" y="5478342"/>
            <a:ext cx="1930153" cy="551323"/>
          </a:xfrm>
          <a:prstGeom prst="rect">
            <a:avLst/>
          </a:prstGeom>
          <a:noFill/>
          <a:ln>
            <a:noFill/>
          </a:ln>
        </p:spPr>
      </p:pic>
      <p:pic>
        <p:nvPicPr>
          <p:cNvPr id="6" name="image5.jpg">
            <a:extLst>
              <a:ext uri="{FF2B5EF4-FFF2-40B4-BE49-F238E27FC236}">
                <a16:creationId xmlns:a16="http://schemas.microsoft.com/office/drawing/2014/main" id="{DE63F9F7-9366-14CF-8201-3341D76530F2}"/>
              </a:ext>
            </a:extLst>
          </p:cNvPr>
          <p:cNvPicPr/>
          <p:nvPr/>
        </p:nvPicPr>
        <p:blipFill>
          <a:blip r:embed="rId4"/>
          <a:srcRect/>
          <a:stretch>
            <a:fillRect/>
          </a:stretch>
        </p:blipFill>
        <p:spPr>
          <a:xfrm>
            <a:off x="9120012" y="5433010"/>
            <a:ext cx="3060700" cy="641985"/>
          </a:xfrm>
          <a:prstGeom prst="rect">
            <a:avLst/>
          </a:prstGeom>
          <a:ln/>
        </p:spPr>
      </p:pic>
      <p:sp>
        <p:nvSpPr>
          <p:cNvPr id="8" name="Szövegdoboz 7">
            <a:extLst>
              <a:ext uri="{FF2B5EF4-FFF2-40B4-BE49-F238E27FC236}">
                <a16:creationId xmlns:a16="http://schemas.microsoft.com/office/drawing/2014/main" id="{918CACA4-4108-AA3F-8B80-533231B3E063}"/>
              </a:ext>
            </a:extLst>
          </p:cNvPr>
          <p:cNvSpPr txBox="1"/>
          <p:nvPr/>
        </p:nvSpPr>
        <p:spPr>
          <a:xfrm>
            <a:off x="1951575" y="5433010"/>
            <a:ext cx="7194958" cy="812530"/>
          </a:xfrm>
          <a:prstGeom prst="rect">
            <a:avLst/>
          </a:prstGeom>
          <a:noFill/>
        </p:spPr>
        <p:txBody>
          <a:bodyPr wrap="square">
            <a:spAutoFit/>
          </a:bodyPr>
          <a:lstStyle/>
          <a:p>
            <a:pPr algn="ctr">
              <a:lnSpc>
                <a:spcPct val="130000"/>
              </a:lnSpc>
              <a:tabLst>
                <a:tab pos="2026920" algn="l"/>
              </a:tabLst>
            </a:pPr>
            <a:r>
              <a:rPr lang="en-US" sz="1200" dirty="0">
                <a:latin typeface="Garamond" panose="02020404030301010803" pitchFamily="18" charset="0"/>
                <a:ea typeface="Garamond" panose="02020404030301010803" pitchFamily="18" charset="0"/>
                <a:cs typeface="Garamond" panose="02020404030301010803" pitchFamily="18" charset="0"/>
              </a:rPr>
              <a:t>Funded by the European Union. Views and opinions expressed are however those of the author(s) only and do not necessarily reflect those of the European Union or the European Education and Culture Executive Agency (EACEA</a:t>
            </a:r>
            <a:r>
              <a:rPr lang="en-US" sz="1200" dirty="0" smtClean="0">
                <a:latin typeface="Garamond" panose="02020404030301010803" pitchFamily="18" charset="0"/>
                <a:ea typeface="Garamond" panose="02020404030301010803" pitchFamily="18" charset="0"/>
                <a:cs typeface="Garamond" panose="02020404030301010803" pitchFamily="18" charset="0"/>
              </a:rPr>
              <a:t>).</a:t>
            </a:r>
            <a:r>
              <a:rPr lang="hu-HU" sz="1200" dirty="0" smtClean="0">
                <a:latin typeface="Garamond" panose="02020404030301010803" pitchFamily="18" charset="0"/>
                <a:ea typeface="Garamond" panose="02020404030301010803" pitchFamily="18" charset="0"/>
                <a:cs typeface="Garamond" panose="02020404030301010803" pitchFamily="18" charset="0"/>
              </a:rPr>
              <a:t/>
            </a:r>
            <a:br>
              <a:rPr lang="hu-HU" sz="1200" dirty="0" smtClean="0">
                <a:latin typeface="Garamond" panose="02020404030301010803" pitchFamily="18" charset="0"/>
                <a:ea typeface="Garamond" panose="02020404030301010803" pitchFamily="18" charset="0"/>
                <a:cs typeface="Garamond" panose="02020404030301010803" pitchFamily="18" charset="0"/>
              </a:rPr>
            </a:br>
            <a:r>
              <a:rPr lang="en-US" sz="1200" dirty="0" smtClean="0">
                <a:latin typeface="Garamond" panose="02020404030301010803" pitchFamily="18" charset="0"/>
                <a:ea typeface="Garamond" panose="02020404030301010803" pitchFamily="18" charset="0"/>
                <a:cs typeface="Garamond" panose="02020404030301010803" pitchFamily="18" charset="0"/>
              </a:rPr>
              <a:t>Neither </a:t>
            </a:r>
            <a:r>
              <a:rPr lang="en-US" sz="1200" dirty="0">
                <a:latin typeface="Garamond" panose="02020404030301010803" pitchFamily="18" charset="0"/>
                <a:ea typeface="Garamond" panose="02020404030301010803" pitchFamily="18" charset="0"/>
                <a:cs typeface="Garamond" panose="02020404030301010803" pitchFamily="18" charset="0"/>
              </a:rPr>
              <a:t>the European Union nor EACEA can be held responsible for them.</a:t>
            </a:r>
            <a:endParaRPr lang="hu-HU"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5376059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r>
              <a:rPr lang="hu" dirty="0" smtClean="0"/>
              <a:t>Harmadlagos hatások</a:t>
            </a:r>
            <a:endParaRPr lang="en-US" dirty="0"/>
          </a:p>
        </p:txBody>
      </p:sp>
      <p:sp>
        <p:nvSpPr>
          <p:cNvPr id="3" name="Content Placeholder 2"/>
          <p:cNvSpPr>
            <a:spLocks noGrp="1"/>
          </p:cNvSpPr>
          <p:nvPr>
            <p:ph idx="1"/>
          </p:nvPr>
        </p:nvSpPr>
        <p:spPr/>
        <p:txBody>
          <a:bodyPr rtlCol="0"/>
          <a:lstStyle/>
          <a:p>
            <a:pPr algn="just" rtl="0"/>
            <a:r>
              <a:rPr lang="hu-HU" b="1" dirty="0" smtClean="0"/>
              <a:t>Fegyveres és egyéb konfliktus: </a:t>
            </a:r>
            <a:r>
              <a:rPr lang="hu-HU" dirty="0" smtClean="0"/>
              <a:t>az éghajlatváltozás a különböző régiókban a konfliktusok egyik fő kiváltó oka lehet. Például az aszály a vízkészletekért folyó verseny révén bizonyítottan jelentősen növeli a tartós konfliktus valószínűségét a mezőgazdasági megélhetéstől függő nemzetek vagy csoportok esetében</a:t>
            </a:r>
            <a:r>
              <a:rPr lang="hu" dirty="0" smtClean="0"/>
              <a:t>.</a:t>
            </a:r>
            <a:endParaRPr lang="en-US" dirty="0"/>
          </a:p>
        </p:txBody>
      </p:sp>
      <p:pic>
        <p:nvPicPr>
          <p:cNvPr id="4" name="Picture 3"/>
          <p:cNvPicPr>
            <a:picLocks noChangeAspect="1"/>
          </p:cNvPicPr>
          <p:nvPr/>
        </p:nvPicPr>
        <p:blipFill rotWithShape="1">
          <a:blip r:embed="rId2"/>
          <a:srcRect l="9773" t="25982" r="31896" b="22411"/>
          <a:stretch/>
        </p:blipFill>
        <p:spPr>
          <a:xfrm>
            <a:off x="2834640" y="2259875"/>
            <a:ext cx="7589520" cy="3775165"/>
          </a:xfrm>
          <a:prstGeom prst="rect">
            <a:avLst/>
          </a:prstGeom>
        </p:spPr>
      </p:pic>
      <p:sp>
        <p:nvSpPr>
          <p:cNvPr id="6" name="Rectangle 5"/>
          <p:cNvSpPr/>
          <p:nvPr/>
        </p:nvSpPr>
        <p:spPr>
          <a:xfrm>
            <a:off x="4857089" y="6172943"/>
            <a:ext cx="4480714" cy="265457"/>
          </a:xfrm>
          <a:prstGeom prst="rect">
            <a:avLst/>
          </a:prstGeom>
        </p:spPr>
        <p:txBody>
          <a:bodyPr wrap="none" lIns="91440" tIns="45720" rIns="91440" bIns="45720" rtlCol="0" anchor="t">
            <a:spAutoFit/>
          </a:bodyPr>
          <a:lstStyle/>
          <a:p>
            <a:pPr rtl="0">
              <a:lnSpc>
                <a:spcPct val="107000"/>
              </a:lnSpc>
              <a:spcAft>
                <a:spcPts val="800"/>
              </a:spcAft>
              <a:tabLst>
                <a:tab pos="457200" algn="l"/>
              </a:tabLst>
            </a:pPr>
            <a:r>
              <a:rPr lang="hu" sz="1100" u="sng">
                <a:solidFill>
                  <a:srgbClr val="0000FF"/>
                </a:solidFill>
                <a:latin typeface="Calibri"/>
                <a:ea typeface="Calibri"/>
                <a:cs typeface="Times New Roman"/>
                <a:hlinkClick r:id="rId3"/>
              </a:rPr>
              <a:t>https://www.cbd.int/health/SOK-biodiversity-en.pdf </a:t>
            </a:r>
            <a:r>
              <a:rPr lang="hu" sz="1100">
                <a:solidFill>
                  <a:srgbClr val="000000"/>
                </a:solidFill>
                <a:latin typeface="Calibri"/>
                <a:ea typeface="Calibri"/>
                <a:cs typeface="Calibri"/>
              </a:rPr>
              <a:t>Hozzáférhető 20 június 2023</a:t>
            </a:r>
            <a:endParaRPr lang="en-US" sz="1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6546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rtl="0"/>
            <a:r>
              <a:rPr lang="hu" dirty="0"/>
              <a:t>Regionális hatások</a:t>
            </a:r>
          </a:p>
        </p:txBody>
      </p:sp>
      <p:sp>
        <p:nvSpPr>
          <p:cNvPr id="3" name="Content Placeholder 2"/>
          <p:cNvSpPr>
            <a:spLocks noGrp="1"/>
          </p:cNvSpPr>
          <p:nvPr>
            <p:ph idx="1"/>
          </p:nvPr>
        </p:nvSpPr>
        <p:spPr>
          <a:xfrm>
            <a:off x="192505" y="934775"/>
            <a:ext cx="5371533" cy="5370897"/>
          </a:xfrm>
        </p:spPr>
        <p:txBody>
          <a:bodyPr rtlCol="0">
            <a:normAutofit/>
          </a:bodyPr>
          <a:lstStyle/>
          <a:p>
            <a:pPr marL="0" indent="0" rtl="0">
              <a:buNone/>
            </a:pPr>
            <a:r>
              <a:rPr lang="hu" b="1" dirty="0" smtClean="0"/>
              <a:t>Afrikai</a:t>
            </a:r>
            <a:endParaRPr lang="hu" b="1" dirty="0"/>
          </a:p>
          <a:p>
            <a:pPr marL="0" indent="0" algn="just" rtl="0">
              <a:buNone/>
            </a:pPr>
            <a:r>
              <a:rPr lang="hu-HU" sz="2000" dirty="0" smtClean="0"/>
              <a:t>A vízkészletek fokozott igénybevétele és a  terméshozamok csökkenése hátrányosan érintheti a nemzetek és háztartások élelmiszerbiztonságát. </a:t>
            </a:r>
          </a:p>
          <a:p>
            <a:pPr marL="0" indent="0" algn="just" rtl="0">
              <a:buNone/>
            </a:pPr>
            <a:r>
              <a:rPr lang="hu-HU" sz="2000" dirty="0" smtClean="0"/>
              <a:t>Változások következnek be a vektorok és a vizek által terjesztett betegségek területi eloszlásában és előfordulási gyakoriságában.</a:t>
            </a:r>
            <a:endParaRPr lang="hu-HU" sz="2000" dirty="0"/>
          </a:p>
        </p:txBody>
      </p:sp>
      <p:pic>
        <p:nvPicPr>
          <p:cNvPr id="4" name="Picture 3"/>
          <p:cNvPicPr>
            <a:picLocks noChangeAspect="1"/>
          </p:cNvPicPr>
          <p:nvPr/>
        </p:nvPicPr>
        <p:blipFill rotWithShape="1">
          <a:blip r:embed="rId2"/>
          <a:srcRect l="14614" t="15625" r="37177" b="8060"/>
          <a:stretch/>
        </p:blipFill>
        <p:spPr>
          <a:xfrm>
            <a:off x="5646820" y="723019"/>
            <a:ext cx="6272463" cy="4981095"/>
          </a:xfrm>
          <a:prstGeom prst="rect">
            <a:avLst/>
          </a:prstGeom>
        </p:spPr>
      </p:pic>
      <p:sp>
        <p:nvSpPr>
          <p:cNvPr id="6" name="Rectangle 5"/>
          <p:cNvSpPr/>
          <p:nvPr/>
        </p:nvSpPr>
        <p:spPr>
          <a:xfrm>
            <a:off x="4667198" y="5915870"/>
            <a:ext cx="8231706" cy="265457"/>
          </a:xfrm>
          <a:prstGeom prst="rect">
            <a:avLst/>
          </a:prstGeom>
        </p:spPr>
        <p:txBody>
          <a:bodyPr wrap="square" rtlCol="0">
            <a:spAutoFit/>
          </a:bodyPr>
          <a:lstStyle/>
          <a:p>
            <a:pPr lvl="0" algn="ctr" rtl="0">
              <a:lnSpc>
                <a:spcPct val="107000"/>
              </a:lnSpc>
              <a:spcAft>
                <a:spcPts val="800"/>
              </a:spcAft>
              <a:tabLst>
                <a:tab pos="457200" algn="l"/>
              </a:tabLst>
            </a:pPr>
            <a:r>
              <a:rPr lang="hu" sz="1100">
                <a:latin typeface="Calibri" panose="020F0502020204030204" pitchFamily="34" charset="0"/>
                <a:ea typeface="Calibri" panose="020F0502020204030204" pitchFamily="34" charset="0"/>
                <a:cs typeface="Times New Roman" panose="02020603050405020304" pitchFamily="18" charset="0"/>
              </a:rPr>
              <a:t>https://www.statista.com/chart/28136/index-scores-for-climate-resilience-of-african-countries/</a:t>
            </a:r>
          </a:p>
        </p:txBody>
      </p:sp>
    </p:spTree>
    <p:extLst>
      <p:ext uri="{BB962C8B-B14F-4D97-AF65-F5344CB8AC3E}">
        <p14:creationId xmlns:p14="http://schemas.microsoft.com/office/powerpoint/2010/main" val="1051087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412" t="20203" r="37661" b="16945"/>
          <a:stretch/>
        </p:blipFill>
        <p:spPr>
          <a:xfrm>
            <a:off x="2704483" y="754229"/>
            <a:ext cx="7175959" cy="5195434"/>
          </a:xfrm>
          <a:prstGeom prst="rect">
            <a:avLst/>
          </a:prstGeom>
        </p:spPr>
      </p:pic>
      <p:sp>
        <p:nvSpPr>
          <p:cNvPr id="6" name="Content Placeholder 4"/>
          <p:cNvSpPr txBox="1">
            <a:spLocks/>
          </p:cNvSpPr>
          <p:nvPr/>
        </p:nvSpPr>
        <p:spPr>
          <a:xfrm>
            <a:off x="0" y="6087415"/>
            <a:ext cx="11896825" cy="3988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0">
              <a:buNone/>
            </a:pPr>
            <a:r>
              <a:rPr lang="hu" sz="1100">
                <a:solidFill>
                  <a:schemeClr val="tx1"/>
                </a:solidFill>
              </a:rPr>
              <a:t>WHO. Checklists to assess vulnerabilities in health care facilities in the context of climate change, ISBN 978-92-4-002290-4 (elektronikus változat) - pp. 17-19.</a:t>
            </a:r>
          </a:p>
          <a:p>
            <a:pPr rtl="0"/>
            <a:endParaRPr lang="en-US" dirty="0"/>
          </a:p>
        </p:txBody>
      </p:sp>
      <p:sp>
        <p:nvSpPr>
          <p:cNvPr id="7" name="Téglalap 6"/>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42053037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8292" t="19674" r="36945" b="21699"/>
          <a:stretch/>
        </p:blipFill>
        <p:spPr>
          <a:xfrm>
            <a:off x="2918287" y="1217507"/>
            <a:ext cx="6641757" cy="4890752"/>
          </a:xfrm>
          <a:prstGeom prst="rect">
            <a:avLst/>
          </a:prstGeom>
        </p:spPr>
      </p:pic>
      <p:pic>
        <p:nvPicPr>
          <p:cNvPr id="5" name="Picture 4"/>
          <p:cNvPicPr>
            <a:picLocks noChangeAspect="1"/>
          </p:cNvPicPr>
          <p:nvPr/>
        </p:nvPicPr>
        <p:blipFill rotWithShape="1">
          <a:blip r:embed="rId4"/>
          <a:srcRect r="29492"/>
          <a:stretch/>
        </p:blipFill>
        <p:spPr>
          <a:xfrm>
            <a:off x="2918287" y="-10193"/>
            <a:ext cx="6637837" cy="1372843"/>
          </a:xfrm>
          <a:prstGeom prst="rect">
            <a:avLst/>
          </a:prstGeom>
        </p:spPr>
      </p:pic>
      <p:sp>
        <p:nvSpPr>
          <p:cNvPr id="3" name="Rectangle 2"/>
          <p:cNvSpPr/>
          <p:nvPr/>
        </p:nvSpPr>
        <p:spPr>
          <a:xfrm>
            <a:off x="1596571" y="6150114"/>
            <a:ext cx="9390743" cy="538609"/>
          </a:xfrm>
          <a:prstGeom prst="rect">
            <a:avLst/>
          </a:prstGeom>
        </p:spPr>
        <p:txBody>
          <a:bodyPr wrap="square" rtlCol="0">
            <a:spAutoFit/>
          </a:bodyPr>
          <a:lstStyle/>
          <a:p>
            <a:pPr algn="ctr" rtl="0"/>
            <a:r>
              <a:rPr lang="hu" sz="1100"/>
              <a:t>WHO. Checklists to assess vulnerabilities in health care facilities in the context of climate change, ISBN 978-92-4-002290-4 (elektronikus változat) - pp. 17-19.</a:t>
            </a:r>
          </a:p>
          <a:p>
            <a:pPr rtl="0"/>
            <a:endParaRPr lang="en-US" dirty="0"/>
          </a:p>
        </p:txBody>
      </p:sp>
      <p:sp>
        <p:nvSpPr>
          <p:cNvPr id="6" name="Téglalap 5"/>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15167816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29189" t="-275" r="31091" b="66486"/>
          <a:stretch/>
        </p:blipFill>
        <p:spPr>
          <a:xfrm>
            <a:off x="-334851" y="153008"/>
            <a:ext cx="10341736" cy="1664507"/>
          </a:xfrm>
          <a:prstGeom prst="rect">
            <a:avLst/>
          </a:prstGeom>
        </p:spPr>
      </p:pic>
      <p:pic>
        <p:nvPicPr>
          <p:cNvPr id="4" name="Picture 3"/>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Lst>
          </a:blip>
          <a:srcRect l="18985" t="33935" r="37011" b="19586"/>
          <a:stretch/>
        </p:blipFill>
        <p:spPr>
          <a:xfrm>
            <a:off x="2729935" y="1734618"/>
            <a:ext cx="7276950" cy="4321325"/>
          </a:xfrm>
          <a:prstGeom prst="rect">
            <a:avLst/>
          </a:prstGeom>
        </p:spPr>
      </p:pic>
      <p:sp>
        <p:nvSpPr>
          <p:cNvPr id="3" name="Rectangle 2"/>
          <p:cNvSpPr/>
          <p:nvPr/>
        </p:nvSpPr>
        <p:spPr>
          <a:xfrm>
            <a:off x="1277257" y="6055943"/>
            <a:ext cx="10130972" cy="538609"/>
          </a:xfrm>
          <a:prstGeom prst="rect">
            <a:avLst/>
          </a:prstGeom>
        </p:spPr>
        <p:txBody>
          <a:bodyPr wrap="square" rtlCol="0">
            <a:spAutoFit/>
          </a:bodyPr>
          <a:lstStyle/>
          <a:p>
            <a:pPr algn="ctr" rtl="0"/>
            <a:r>
              <a:rPr lang="hu" sz="1100"/>
              <a:t>WHO. Checklists to assess vulnerabilities in health care facilities in the context of climate change, ISBN 978-92-4-002290-4 (elektronikus változat) - pp. 17-19.</a:t>
            </a:r>
          </a:p>
          <a:p>
            <a:pPr rtl="0"/>
            <a:endParaRPr lang="en-US" dirty="0"/>
          </a:p>
        </p:txBody>
      </p:sp>
      <p:sp>
        <p:nvSpPr>
          <p:cNvPr id="6" name="Téglalap 5"/>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15514986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6512" t="17033" r="39087" b="29974"/>
          <a:stretch/>
        </p:blipFill>
        <p:spPr>
          <a:xfrm>
            <a:off x="1845812" y="301818"/>
            <a:ext cx="8590209" cy="5764132"/>
          </a:xfrm>
          <a:prstGeom prst="rect">
            <a:avLst/>
          </a:prstGeom>
        </p:spPr>
      </p:pic>
      <p:sp>
        <p:nvSpPr>
          <p:cNvPr id="6" name="Rectangle 5"/>
          <p:cNvSpPr/>
          <p:nvPr/>
        </p:nvSpPr>
        <p:spPr>
          <a:xfrm>
            <a:off x="1409259" y="6065950"/>
            <a:ext cx="9463314" cy="538609"/>
          </a:xfrm>
          <a:prstGeom prst="rect">
            <a:avLst/>
          </a:prstGeom>
        </p:spPr>
        <p:txBody>
          <a:bodyPr wrap="square" rtlCol="0">
            <a:spAutoFit/>
          </a:bodyPr>
          <a:lstStyle/>
          <a:p>
            <a:pPr algn="ctr" rtl="0"/>
            <a:r>
              <a:rPr lang="hu" sz="1100"/>
              <a:t>WHO. Checklists to assess vulnerabilities in health care facilities in the context of climate change, ISBN 978-92-4-002290-4 (elektronikus változat) - pp. 17-19.</a:t>
            </a:r>
          </a:p>
          <a:p>
            <a:pPr rtl="0"/>
            <a:endParaRPr lang="en-US" dirty="0"/>
          </a:p>
        </p:txBody>
      </p:sp>
      <p:sp>
        <p:nvSpPr>
          <p:cNvPr id="7" name="Téglalap 6"/>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19221599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4827" t="35168" r="38155" b="19410"/>
          <a:stretch/>
        </p:blipFill>
        <p:spPr>
          <a:xfrm>
            <a:off x="1984164" y="2096211"/>
            <a:ext cx="7263685" cy="3945327"/>
          </a:xfrm>
          <a:prstGeom prst="rect">
            <a:avLst/>
          </a:prstGeom>
        </p:spPr>
      </p:pic>
      <p:pic>
        <p:nvPicPr>
          <p:cNvPr id="5" name="Picture 4"/>
          <p:cNvPicPr>
            <a:picLocks noChangeAspect="1"/>
          </p:cNvPicPr>
          <p:nvPr/>
        </p:nvPicPr>
        <p:blipFill rotWithShape="1">
          <a:blip r:embed="rId4"/>
          <a:srcRect r="31459" b="66211"/>
          <a:stretch/>
        </p:blipFill>
        <p:spPr>
          <a:xfrm>
            <a:off x="1984164" y="414619"/>
            <a:ext cx="7234559" cy="1681592"/>
          </a:xfrm>
          <a:prstGeom prst="rect">
            <a:avLst/>
          </a:prstGeom>
        </p:spPr>
      </p:pic>
      <p:sp>
        <p:nvSpPr>
          <p:cNvPr id="7" name="Rectangle 6"/>
          <p:cNvSpPr/>
          <p:nvPr/>
        </p:nvSpPr>
        <p:spPr>
          <a:xfrm>
            <a:off x="1117601" y="6036367"/>
            <a:ext cx="9390742" cy="538609"/>
          </a:xfrm>
          <a:prstGeom prst="rect">
            <a:avLst/>
          </a:prstGeom>
        </p:spPr>
        <p:txBody>
          <a:bodyPr wrap="square" rtlCol="0">
            <a:spAutoFit/>
          </a:bodyPr>
          <a:lstStyle/>
          <a:p>
            <a:pPr algn="ctr" rtl="0"/>
            <a:r>
              <a:rPr lang="hu" sz="1100"/>
              <a:t>WHO. Checklists to assess vulnerabilities in health care facilities in the context of climate change, ISBN 978-92-4-002290-4 (elektronikus változat) - pp. 17-19.</a:t>
            </a:r>
          </a:p>
          <a:p>
            <a:pPr rtl="0"/>
            <a:endParaRPr lang="en-US" dirty="0"/>
          </a:p>
        </p:txBody>
      </p:sp>
      <p:sp>
        <p:nvSpPr>
          <p:cNvPr id="8" name="Téglalap 7"/>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2883533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15026" t="21787" r="38286" b="21171"/>
          <a:stretch/>
        </p:blipFill>
        <p:spPr>
          <a:xfrm>
            <a:off x="2694388" y="1561042"/>
            <a:ext cx="6461060" cy="4438152"/>
          </a:xfrm>
          <a:prstGeom prst="rect">
            <a:avLst/>
          </a:prstGeom>
        </p:spPr>
      </p:pic>
      <p:pic>
        <p:nvPicPr>
          <p:cNvPr id="5" name="Picture 4"/>
          <p:cNvPicPr>
            <a:picLocks noChangeAspect="1"/>
          </p:cNvPicPr>
          <p:nvPr/>
        </p:nvPicPr>
        <p:blipFill rotWithShape="1">
          <a:blip r:embed="rId4"/>
          <a:srcRect l="1" r="31162" b="66211"/>
          <a:stretch/>
        </p:blipFill>
        <p:spPr>
          <a:xfrm>
            <a:off x="2694388" y="12479"/>
            <a:ext cx="6461060" cy="1566322"/>
          </a:xfrm>
          <a:prstGeom prst="rect">
            <a:avLst/>
          </a:prstGeom>
        </p:spPr>
      </p:pic>
      <p:sp>
        <p:nvSpPr>
          <p:cNvPr id="7" name="Rectangle 6"/>
          <p:cNvSpPr/>
          <p:nvPr/>
        </p:nvSpPr>
        <p:spPr>
          <a:xfrm>
            <a:off x="870857" y="5999194"/>
            <a:ext cx="9681029" cy="538609"/>
          </a:xfrm>
          <a:prstGeom prst="rect">
            <a:avLst/>
          </a:prstGeom>
        </p:spPr>
        <p:txBody>
          <a:bodyPr wrap="square" rtlCol="0">
            <a:spAutoFit/>
          </a:bodyPr>
          <a:lstStyle/>
          <a:p>
            <a:pPr algn="ctr" rtl="0"/>
            <a:r>
              <a:rPr lang="hu" sz="1100"/>
              <a:t>WHO. Checklists to assess vulnerabilities in health care facilities in the context of climate change, ISBN 978-92-4-002290-4 (elektronikus változat) - pp. 17-19.</a:t>
            </a:r>
          </a:p>
          <a:p>
            <a:pPr rtl="0"/>
            <a:endParaRPr lang="en-US" dirty="0"/>
          </a:p>
        </p:txBody>
      </p:sp>
      <p:sp>
        <p:nvSpPr>
          <p:cNvPr id="8" name="Téglalap 7"/>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879890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1460" t="19146" r="39934" b="17649"/>
          <a:stretch/>
        </p:blipFill>
        <p:spPr>
          <a:xfrm>
            <a:off x="3337036" y="198888"/>
            <a:ext cx="6386513" cy="5878411"/>
          </a:xfrm>
          <a:prstGeom prst="rect">
            <a:avLst/>
          </a:prstGeom>
        </p:spPr>
      </p:pic>
      <p:sp>
        <p:nvSpPr>
          <p:cNvPr id="6" name="Rectangle 5"/>
          <p:cNvSpPr/>
          <p:nvPr/>
        </p:nvSpPr>
        <p:spPr>
          <a:xfrm>
            <a:off x="2119086" y="6077299"/>
            <a:ext cx="9056914" cy="253916"/>
          </a:xfrm>
          <a:prstGeom prst="rect">
            <a:avLst/>
          </a:prstGeom>
        </p:spPr>
        <p:txBody>
          <a:bodyPr wrap="square" rtlCol="0">
            <a:spAutoFit/>
          </a:bodyPr>
          <a:lstStyle/>
          <a:p>
            <a:pPr algn="ctr" rtl="0"/>
            <a:r>
              <a:rPr lang="hu" sz="1050"/>
              <a:t>WHO. Checklists to assess vulnerabilities in health care facilities in the context of climate change, ISBN 978-92-4-002290-4 (elektronikus változat) - pp. 17-19.</a:t>
            </a:r>
          </a:p>
        </p:txBody>
      </p:sp>
      <p:sp>
        <p:nvSpPr>
          <p:cNvPr id="7" name="Téglalap 6"/>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3993142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Lst>
          </a:blip>
          <a:srcRect l="24528" t="30766" r="39609" b="23812"/>
          <a:stretch/>
        </p:blipFill>
        <p:spPr>
          <a:xfrm>
            <a:off x="2556481" y="1685153"/>
            <a:ext cx="6192975" cy="4409956"/>
          </a:xfrm>
          <a:prstGeom prst="rect">
            <a:avLst/>
          </a:prstGeom>
        </p:spPr>
      </p:pic>
      <p:pic>
        <p:nvPicPr>
          <p:cNvPr id="5" name="Picture 4"/>
          <p:cNvPicPr>
            <a:picLocks noChangeAspect="1"/>
          </p:cNvPicPr>
          <p:nvPr/>
        </p:nvPicPr>
        <p:blipFill rotWithShape="1">
          <a:blip r:embed="rId4"/>
          <a:srcRect l="1" r="31032" b="66211"/>
          <a:stretch/>
        </p:blipFill>
        <p:spPr>
          <a:xfrm>
            <a:off x="2547149" y="184396"/>
            <a:ext cx="6202307" cy="1500757"/>
          </a:xfrm>
          <a:prstGeom prst="rect">
            <a:avLst/>
          </a:prstGeom>
        </p:spPr>
      </p:pic>
      <p:sp>
        <p:nvSpPr>
          <p:cNvPr id="7" name="Rectangle 6"/>
          <p:cNvSpPr/>
          <p:nvPr/>
        </p:nvSpPr>
        <p:spPr>
          <a:xfrm>
            <a:off x="1538514" y="6044062"/>
            <a:ext cx="8926286" cy="261610"/>
          </a:xfrm>
          <a:prstGeom prst="rect">
            <a:avLst/>
          </a:prstGeom>
        </p:spPr>
        <p:txBody>
          <a:bodyPr wrap="square" rtlCol="0">
            <a:spAutoFit/>
          </a:bodyPr>
          <a:lstStyle/>
          <a:p>
            <a:pPr algn="ctr" rtl="0"/>
            <a:r>
              <a:rPr lang="hu" sz="1100"/>
              <a:t>WHO. Checklists to assess vulnerabilities in health care facilities in the context of climate change, ISBN 978-92-4-002290-4 (elektronikus változat) - pp. 17-19.</a:t>
            </a:r>
          </a:p>
        </p:txBody>
      </p:sp>
      <p:sp>
        <p:nvSpPr>
          <p:cNvPr id="8" name="Téglalap 7"/>
          <p:cNvSpPr/>
          <p:nvPr/>
        </p:nvSpPr>
        <p:spPr>
          <a:xfrm>
            <a:off x="140748" y="139423"/>
            <a:ext cx="2962478" cy="954107"/>
          </a:xfrm>
          <a:prstGeom prst="rect">
            <a:avLst/>
          </a:prstGeom>
        </p:spPr>
        <p:txBody>
          <a:bodyPr wrap="none">
            <a:spAutoFit/>
          </a:bodyPr>
          <a:lstStyle/>
          <a:p>
            <a:r>
              <a:rPr lang="hu" sz="2800" dirty="0" smtClean="0"/>
              <a:t>Az éghajlatváltozás</a:t>
            </a:r>
            <a:br>
              <a:rPr lang="hu" sz="2800" dirty="0" smtClean="0"/>
            </a:br>
            <a:r>
              <a:rPr lang="hu" sz="2800" dirty="0" smtClean="0"/>
              <a:t>egészségkockázatai</a:t>
            </a:r>
            <a:endParaRPr lang="de-DE" sz="2800" dirty="0"/>
          </a:p>
        </p:txBody>
      </p:sp>
    </p:spTree>
    <p:extLst>
      <p:ext uri="{BB962C8B-B14F-4D97-AF65-F5344CB8AC3E}">
        <p14:creationId xmlns:p14="http://schemas.microsoft.com/office/powerpoint/2010/main" val="2372906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a:xfrm>
            <a:off x="1532626" y="2192027"/>
            <a:ext cx="9144000" cy="2000411"/>
          </a:xfrm>
        </p:spPr>
        <p:txBody>
          <a:bodyPr rtlCol="0">
            <a:noAutofit/>
          </a:bodyPr>
          <a:lstStyle/>
          <a:p>
            <a:pPr algn="ctr">
              <a:lnSpc>
                <a:spcPct val="120000"/>
              </a:lnSpc>
            </a:pPr>
            <a:r>
              <a:rPr lang="hu" sz="5400" b="1" dirty="0" smtClean="0"/>
              <a:t>Éghajlatváltozás és Egészség</a:t>
            </a:r>
            <a:br>
              <a:rPr lang="hu" sz="5400" b="1" dirty="0" smtClean="0"/>
            </a:br>
            <a:r>
              <a:rPr lang="hu" sz="5400" dirty="0" smtClean="0"/>
              <a:t>- </a:t>
            </a:r>
            <a:r>
              <a:rPr lang="hu" sz="4500" dirty="0" smtClean="0"/>
              <a:t>első előadás -</a:t>
            </a:r>
            <a:endParaRPr lang="hu-HU" sz="4500" dirty="0"/>
          </a:p>
        </p:txBody>
      </p:sp>
    </p:spTree>
    <p:extLst>
      <p:ext uri="{BB962C8B-B14F-4D97-AF65-F5344CB8AC3E}">
        <p14:creationId xmlns:p14="http://schemas.microsoft.com/office/powerpoint/2010/main" val="14373267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in graphic"/>
          <p:cNvPicPr/>
          <p:nvPr/>
        </p:nvPicPr>
        <p:blipFill>
          <a:blip r:embed="rId2"/>
          <a:stretch/>
        </p:blipFill>
        <p:spPr>
          <a:xfrm>
            <a:off x="4192439" y="102429"/>
            <a:ext cx="7858664" cy="6133381"/>
          </a:xfrm>
          <a:prstGeom prst="rect">
            <a:avLst/>
          </a:prstGeom>
          <a:ln>
            <a:noFill/>
          </a:ln>
        </p:spPr>
      </p:pic>
      <p:sp>
        <p:nvSpPr>
          <p:cNvPr id="5" name="TextShape 2"/>
          <p:cNvSpPr txBox="1"/>
          <p:nvPr/>
        </p:nvSpPr>
        <p:spPr>
          <a:xfrm>
            <a:off x="250166" y="6120250"/>
            <a:ext cx="5227608" cy="231120"/>
          </a:xfrm>
          <a:prstGeom prst="rect">
            <a:avLst/>
          </a:prstGeom>
          <a:noFill/>
          <a:ln>
            <a:noFill/>
          </a:ln>
        </p:spPr>
        <p:txBody>
          <a:bodyPr lIns="90000" tIns="45000" rIns="90000" bIns="45000"/>
          <a:lstStyle/>
          <a:p>
            <a:r>
              <a:rPr lang="en-US" sz="900" spc="-1" dirty="0" smtClean="0">
                <a:latin typeface="Arial"/>
              </a:rPr>
              <a:t>DOI</a:t>
            </a:r>
            <a:r>
              <a:rPr lang="en-US" sz="900" spc="-1" dirty="0">
                <a:latin typeface="Arial"/>
              </a:rPr>
              <a:t>: (10.1016/S0140-6736(21)01208-3</a:t>
            </a:r>
            <a:r>
              <a:rPr lang="en-US" sz="900" spc="-1" dirty="0">
                <a:solidFill>
                  <a:srgbClr val="FFFFFF"/>
                </a:solidFill>
                <a:latin typeface="Arial"/>
              </a:rPr>
              <a:t>) </a:t>
            </a:r>
          </a:p>
        </p:txBody>
      </p:sp>
      <p:sp>
        <p:nvSpPr>
          <p:cNvPr id="6" name="Szövegdoboz 5"/>
          <p:cNvSpPr txBox="1"/>
          <p:nvPr/>
        </p:nvSpPr>
        <p:spPr>
          <a:xfrm>
            <a:off x="250165" y="102429"/>
            <a:ext cx="3795623" cy="1729704"/>
          </a:xfrm>
          <a:prstGeom prst="rect">
            <a:avLst/>
          </a:prstGeom>
          <a:noFill/>
        </p:spPr>
        <p:txBody>
          <a:bodyPr wrap="square" rtlCol="0">
            <a:spAutoFit/>
          </a:bodyPr>
          <a:lstStyle/>
          <a:p>
            <a:pPr>
              <a:lnSpc>
                <a:spcPct val="110000"/>
              </a:lnSpc>
            </a:pPr>
            <a:r>
              <a:rPr lang="hu-HU" sz="3200" b="1" dirty="0" smtClean="0"/>
              <a:t>A környezeti hőhatás egészségkockázatai</a:t>
            </a:r>
          </a:p>
          <a:p>
            <a:endParaRPr lang="hu-HU" dirty="0"/>
          </a:p>
          <a:p>
            <a:endParaRPr lang="hu-HU" dirty="0" smtClean="0"/>
          </a:p>
        </p:txBody>
      </p:sp>
      <p:sp>
        <p:nvSpPr>
          <p:cNvPr id="7" name="Téglalap 6"/>
          <p:cNvSpPr/>
          <p:nvPr/>
        </p:nvSpPr>
        <p:spPr>
          <a:xfrm>
            <a:off x="250165" y="2686672"/>
            <a:ext cx="3942273" cy="2631490"/>
          </a:xfrm>
          <a:prstGeom prst="rect">
            <a:avLst/>
          </a:prstGeom>
        </p:spPr>
        <p:txBody>
          <a:bodyPr wrap="square">
            <a:spAutoFit/>
          </a:bodyPr>
          <a:lstStyle/>
          <a:p>
            <a:pPr>
              <a:lnSpc>
                <a:spcPct val="150000"/>
              </a:lnSpc>
            </a:pPr>
            <a:r>
              <a:rPr lang="hu-HU" sz="2200" dirty="0" smtClean="0"/>
              <a:t>Szív-és érrendszeri betegsége</a:t>
            </a:r>
            <a:endParaRPr lang="hu-HU" sz="2200" dirty="0"/>
          </a:p>
          <a:p>
            <a:pPr>
              <a:lnSpc>
                <a:spcPct val="150000"/>
              </a:lnSpc>
            </a:pPr>
            <a:r>
              <a:rPr lang="hu-HU" sz="2200" dirty="0" smtClean="0"/>
              <a:t>Légzőrendszer betegségei</a:t>
            </a:r>
            <a:endParaRPr lang="hu-HU" sz="2200" dirty="0"/>
          </a:p>
          <a:p>
            <a:pPr>
              <a:lnSpc>
                <a:spcPct val="150000"/>
              </a:lnSpc>
            </a:pPr>
            <a:r>
              <a:rPr lang="hu-HU" sz="2200" dirty="0" smtClean="0"/>
              <a:t>Vesebetegségek </a:t>
            </a:r>
          </a:p>
          <a:p>
            <a:pPr>
              <a:lnSpc>
                <a:spcPct val="150000"/>
              </a:lnSpc>
            </a:pPr>
            <a:r>
              <a:rPr lang="hu-HU" sz="2200" dirty="0" smtClean="0"/>
              <a:t>Anyagcsere-betegségek</a:t>
            </a:r>
            <a:endParaRPr lang="hu-HU" sz="2200" dirty="0"/>
          </a:p>
          <a:p>
            <a:pPr>
              <a:lnSpc>
                <a:spcPct val="150000"/>
              </a:lnSpc>
            </a:pPr>
            <a:r>
              <a:rPr lang="hu-HU" sz="2200" dirty="0" smtClean="0"/>
              <a:t>Mentális betegsége</a:t>
            </a:r>
            <a:endParaRPr lang="hu-HU" sz="2200" dirty="0"/>
          </a:p>
        </p:txBody>
      </p:sp>
    </p:spTree>
    <p:extLst>
      <p:ext uri="{BB962C8B-B14F-4D97-AF65-F5344CB8AC3E}">
        <p14:creationId xmlns:p14="http://schemas.microsoft.com/office/powerpoint/2010/main" val="35077032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604682" y="652577"/>
            <a:ext cx="8038512" cy="4279659"/>
          </a:xfrm>
          <a:prstGeom prst="rect">
            <a:avLst/>
          </a:prstGeom>
        </p:spPr>
      </p:pic>
      <p:pic>
        <p:nvPicPr>
          <p:cNvPr id="5" name="Kép 4"/>
          <p:cNvPicPr>
            <a:picLocks noChangeAspect="1"/>
          </p:cNvPicPr>
          <p:nvPr/>
        </p:nvPicPr>
        <p:blipFill>
          <a:blip r:embed="rId3"/>
          <a:stretch>
            <a:fillRect/>
          </a:stretch>
        </p:blipFill>
        <p:spPr>
          <a:xfrm>
            <a:off x="3480696" y="128199"/>
            <a:ext cx="4667901" cy="323895"/>
          </a:xfrm>
          <a:prstGeom prst="rect">
            <a:avLst/>
          </a:prstGeom>
        </p:spPr>
      </p:pic>
      <p:sp>
        <p:nvSpPr>
          <p:cNvPr id="6" name="Téglalap 5"/>
          <p:cNvSpPr/>
          <p:nvPr/>
        </p:nvSpPr>
        <p:spPr>
          <a:xfrm>
            <a:off x="240632" y="4965213"/>
            <a:ext cx="11713945" cy="1200329"/>
          </a:xfrm>
          <a:prstGeom prst="rect">
            <a:avLst/>
          </a:prstGeom>
        </p:spPr>
        <p:txBody>
          <a:bodyPr wrap="square" rtlCol="0">
            <a:spAutoFit/>
          </a:bodyPr>
          <a:lstStyle/>
          <a:p>
            <a:pPr algn="just">
              <a:lnSpc>
                <a:spcPct val="120000"/>
              </a:lnSpc>
            </a:pPr>
            <a:r>
              <a:rPr lang="hu-HU" sz="1500" dirty="0"/>
              <a:t>Amikor a szervezet hőstressznek van kitéve, a hőegyensúly fenntartása a hőtermelést (piros négyzet) és a hőleadást (kék négyzet) szabályozó mechanizmusok egyensúlyának köszönhetően valósul meg. A szabályozási folyamat azonnal reagál, míg hosszabb távon, 7-10 nap alatt az akklimatizáció révén alkalmazkodik a szervezet a hőterheléshez. Azonban a módosítható és nem módosítható kockázati tényezők befolyásolhatják mind a szabályozási és akklimatizációs folyamatokat, mind a hőtermelés és hőleadás hatékonyságát, ezáltal növelve a hőstressz </a:t>
            </a:r>
            <a:r>
              <a:rPr lang="hu-HU" sz="1500" dirty="0" smtClean="0"/>
              <a:t>hatásainak </a:t>
            </a:r>
            <a:r>
              <a:rPr lang="hu-HU" sz="1500" dirty="0"/>
              <a:t>kockázatát.</a:t>
            </a:r>
          </a:p>
        </p:txBody>
      </p:sp>
      <p:sp>
        <p:nvSpPr>
          <p:cNvPr id="7" name="Téglalap 6"/>
          <p:cNvSpPr/>
          <p:nvPr/>
        </p:nvSpPr>
        <p:spPr>
          <a:xfrm>
            <a:off x="421341" y="6501897"/>
            <a:ext cx="6240763" cy="246221"/>
          </a:xfrm>
          <a:prstGeom prst="rect">
            <a:avLst/>
          </a:prstGeom>
        </p:spPr>
        <p:txBody>
          <a:bodyPr wrap="square" rtlCol="0">
            <a:spAutoFit/>
          </a:bodyPr>
          <a:lstStyle/>
          <a:p>
            <a:pPr rtl="0"/>
            <a:r>
              <a:rPr lang="hu" sz="1000" i="1" dirty="0" smtClean="0"/>
              <a:t>doi</a:t>
            </a:r>
            <a:r>
              <a:rPr lang="hu" sz="1000" i="1" dirty="0"/>
              <a:t>: </a:t>
            </a:r>
            <a:r>
              <a:rPr lang="hu" sz="1000" i="1" dirty="0">
                <a:hlinkClick r:id="rId4"/>
              </a:rPr>
              <a:t>10.3390/biomedicines10102542</a:t>
            </a:r>
            <a:endParaRPr lang="hu-HU" sz="1000" i="1" dirty="0"/>
          </a:p>
        </p:txBody>
      </p:sp>
    </p:spTree>
    <p:extLst>
      <p:ext uri="{BB962C8B-B14F-4D97-AF65-F5344CB8AC3E}">
        <p14:creationId xmlns:p14="http://schemas.microsoft.com/office/powerpoint/2010/main" val="2062120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050" y="15875"/>
            <a:ext cx="11918950" cy="681326"/>
          </a:xfrm>
        </p:spPr>
        <p:txBody>
          <a:bodyPr rtlCol="0">
            <a:normAutofit/>
          </a:bodyPr>
          <a:lstStyle/>
          <a:p>
            <a:pPr rtl="0"/>
            <a:r>
              <a:rPr lang="hu" sz="3200" dirty="0" smtClean="0">
                <a:solidFill>
                  <a:schemeClr val="tx1"/>
                </a:solidFill>
              </a:rPr>
              <a:t>A hőterheléssel összefüggő egészségkockázatok növekedése</a:t>
            </a:r>
            <a:endParaRPr lang="en-US" sz="3200" dirty="0">
              <a:solidFill>
                <a:schemeClr val="tx1"/>
              </a:solidFill>
            </a:endParaRPr>
          </a:p>
        </p:txBody>
      </p:sp>
      <p:sp>
        <p:nvSpPr>
          <p:cNvPr id="3" name="Content Placeholder 2"/>
          <p:cNvSpPr>
            <a:spLocks noGrp="1"/>
          </p:cNvSpPr>
          <p:nvPr>
            <p:ph idx="1"/>
          </p:nvPr>
        </p:nvSpPr>
        <p:spPr>
          <a:xfrm>
            <a:off x="502024" y="697201"/>
            <a:ext cx="11080376" cy="6067281"/>
          </a:xfrm>
        </p:spPr>
        <p:txBody>
          <a:bodyPr rtlCol="0">
            <a:normAutofit/>
          </a:bodyPr>
          <a:lstStyle/>
          <a:p>
            <a:pPr marL="0" indent="0" rtl="0">
              <a:spcAft>
                <a:spcPts val="0"/>
              </a:spcAft>
              <a:buNone/>
            </a:pPr>
            <a:r>
              <a:rPr lang="hu-HU" dirty="0" smtClean="0">
                <a:solidFill>
                  <a:schemeClr val="tx1"/>
                </a:solidFill>
              </a:rPr>
              <a:t>Fokozottan veszélyeztetett csoportok:  </a:t>
            </a:r>
          </a:p>
          <a:p>
            <a:pPr lvl="1">
              <a:spcAft>
                <a:spcPts val="0"/>
              </a:spcAft>
            </a:pPr>
            <a:r>
              <a:rPr lang="hu-HU" dirty="0" smtClean="0"/>
              <a:t>Nem járóképes személyek: nem keresnek hűvösebb helyeket vagy nem pótolják a folyadékveszteséget</a:t>
            </a:r>
          </a:p>
          <a:p>
            <a:pPr lvl="1">
              <a:spcAft>
                <a:spcPts val="0"/>
              </a:spcAft>
            </a:pPr>
            <a:r>
              <a:rPr lang="hu-HU" dirty="0" smtClean="0"/>
              <a:t>Hajléktalanok – nem ismerik fel a veszélyt, vagy nem rendelkeznek erőforrásokkal annak kezelésére.</a:t>
            </a:r>
          </a:p>
          <a:p>
            <a:pPr lvl="1">
              <a:spcAft>
                <a:spcPts val="0"/>
              </a:spcAft>
            </a:pPr>
            <a:r>
              <a:rPr lang="hu-HU" dirty="0" err="1" smtClean="0"/>
              <a:t>Kardiopulmonális</a:t>
            </a:r>
            <a:r>
              <a:rPr lang="hu-HU" dirty="0" smtClean="0"/>
              <a:t> és vesebetegséggel élők </a:t>
            </a:r>
          </a:p>
          <a:p>
            <a:pPr lvl="1">
              <a:spcAft>
                <a:spcPts val="0"/>
              </a:spcAft>
            </a:pPr>
            <a:r>
              <a:rPr lang="hu-HU" dirty="0" smtClean="0"/>
              <a:t>Keringési terhelés és kiszáradás</a:t>
            </a:r>
          </a:p>
          <a:p>
            <a:pPr lvl="1">
              <a:spcAft>
                <a:spcPts val="0"/>
              </a:spcAft>
            </a:pPr>
            <a:r>
              <a:rPr lang="hu-HU" dirty="0" smtClean="0"/>
              <a:t>Mentális betegségre ható gyógyszereket szedők</a:t>
            </a:r>
          </a:p>
          <a:p>
            <a:pPr lvl="2" rtl="0"/>
            <a:endParaRPr lang="hu-HU" sz="2200" dirty="0" smtClean="0"/>
          </a:p>
          <a:p>
            <a:pPr marL="0" indent="0">
              <a:spcAft>
                <a:spcPts val="0"/>
              </a:spcAft>
              <a:buNone/>
            </a:pPr>
            <a:r>
              <a:rPr lang="hu-HU" dirty="0" smtClean="0"/>
              <a:t>Hőszabályozási problémák kockázatának fokozottan kitettek:  </a:t>
            </a:r>
          </a:p>
          <a:p>
            <a:pPr lvl="1">
              <a:spcAft>
                <a:spcPts val="0"/>
              </a:spcAft>
            </a:pPr>
            <a:r>
              <a:rPr lang="hu-HU" dirty="0" smtClean="0"/>
              <a:t>0-4 évese gyermekek – a szervezet hőszabályozási rendszerének fejlődése</a:t>
            </a:r>
          </a:p>
          <a:p>
            <a:pPr lvl="1">
              <a:spcAft>
                <a:spcPts val="0"/>
              </a:spcAft>
            </a:pPr>
            <a:r>
              <a:rPr lang="hu-HU" dirty="0" smtClean="0"/>
              <a:t>Idősek: kevésbé izzadnak, kevésbé érzik a szomjúságot, hőszabályozási rendszer gyengülése</a:t>
            </a:r>
          </a:p>
          <a:p>
            <a:pPr lvl="1">
              <a:spcAft>
                <a:spcPts val="0"/>
              </a:spcAft>
            </a:pPr>
            <a:r>
              <a:rPr lang="hu-HU" dirty="0" smtClean="0"/>
              <a:t>Sportolók – fokozott fizikai aktivitás miatti nagyobb kockázat</a:t>
            </a:r>
          </a:p>
          <a:p>
            <a:pPr lvl="1">
              <a:spcAft>
                <a:spcPts val="0"/>
              </a:spcAft>
            </a:pPr>
            <a:r>
              <a:rPr lang="hu-HU" dirty="0" smtClean="0">
                <a:solidFill>
                  <a:schemeClr val="tx1"/>
                </a:solidFill>
              </a:rPr>
              <a:t>Fizikai munkát végzők – fokozott fizikai aktivitás miatti nagyobb kockázat</a:t>
            </a:r>
            <a:endParaRPr lang="hu-HU" dirty="0">
              <a:solidFill>
                <a:schemeClr val="tx1"/>
              </a:solidFill>
            </a:endParaRPr>
          </a:p>
        </p:txBody>
      </p:sp>
      <p:sp>
        <p:nvSpPr>
          <p:cNvPr id="4" name="AutoShape 2" descr="Image result for counseling patients with chronic illness"/>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rtlCol="0" anchor="t" anchorCtr="0" compatLnSpc="1">
            <a:prstTxWarp prst="textNoShape">
              <a:avLst/>
            </a:prstTxWarp>
          </a:bodyPr>
          <a:lstStyle/>
          <a:p>
            <a:pPr rtl="0"/>
            <a:endParaRPr lang="en-US"/>
          </a:p>
        </p:txBody>
      </p:sp>
    </p:spTree>
    <p:extLst>
      <p:ext uri="{BB962C8B-B14F-4D97-AF65-F5344CB8AC3E}">
        <p14:creationId xmlns:p14="http://schemas.microsoft.com/office/powerpoint/2010/main" val="1221498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785" t="1743" r="966"/>
          <a:stretch/>
        </p:blipFill>
        <p:spPr>
          <a:xfrm>
            <a:off x="573610" y="103516"/>
            <a:ext cx="10916774" cy="5576120"/>
          </a:xfrm>
          <a:prstGeom prst="rect">
            <a:avLst/>
          </a:prstGeom>
        </p:spPr>
      </p:pic>
      <p:sp>
        <p:nvSpPr>
          <p:cNvPr id="6" name="Téglalap 5"/>
          <p:cNvSpPr/>
          <p:nvPr/>
        </p:nvSpPr>
        <p:spPr>
          <a:xfrm>
            <a:off x="44686" y="6158089"/>
            <a:ext cx="12303370" cy="246221"/>
          </a:xfrm>
          <a:prstGeom prst="rect">
            <a:avLst/>
          </a:prstGeom>
        </p:spPr>
        <p:txBody>
          <a:bodyPr wrap="square">
            <a:spAutoFit/>
          </a:bodyPr>
          <a:lstStyle/>
          <a:p>
            <a:r>
              <a:rPr lang="en-US" sz="1000" i="1" dirty="0" err="1" smtClean="0"/>
              <a:t>doi</a:t>
            </a:r>
            <a:r>
              <a:rPr lang="en-US" sz="1000" i="1" dirty="0"/>
              <a:t>: 10.1155/2018/8306154</a:t>
            </a:r>
            <a:r>
              <a:rPr lang="en-US" sz="1000" dirty="0"/>
              <a:t>. </a:t>
            </a:r>
            <a:endParaRPr lang="hu-HU" sz="1000" dirty="0"/>
          </a:p>
        </p:txBody>
      </p:sp>
      <p:sp>
        <p:nvSpPr>
          <p:cNvPr id="7" name="Szövegdoboz 6"/>
          <p:cNvSpPr txBox="1"/>
          <p:nvPr/>
        </p:nvSpPr>
        <p:spPr>
          <a:xfrm>
            <a:off x="1335306" y="5534142"/>
            <a:ext cx="9393382" cy="769441"/>
          </a:xfrm>
          <a:prstGeom prst="rect">
            <a:avLst/>
          </a:prstGeom>
          <a:noFill/>
        </p:spPr>
        <p:txBody>
          <a:bodyPr wrap="square" rtlCol="0">
            <a:spAutoFit/>
          </a:bodyPr>
          <a:lstStyle/>
          <a:p>
            <a:pPr algn="ctr" rtl="0"/>
            <a:r>
              <a:rPr lang="hu" sz="2200" b="1" dirty="0"/>
              <a:t>A </a:t>
            </a:r>
            <a:r>
              <a:rPr lang="hu" sz="2200" b="1" dirty="0" smtClean="0"/>
              <a:t>hőbetegségek </a:t>
            </a:r>
            <a:r>
              <a:rPr lang="hu" sz="2200" b="1" dirty="0"/>
              <a:t>és a halálozás fokozott kockázatához hozzájáruló tényezők az idősödés során</a:t>
            </a:r>
            <a:endParaRPr lang="hu-HU" sz="2200" b="1" dirty="0"/>
          </a:p>
        </p:txBody>
      </p:sp>
    </p:spTree>
    <p:extLst>
      <p:ext uri="{BB962C8B-B14F-4D97-AF65-F5344CB8AC3E}">
        <p14:creationId xmlns:p14="http://schemas.microsoft.com/office/powerpoint/2010/main" val="3799575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a:blip r:embed="rId2"/>
          <a:stretch>
            <a:fillRect/>
          </a:stretch>
        </p:blipFill>
        <p:spPr>
          <a:xfrm>
            <a:off x="1018032" y="149724"/>
            <a:ext cx="10183646" cy="5344271"/>
          </a:xfrm>
          <a:prstGeom prst="rect">
            <a:avLst/>
          </a:prstGeom>
          <a:ln w="19050">
            <a:solidFill>
              <a:schemeClr val="tx1"/>
            </a:solidFill>
          </a:ln>
        </p:spPr>
      </p:pic>
      <p:sp>
        <p:nvSpPr>
          <p:cNvPr id="6" name="Téglalap 5"/>
          <p:cNvSpPr/>
          <p:nvPr/>
        </p:nvSpPr>
        <p:spPr>
          <a:xfrm>
            <a:off x="0" y="6117957"/>
            <a:ext cx="10875818" cy="276999"/>
          </a:xfrm>
          <a:prstGeom prst="rect">
            <a:avLst/>
          </a:prstGeom>
        </p:spPr>
        <p:txBody>
          <a:bodyPr wrap="square">
            <a:spAutoFit/>
          </a:bodyPr>
          <a:lstStyle/>
          <a:p>
            <a:r>
              <a:rPr lang="hu-HU" sz="1000" i="1" dirty="0" err="1" smtClean="0"/>
              <a:t>doi</a:t>
            </a:r>
            <a:r>
              <a:rPr lang="hu-HU" sz="1000" i="1" dirty="0"/>
              <a:t>: 10.1177/2333721420932432</a:t>
            </a:r>
            <a:r>
              <a:rPr lang="hu-HU" sz="1200" i="1" dirty="0"/>
              <a:t>.</a:t>
            </a:r>
          </a:p>
        </p:txBody>
      </p:sp>
      <p:sp>
        <p:nvSpPr>
          <p:cNvPr id="7" name="Téglalap 6"/>
          <p:cNvSpPr/>
          <p:nvPr/>
        </p:nvSpPr>
        <p:spPr>
          <a:xfrm>
            <a:off x="1406515" y="5526421"/>
            <a:ext cx="9795163" cy="750526"/>
          </a:xfrm>
          <a:prstGeom prst="rect">
            <a:avLst/>
          </a:prstGeom>
        </p:spPr>
        <p:txBody>
          <a:bodyPr wrap="square" rtlCol="0">
            <a:spAutoFit/>
          </a:bodyPr>
          <a:lstStyle/>
          <a:p>
            <a:pPr algn="ctr" rtl="0">
              <a:lnSpc>
                <a:spcPct val="110000"/>
              </a:lnSpc>
            </a:pPr>
            <a:r>
              <a:rPr lang="hu" sz="2000" b="1" dirty="0">
                <a:latin typeface="GillSansMTPro-Medium"/>
              </a:rPr>
              <a:t>Javasolt beavatkozási stratégiák és mechanizmusok az idősek hőszabályozásának </a:t>
            </a:r>
            <a:r>
              <a:rPr lang="hu" sz="2000" b="1" dirty="0" smtClean="0">
                <a:latin typeface="GillSansMTPro-Medium"/>
              </a:rPr>
              <a:t>javítása érdekében</a:t>
            </a:r>
            <a:endParaRPr lang="hu-HU" sz="2000" b="1" dirty="0"/>
          </a:p>
        </p:txBody>
      </p:sp>
    </p:spTree>
    <p:extLst>
      <p:ext uri="{BB962C8B-B14F-4D97-AF65-F5344CB8AC3E}">
        <p14:creationId xmlns:p14="http://schemas.microsoft.com/office/powerpoint/2010/main" val="1228874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b="2362"/>
          <a:stretch/>
        </p:blipFill>
        <p:spPr>
          <a:xfrm>
            <a:off x="5292383" y="63681"/>
            <a:ext cx="5791254" cy="6317868"/>
          </a:xfrm>
          <a:prstGeom prst="rect">
            <a:avLst/>
          </a:prstGeom>
        </p:spPr>
      </p:pic>
      <p:sp>
        <p:nvSpPr>
          <p:cNvPr id="5" name="Téglalap 4"/>
          <p:cNvSpPr/>
          <p:nvPr/>
        </p:nvSpPr>
        <p:spPr>
          <a:xfrm>
            <a:off x="401782" y="500746"/>
            <a:ext cx="4585854" cy="2246769"/>
          </a:xfrm>
          <a:prstGeom prst="rect">
            <a:avLst/>
          </a:prstGeom>
        </p:spPr>
        <p:txBody>
          <a:bodyPr wrap="square">
            <a:spAutoFit/>
          </a:bodyPr>
          <a:lstStyle/>
          <a:p>
            <a:r>
              <a:rPr lang="hu-HU" sz="2800" b="1" dirty="0" err="1">
                <a:solidFill>
                  <a:srgbClr val="231F20"/>
                </a:solidFill>
              </a:rPr>
              <a:t>How</a:t>
            </a:r>
            <a:r>
              <a:rPr lang="hu-HU" sz="2800" b="1" dirty="0">
                <a:solidFill>
                  <a:srgbClr val="231F20"/>
                </a:solidFill>
              </a:rPr>
              <a:t> </a:t>
            </a:r>
            <a:r>
              <a:rPr lang="hu-HU" sz="2800" b="1" dirty="0" err="1">
                <a:solidFill>
                  <a:srgbClr val="231F20"/>
                </a:solidFill>
              </a:rPr>
              <a:t>can</a:t>
            </a:r>
            <a:r>
              <a:rPr lang="hu-HU" sz="2800" b="1" dirty="0">
                <a:solidFill>
                  <a:srgbClr val="231F20"/>
                </a:solidFill>
              </a:rPr>
              <a:t> we </a:t>
            </a:r>
            <a:r>
              <a:rPr lang="hu-HU" sz="2800" b="1" dirty="0" err="1">
                <a:solidFill>
                  <a:srgbClr val="231F20"/>
                </a:solidFill>
              </a:rPr>
              <a:t>recognise</a:t>
            </a:r>
            <a:r>
              <a:rPr lang="hu-HU" sz="2800" b="1" dirty="0">
                <a:solidFill>
                  <a:srgbClr val="231F20"/>
                </a:solidFill>
              </a:rPr>
              <a:t> a </a:t>
            </a:r>
            <a:r>
              <a:rPr lang="hu-HU" sz="2800" b="1" dirty="0" err="1">
                <a:solidFill>
                  <a:srgbClr val="231F20"/>
                </a:solidFill>
              </a:rPr>
              <a:t>heatstroke</a:t>
            </a:r>
            <a:r>
              <a:rPr lang="hu-HU" sz="2800" b="1" dirty="0">
                <a:solidFill>
                  <a:srgbClr val="231F20"/>
                </a:solidFill>
              </a:rPr>
              <a:t>?</a:t>
            </a:r>
          </a:p>
          <a:p>
            <a:r>
              <a:rPr lang="en-US" sz="2800" b="1" dirty="0">
                <a:solidFill>
                  <a:srgbClr val="231F20"/>
                </a:solidFill>
              </a:rPr>
              <a:t>Flowchart </a:t>
            </a:r>
            <a:r>
              <a:rPr lang="en-US" sz="2800" dirty="0">
                <a:solidFill>
                  <a:srgbClr val="231F20"/>
                </a:solidFill>
              </a:rPr>
              <a:t>for use in a case of suspected exertional heat stroke</a:t>
            </a:r>
            <a:endParaRPr lang="hu-HU" sz="2800" dirty="0"/>
          </a:p>
        </p:txBody>
      </p:sp>
      <p:sp>
        <p:nvSpPr>
          <p:cNvPr id="6" name="Téglalap 5"/>
          <p:cNvSpPr/>
          <p:nvPr/>
        </p:nvSpPr>
        <p:spPr>
          <a:xfrm>
            <a:off x="138544" y="5703404"/>
            <a:ext cx="4488873" cy="461665"/>
          </a:xfrm>
          <a:prstGeom prst="rect">
            <a:avLst/>
          </a:prstGeom>
        </p:spPr>
        <p:txBody>
          <a:bodyPr wrap="square">
            <a:spAutoFit/>
          </a:bodyPr>
          <a:lstStyle/>
          <a:p>
            <a:r>
              <a:rPr lang="hu-HU" sz="1200" i="1" dirty="0" err="1"/>
              <a:t>Source</a:t>
            </a:r>
            <a:r>
              <a:rPr lang="hu-HU" sz="1200" i="1" dirty="0"/>
              <a:t>: </a:t>
            </a:r>
            <a:r>
              <a:rPr lang="hu-HU" sz="1200" i="1" dirty="0" err="1"/>
              <a:t>Leyk</a:t>
            </a:r>
            <a:r>
              <a:rPr lang="hu-HU" sz="1200" i="1" dirty="0"/>
              <a:t> D et </a:t>
            </a:r>
            <a:r>
              <a:rPr lang="hu-HU" sz="1200" i="1" dirty="0" err="1"/>
              <a:t>al</a:t>
            </a:r>
            <a:r>
              <a:rPr lang="hu-HU" sz="1200" i="1" dirty="0"/>
              <a:t>.:. Health </a:t>
            </a:r>
            <a:r>
              <a:rPr lang="hu-HU" sz="1200" i="1" dirty="0" err="1"/>
              <a:t>Risks</a:t>
            </a:r>
            <a:r>
              <a:rPr lang="hu-HU" sz="1200" i="1" dirty="0"/>
              <a:t> and </a:t>
            </a:r>
            <a:r>
              <a:rPr lang="hu-HU" sz="1200" i="1" dirty="0" err="1"/>
              <a:t>Interventions</a:t>
            </a:r>
            <a:r>
              <a:rPr lang="hu-HU" sz="1200" i="1" dirty="0"/>
              <a:t> in </a:t>
            </a:r>
            <a:r>
              <a:rPr lang="hu-HU" sz="1200" i="1" dirty="0" err="1"/>
              <a:t>Exertional</a:t>
            </a:r>
            <a:r>
              <a:rPr lang="hu-HU" sz="1200" i="1" dirty="0"/>
              <a:t> </a:t>
            </a:r>
            <a:r>
              <a:rPr lang="hu-HU" sz="1200" i="1" dirty="0" err="1"/>
              <a:t>Heat</a:t>
            </a:r>
            <a:r>
              <a:rPr lang="hu-HU" sz="1200" i="1" dirty="0"/>
              <a:t> </a:t>
            </a:r>
            <a:r>
              <a:rPr lang="hu-HU" sz="1200" i="1" dirty="0" err="1"/>
              <a:t>Stress</a:t>
            </a:r>
            <a:r>
              <a:rPr lang="hu-HU" sz="1200" i="1" dirty="0"/>
              <a:t>. </a:t>
            </a:r>
            <a:r>
              <a:rPr lang="hu-HU" sz="1200" i="1" dirty="0" err="1"/>
              <a:t>doi</a:t>
            </a:r>
            <a:r>
              <a:rPr lang="hu-HU" sz="1200" i="1" dirty="0"/>
              <a:t>: 10.3238/arztebl.2019.0537</a:t>
            </a:r>
            <a:r>
              <a:rPr lang="hu-HU" sz="1200" dirty="0"/>
              <a:t>.  </a:t>
            </a:r>
          </a:p>
        </p:txBody>
      </p:sp>
      <p:sp>
        <p:nvSpPr>
          <p:cNvPr id="7" name="Szövegdoboz 6"/>
          <p:cNvSpPr txBox="1"/>
          <p:nvPr/>
        </p:nvSpPr>
        <p:spPr>
          <a:xfrm>
            <a:off x="5292383" y="63681"/>
            <a:ext cx="5791254" cy="369332"/>
          </a:xfrm>
          <a:prstGeom prst="rect">
            <a:avLst/>
          </a:prstGeom>
          <a:solidFill>
            <a:schemeClr val="accent4">
              <a:lumMod val="75000"/>
            </a:schemeClr>
          </a:solidFill>
        </p:spPr>
        <p:txBody>
          <a:bodyPr wrap="square" rtlCol="0">
            <a:spAutoFit/>
          </a:bodyPr>
          <a:lstStyle/>
          <a:p>
            <a:pPr algn="ctr"/>
            <a:r>
              <a:rPr lang="hu-HU" dirty="0"/>
              <a:t>Ájult beteg</a:t>
            </a:r>
          </a:p>
        </p:txBody>
      </p:sp>
      <p:sp>
        <p:nvSpPr>
          <p:cNvPr id="8" name="Szövegdoboz 7"/>
          <p:cNvSpPr txBox="1"/>
          <p:nvPr/>
        </p:nvSpPr>
        <p:spPr>
          <a:xfrm>
            <a:off x="172373" y="346858"/>
            <a:ext cx="4585855" cy="2400657"/>
          </a:xfrm>
          <a:prstGeom prst="rect">
            <a:avLst/>
          </a:prstGeom>
          <a:solidFill>
            <a:schemeClr val="bg1"/>
          </a:solidFill>
        </p:spPr>
        <p:txBody>
          <a:bodyPr wrap="square" rtlCol="0">
            <a:spAutoFit/>
          </a:bodyPr>
          <a:lstStyle/>
          <a:p>
            <a:r>
              <a:rPr lang="hu-HU" sz="2800" b="1" dirty="0"/>
              <a:t>Hogyan ismerhető fel a hőguta</a:t>
            </a:r>
            <a:r>
              <a:rPr lang="hu-HU" sz="2800" b="1" dirty="0" smtClean="0"/>
              <a:t>?</a:t>
            </a:r>
          </a:p>
          <a:p>
            <a:endParaRPr lang="hu-HU" sz="2800" b="1" dirty="0" smtClean="0"/>
          </a:p>
          <a:p>
            <a:pPr algn="just"/>
            <a:r>
              <a:rPr lang="hu-HU" sz="2200" dirty="0" smtClean="0"/>
              <a:t>Hőguta </a:t>
            </a:r>
            <a:r>
              <a:rPr lang="hu-HU" sz="2200" dirty="0"/>
              <a:t>gyanúja esetén a következő folyamatábra </a:t>
            </a:r>
            <a:r>
              <a:rPr lang="hu-HU" sz="2200" dirty="0" smtClean="0"/>
              <a:t>segíthet </a:t>
            </a:r>
            <a:r>
              <a:rPr lang="hu-HU" sz="2200" dirty="0"/>
              <a:t>a </a:t>
            </a:r>
            <a:r>
              <a:rPr lang="hu-HU" sz="2200" smtClean="0"/>
              <a:t>diagnózis felállításában.</a:t>
            </a:r>
            <a:endParaRPr lang="hu-HU" sz="2200" dirty="0"/>
          </a:p>
        </p:txBody>
      </p:sp>
      <p:sp>
        <p:nvSpPr>
          <p:cNvPr id="9" name="Szövegdoboz 8"/>
          <p:cNvSpPr txBox="1"/>
          <p:nvPr/>
        </p:nvSpPr>
        <p:spPr>
          <a:xfrm>
            <a:off x="5112762" y="461888"/>
            <a:ext cx="2680648" cy="1600438"/>
          </a:xfrm>
          <a:prstGeom prst="rect">
            <a:avLst/>
          </a:prstGeom>
          <a:solidFill>
            <a:schemeClr val="bg1"/>
          </a:solidFill>
          <a:ln>
            <a:solidFill>
              <a:schemeClr val="tx1"/>
            </a:solidFill>
          </a:ln>
        </p:spPr>
        <p:txBody>
          <a:bodyPr wrap="square" rtlCol="0">
            <a:spAutoFit/>
          </a:bodyPr>
          <a:lstStyle/>
          <a:p>
            <a:r>
              <a:rPr lang="hu-HU" sz="1400" b="1" dirty="0"/>
              <a:t>Vitális szervek, funkciók, tünetek ellenőrzése</a:t>
            </a:r>
          </a:p>
          <a:p>
            <a:r>
              <a:rPr lang="hu-HU" sz="1400" dirty="0"/>
              <a:t>Légutak</a:t>
            </a:r>
          </a:p>
          <a:p>
            <a:r>
              <a:rPr lang="hu-HU" sz="1400" dirty="0"/>
              <a:t>Légzés</a:t>
            </a:r>
          </a:p>
          <a:p>
            <a:r>
              <a:rPr lang="hu-HU" sz="1400" dirty="0"/>
              <a:t>Keringés</a:t>
            </a:r>
          </a:p>
          <a:p>
            <a:r>
              <a:rPr lang="hu-HU" sz="1400" dirty="0"/>
              <a:t>Neurológiai státusz</a:t>
            </a:r>
          </a:p>
          <a:p>
            <a:r>
              <a:rPr lang="hu-HU" sz="1400" dirty="0"/>
              <a:t>Vércukor szint</a:t>
            </a:r>
          </a:p>
        </p:txBody>
      </p:sp>
      <p:sp>
        <p:nvSpPr>
          <p:cNvPr id="10" name="Szövegdoboz 9"/>
          <p:cNvSpPr txBox="1"/>
          <p:nvPr/>
        </p:nvSpPr>
        <p:spPr>
          <a:xfrm>
            <a:off x="8736594" y="753061"/>
            <a:ext cx="2462542" cy="646331"/>
          </a:xfrm>
          <a:prstGeom prst="rect">
            <a:avLst/>
          </a:prstGeom>
          <a:solidFill>
            <a:schemeClr val="bg1"/>
          </a:solidFill>
          <a:ln>
            <a:solidFill>
              <a:schemeClr val="tx1"/>
            </a:solidFill>
          </a:ln>
        </p:spPr>
        <p:txBody>
          <a:bodyPr wrap="square" rtlCol="0">
            <a:spAutoFit/>
          </a:bodyPr>
          <a:lstStyle/>
          <a:p>
            <a:pPr algn="ctr"/>
            <a:r>
              <a:rPr lang="hu-HU" dirty="0"/>
              <a:t>Azonnal kezdje el a kezelést</a:t>
            </a:r>
          </a:p>
        </p:txBody>
      </p:sp>
      <p:sp>
        <p:nvSpPr>
          <p:cNvPr id="11" name="Szövegdoboz 10"/>
          <p:cNvSpPr txBox="1"/>
          <p:nvPr/>
        </p:nvSpPr>
        <p:spPr>
          <a:xfrm>
            <a:off x="6962114" y="2095006"/>
            <a:ext cx="2534971" cy="307777"/>
          </a:xfrm>
          <a:prstGeom prst="rect">
            <a:avLst/>
          </a:prstGeom>
          <a:solidFill>
            <a:schemeClr val="bg1"/>
          </a:solidFill>
          <a:ln>
            <a:solidFill>
              <a:schemeClr val="tx1"/>
            </a:solidFill>
          </a:ln>
        </p:spPr>
        <p:txBody>
          <a:bodyPr wrap="square" rtlCol="0">
            <a:spAutoFit/>
          </a:bodyPr>
          <a:lstStyle/>
          <a:p>
            <a:pPr algn="ctr"/>
            <a:r>
              <a:rPr lang="hu-HU" sz="1400" b="1" dirty="0"/>
              <a:t>Mérje meg a testhőmérsékletet</a:t>
            </a:r>
          </a:p>
        </p:txBody>
      </p:sp>
      <p:sp>
        <p:nvSpPr>
          <p:cNvPr id="12" name="Szövegdoboz 11"/>
          <p:cNvSpPr txBox="1"/>
          <p:nvPr/>
        </p:nvSpPr>
        <p:spPr>
          <a:xfrm>
            <a:off x="5438274" y="6040055"/>
            <a:ext cx="5524901" cy="307777"/>
          </a:xfrm>
          <a:prstGeom prst="rect">
            <a:avLst/>
          </a:prstGeom>
          <a:solidFill>
            <a:schemeClr val="bg1"/>
          </a:solidFill>
          <a:ln>
            <a:solidFill>
              <a:schemeClr val="tx1"/>
            </a:solidFill>
          </a:ln>
        </p:spPr>
        <p:txBody>
          <a:bodyPr wrap="square" rtlCol="0">
            <a:spAutoFit/>
          </a:bodyPr>
          <a:lstStyle/>
          <a:p>
            <a:pPr algn="ctr"/>
            <a:r>
              <a:rPr lang="hu-HU" sz="1400" b="1" dirty="0"/>
              <a:t>Kórházi ellátás</a:t>
            </a:r>
          </a:p>
        </p:txBody>
      </p:sp>
      <p:sp>
        <p:nvSpPr>
          <p:cNvPr id="13" name="Szövegdoboz 12"/>
          <p:cNvSpPr txBox="1"/>
          <p:nvPr/>
        </p:nvSpPr>
        <p:spPr>
          <a:xfrm>
            <a:off x="5225009" y="3656944"/>
            <a:ext cx="2680648" cy="2082621"/>
          </a:xfrm>
          <a:prstGeom prst="rect">
            <a:avLst/>
          </a:prstGeom>
          <a:solidFill>
            <a:schemeClr val="bg1"/>
          </a:solidFill>
          <a:ln>
            <a:solidFill>
              <a:schemeClr val="tx1"/>
            </a:solidFill>
          </a:ln>
        </p:spPr>
        <p:txBody>
          <a:bodyPr wrap="square" rtlCol="0">
            <a:spAutoFit/>
          </a:bodyPr>
          <a:lstStyle/>
          <a:p>
            <a:r>
              <a:rPr lang="hu-HU" sz="1400" b="1" dirty="0"/>
              <a:t>AZONNAL kezdje a test aktív vagy passzív hűtését</a:t>
            </a:r>
          </a:p>
          <a:p>
            <a:pPr>
              <a:spcAft>
                <a:spcPts val="100"/>
              </a:spcAft>
            </a:pPr>
            <a:r>
              <a:rPr lang="hu-HU" sz="1400" dirty="0"/>
              <a:t>Ruha eltávolítás</a:t>
            </a:r>
          </a:p>
          <a:p>
            <a:pPr>
              <a:spcAft>
                <a:spcPts val="100"/>
              </a:spcAft>
            </a:pPr>
            <a:r>
              <a:rPr lang="hu-HU" sz="1400" dirty="0"/>
              <a:t>Hűvös környezet biztosítása</a:t>
            </a:r>
          </a:p>
          <a:p>
            <a:pPr>
              <a:spcAft>
                <a:spcPts val="100"/>
              </a:spcAft>
            </a:pPr>
            <a:r>
              <a:rPr lang="hu-HU" sz="1400" dirty="0"/>
              <a:t>Megfelelő hűtési eljárások alkalmazása</a:t>
            </a:r>
          </a:p>
          <a:p>
            <a:pPr>
              <a:spcAft>
                <a:spcPts val="100"/>
              </a:spcAft>
            </a:pPr>
            <a:r>
              <a:rPr lang="hu-HU" sz="1400" dirty="0"/>
              <a:t>Testhőmérséklet folyamatos ellenőrzése</a:t>
            </a:r>
          </a:p>
          <a:p>
            <a:endParaRPr lang="hu-HU" sz="1400" dirty="0"/>
          </a:p>
        </p:txBody>
      </p:sp>
    </p:spTree>
    <p:extLst>
      <p:ext uri="{BB962C8B-B14F-4D97-AF65-F5344CB8AC3E}">
        <p14:creationId xmlns:p14="http://schemas.microsoft.com/office/powerpoint/2010/main" val="33059625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églalap 3"/>
          <p:cNvSpPr/>
          <p:nvPr/>
        </p:nvSpPr>
        <p:spPr>
          <a:xfrm>
            <a:off x="57753" y="6157837"/>
            <a:ext cx="7939454" cy="246221"/>
          </a:xfrm>
          <a:prstGeom prst="rect">
            <a:avLst/>
          </a:prstGeom>
        </p:spPr>
        <p:txBody>
          <a:bodyPr wrap="square">
            <a:spAutoFit/>
          </a:bodyPr>
          <a:lstStyle/>
          <a:p>
            <a:r>
              <a:rPr lang="hu-HU" sz="1000" i="1" dirty="0" err="1"/>
              <a:t>Source</a:t>
            </a:r>
            <a:r>
              <a:rPr lang="hu-HU" sz="1000" i="1" dirty="0"/>
              <a:t>: </a:t>
            </a:r>
            <a:r>
              <a:rPr lang="hu-HU" sz="1000" i="1" dirty="0" err="1"/>
              <a:t>Leyk</a:t>
            </a:r>
            <a:r>
              <a:rPr lang="hu-HU" sz="1000" i="1" dirty="0"/>
              <a:t> D et </a:t>
            </a:r>
            <a:r>
              <a:rPr lang="hu-HU" sz="1000" i="1" dirty="0" err="1"/>
              <a:t>al</a:t>
            </a:r>
            <a:r>
              <a:rPr lang="hu-HU" sz="1000" i="1" dirty="0"/>
              <a:t>.:. Health </a:t>
            </a:r>
            <a:r>
              <a:rPr lang="hu-HU" sz="1000" i="1" dirty="0" err="1"/>
              <a:t>Risks</a:t>
            </a:r>
            <a:r>
              <a:rPr lang="hu-HU" sz="1000" i="1" dirty="0"/>
              <a:t> and </a:t>
            </a:r>
            <a:r>
              <a:rPr lang="hu-HU" sz="1000" i="1" dirty="0" err="1"/>
              <a:t>Interventions</a:t>
            </a:r>
            <a:r>
              <a:rPr lang="hu-HU" sz="1000" i="1" dirty="0"/>
              <a:t> in </a:t>
            </a:r>
            <a:r>
              <a:rPr lang="hu-HU" sz="1000" i="1" dirty="0" err="1"/>
              <a:t>Exertional</a:t>
            </a:r>
            <a:r>
              <a:rPr lang="hu-HU" sz="1000" i="1" dirty="0"/>
              <a:t> </a:t>
            </a:r>
            <a:r>
              <a:rPr lang="hu-HU" sz="1000" i="1" dirty="0" err="1"/>
              <a:t>Heat</a:t>
            </a:r>
            <a:r>
              <a:rPr lang="hu-HU" sz="1000" i="1" dirty="0"/>
              <a:t> </a:t>
            </a:r>
            <a:r>
              <a:rPr lang="hu-HU" sz="1000" i="1" dirty="0" err="1"/>
              <a:t>Stress</a:t>
            </a:r>
            <a:r>
              <a:rPr lang="hu-HU" sz="1000" i="1" dirty="0"/>
              <a:t>. </a:t>
            </a:r>
            <a:r>
              <a:rPr lang="hu-HU" sz="1000" i="1" dirty="0" err="1"/>
              <a:t>doi</a:t>
            </a:r>
            <a:r>
              <a:rPr lang="hu-HU" sz="1000" i="1" dirty="0"/>
              <a:t>: 10.3238/arztebl.2019.0537</a:t>
            </a:r>
            <a:r>
              <a:rPr lang="hu-HU" sz="1000" dirty="0"/>
              <a:t>.  </a:t>
            </a:r>
          </a:p>
        </p:txBody>
      </p:sp>
      <p:grpSp>
        <p:nvGrpSpPr>
          <p:cNvPr id="5" name="Csoportba foglalás 4"/>
          <p:cNvGrpSpPr/>
          <p:nvPr/>
        </p:nvGrpSpPr>
        <p:grpSpPr>
          <a:xfrm>
            <a:off x="754224" y="73088"/>
            <a:ext cx="10650436" cy="5995730"/>
            <a:chOff x="590595" y="169340"/>
            <a:chExt cx="10650436" cy="5995730"/>
          </a:xfrm>
        </p:grpSpPr>
        <p:pic>
          <p:nvPicPr>
            <p:cNvPr id="6" name="Kép 5"/>
            <p:cNvPicPr>
              <a:picLocks noChangeAspect="1"/>
            </p:cNvPicPr>
            <p:nvPr/>
          </p:nvPicPr>
          <p:blipFill>
            <a:blip r:embed="rId2"/>
            <a:stretch>
              <a:fillRect/>
            </a:stretch>
          </p:blipFill>
          <p:spPr>
            <a:xfrm>
              <a:off x="590595" y="169340"/>
              <a:ext cx="10650436" cy="5410955"/>
            </a:xfrm>
            <a:prstGeom prst="rect">
              <a:avLst/>
            </a:prstGeom>
            <a:solidFill>
              <a:schemeClr val="accent4">
                <a:lumMod val="40000"/>
                <a:lumOff val="60000"/>
              </a:schemeClr>
            </a:solidFill>
          </p:spPr>
        </p:pic>
        <p:sp>
          <p:nvSpPr>
            <p:cNvPr id="7" name="Szövegdoboz 6"/>
            <p:cNvSpPr txBox="1"/>
            <p:nvPr/>
          </p:nvSpPr>
          <p:spPr>
            <a:xfrm>
              <a:off x="1461654" y="5580295"/>
              <a:ext cx="9130146" cy="584775"/>
            </a:xfrm>
            <a:prstGeom prst="rect">
              <a:avLst/>
            </a:prstGeom>
            <a:noFill/>
          </p:spPr>
          <p:txBody>
            <a:bodyPr wrap="square" rtlCol="0">
              <a:spAutoFit/>
            </a:bodyPr>
            <a:lstStyle/>
            <a:p>
              <a:pPr algn="ctr"/>
              <a:r>
                <a:rPr lang="hu-HU" sz="3200" dirty="0" err="1"/>
                <a:t>Symptoms</a:t>
              </a:r>
              <a:r>
                <a:rPr lang="hu-HU" sz="3200" dirty="0"/>
                <a:t> of </a:t>
              </a:r>
              <a:r>
                <a:rPr lang="hu-HU" sz="3200" dirty="0" err="1"/>
                <a:t>heat</a:t>
              </a:r>
              <a:r>
                <a:rPr lang="hu-HU" sz="3200" dirty="0"/>
                <a:t> </a:t>
              </a:r>
              <a:r>
                <a:rPr lang="hu-HU" sz="3200" dirty="0" err="1"/>
                <a:t>illness</a:t>
              </a:r>
              <a:endParaRPr lang="hu-HU" sz="3200" dirty="0"/>
            </a:p>
          </p:txBody>
        </p:sp>
        <p:sp>
          <p:nvSpPr>
            <p:cNvPr id="8" name="Szövegdoboz 7"/>
            <p:cNvSpPr txBox="1"/>
            <p:nvPr/>
          </p:nvSpPr>
          <p:spPr>
            <a:xfrm>
              <a:off x="5750188" y="330703"/>
              <a:ext cx="1548726" cy="369332"/>
            </a:xfrm>
            <a:prstGeom prst="rect">
              <a:avLst/>
            </a:prstGeom>
            <a:solidFill>
              <a:srgbClr val="FFCC66"/>
            </a:solidFill>
          </p:spPr>
          <p:txBody>
            <a:bodyPr wrap="square" rtlCol="0">
              <a:spAutoFit/>
            </a:bodyPr>
            <a:lstStyle/>
            <a:p>
              <a:pPr algn="ctr"/>
              <a:r>
                <a:rPr lang="hu-HU" dirty="0"/>
                <a:t>Hányinger</a:t>
              </a:r>
            </a:p>
          </p:txBody>
        </p:sp>
        <p:sp>
          <p:nvSpPr>
            <p:cNvPr id="9" name="Szövegdoboz 8"/>
            <p:cNvSpPr txBox="1"/>
            <p:nvPr/>
          </p:nvSpPr>
          <p:spPr>
            <a:xfrm>
              <a:off x="8516471" y="2414366"/>
              <a:ext cx="2590800" cy="369332"/>
            </a:xfrm>
            <a:prstGeom prst="rect">
              <a:avLst/>
            </a:prstGeom>
            <a:solidFill>
              <a:srgbClr val="FF9933"/>
            </a:solidFill>
          </p:spPr>
          <p:txBody>
            <a:bodyPr wrap="square" rtlCol="0">
              <a:spAutoFit/>
            </a:bodyPr>
            <a:lstStyle/>
            <a:p>
              <a:pPr algn="ctr"/>
              <a:r>
                <a:rPr lang="hu-HU" dirty="0"/>
                <a:t>Eszméletvesztés</a:t>
              </a:r>
            </a:p>
          </p:txBody>
        </p:sp>
        <p:sp>
          <p:nvSpPr>
            <p:cNvPr id="10" name="Szövegdoboz 9"/>
            <p:cNvSpPr txBox="1"/>
            <p:nvPr/>
          </p:nvSpPr>
          <p:spPr>
            <a:xfrm>
              <a:off x="6759388" y="1576679"/>
              <a:ext cx="2725271" cy="369332"/>
            </a:xfrm>
            <a:prstGeom prst="rect">
              <a:avLst/>
            </a:prstGeom>
            <a:solidFill>
              <a:srgbClr val="FF6600"/>
            </a:solidFill>
          </p:spPr>
          <p:txBody>
            <a:bodyPr wrap="square" rtlCol="0">
              <a:spAutoFit/>
            </a:bodyPr>
            <a:lstStyle/>
            <a:p>
              <a:pPr algn="ctr"/>
              <a:r>
                <a:rPr lang="hu-HU" dirty="0"/>
                <a:t>Izzadás hiánya</a:t>
              </a:r>
            </a:p>
          </p:txBody>
        </p:sp>
        <p:sp>
          <p:nvSpPr>
            <p:cNvPr id="11" name="Szövegdoboz 10"/>
            <p:cNvSpPr txBox="1"/>
            <p:nvPr/>
          </p:nvSpPr>
          <p:spPr>
            <a:xfrm>
              <a:off x="7939454" y="681508"/>
              <a:ext cx="2755440" cy="369332"/>
            </a:xfrm>
            <a:prstGeom prst="rect">
              <a:avLst/>
            </a:prstGeom>
            <a:solidFill>
              <a:srgbClr val="FF6600"/>
            </a:solidFill>
          </p:spPr>
          <p:txBody>
            <a:bodyPr wrap="square" rtlCol="0">
              <a:spAutoFit/>
            </a:bodyPr>
            <a:lstStyle/>
            <a:p>
              <a:pPr algn="ctr"/>
              <a:r>
                <a:rPr lang="hu-HU" dirty="0"/>
                <a:t>G</a:t>
              </a:r>
              <a:r>
                <a:rPr lang="hu-HU" dirty="0" smtClean="0"/>
                <a:t>örcsök</a:t>
              </a:r>
              <a:endParaRPr lang="hu-HU" dirty="0"/>
            </a:p>
          </p:txBody>
        </p:sp>
        <p:sp>
          <p:nvSpPr>
            <p:cNvPr id="12" name="Szövegdoboz 11"/>
            <p:cNvSpPr txBox="1"/>
            <p:nvPr/>
          </p:nvSpPr>
          <p:spPr>
            <a:xfrm>
              <a:off x="5750188" y="1172517"/>
              <a:ext cx="2353905" cy="369332"/>
            </a:xfrm>
            <a:prstGeom prst="rect">
              <a:avLst/>
            </a:prstGeom>
            <a:solidFill>
              <a:schemeClr val="accent2">
                <a:lumMod val="40000"/>
                <a:lumOff val="60000"/>
              </a:schemeClr>
            </a:solidFill>
          </p:spPr>
          <p:txBody>
            <a:bodyPr wrap="square" rtlCol="0">
              <a:spAutoFit/>
            </a:bodyPr>
            <a:lstStyle/>
            <a:p>
              <a:pPr algn="ctr"/>
              <a:r>
                <a:rPr lang="hu-HU" dirty="0"/>
                <a:t>Fejfájás</a:t>
              </a:r>
            </a:p>
          </p:txBody>
        </p:sp>
        <p:sp>
          <p:nvSpPr>
            <p:cNvPr id="13" name="Szövegdoboz 12"/>
            <p:cNvSpPr txBox="1"/>
            <p:nvPr/>
          </p:nvSpPr>
          <p:spPr>
            <a:xfrm>
              <a:off x="2681063" y="1592176"/>
              <a:ext cx="3259247" cy="369332"/>
            </a:xfrm>
            <a:prstGeom prst="rect">
              <a:avLst/>
            </a:prstGeom>
            <a:solidFill>
              <a:schemeClr val="accent4">
                <a:lumMod val="40000"/>
                <a:lumOff val="60000"/>
              </a:schemeClr>
            </a:solidFill>
          </p:spPr>
          <p:txBody>
            <a:bodyPr wrap="square" rtlCol="0">
              <a:spAutoFit/>
            </a:bodyPr>
            <a:lstStyle/>
            <a:p>
              <a:r>
                <a:rPr lang="hu-HU" dirty="0" err="1"/>
                <a:t>Tachycardia</a:t>
              </a:r>
              <a:r>
                <a:rPr lang="hu-HU" dirty="0"/>
                <a:t>, alacsony vérnyomás</a:t>
              </a:r>
            </a:p>
          </p:txBody>
        </p:sp>
        <p:sp>
          <p:nvSpPr>
            <p:cNvPr id="14" name="Szövegdoboz 13"/>
            <p:cNvSpPr txBox="1"/>
            <p:nvPr/>
          </p:nvSpPr>
          <p:spPr>
            <a:xfrm>
              <a:off x="3828296" y="1998572"/>
              <a:ext cx="1506942" cy="369332"/>
            </a:xfrm>
            <a:prstGeom prst="rect">
              <a:avLst/>
            </a:prstGeom>
            <a:solidFill>
              <a:srgbClr val="FFCC66"/>
            </a:solidFill>
          </p:spPr>
          <p:txBody>
            <a:bodyPr wrap="square" rtlCol="0">
              <a:spAutoFit/>
            </a:bodyPr>
            <a:lstStyle/>
            <a:p>
              <a:pPr algn="ctr"/>
              <a:r>
                <a:rPr lang="hu-HU" dirty="0"/>
                <a:t>Kimerültség</a:t>
              </a:r>
            </a:p>
          </p:txBody>
        </p:sp>
        <p:sp>
          <p:nvSpPr>
            <p:cNvPr id="15" name="Szövegdoboz 14"/>
            <p:cNvSpPr txBox="1"/>
            <p:nvPr/>
          </p:nvSpPr>
          <p:spPr>
            <a:xfrm>
              <a:off x="3512113" y="2396294"/>
              <a:ext cx="2412749" cy="369332"/>
            </a:xfrm>
            <a:prstGeom prst="rect">
              <a:avLst/>
            </a:prstGeom>
            <a:solidFill>
              <a:schemeClr val="accent4">
                <a:lumMod val="60000"/>
                <a:lumOff val="40000"/>
              </a:schemeClr>
            </a:solidFill>
          </p:spPr>
          <p:txBody>
            <a:bodyPr wrap="square" rtlCol="0">
              <a:spAutoFit/>
            </a:bodyPr>
            <a:lstStyle/>
            <a:p>
              <a:r>
                <a:rPr lang="hu-HU" dirty="0"/>
                <a:t>Intenzív szomjúságérzet</a:t>
              </a:r>
            </a:p>
          </p:txBody>
        </p:sp>
        <p:sp>
          <p:nvSpPr>
            <p:cNvPr id="16" name="Szövegdoboz 15"/>
            <p:cNvSpPr txBox="1"/>
            <p:nvPr/>
          </p:nvSpPr>
          <p:spPr>
            <a:xfrm>
              <a:off x="3286136" y="2837759"/>
              <a:ext cx="2049102" cy="369332"/>
            </a:xfrm>
            <a:prstGeom prst="rect">
              <a:avLst/>
            </a:prstGeom>
            <a:solidFill>
              <a:schemeClr val="accent4">
                <a:lumMod val="60000"/>
                <a:lumOff val="40000"/>
              </a:schemeClr>
            </a:solidFill>
          </p:spPr>
          <p:txBody>
            <a:bodyPr wrap="square" rtlCol="0">
              <a:spAutoFit/>
            </a:bodyPr>
            <a:lstStyle/>
            <a:p>
              <a:pPr algn="ctr"/>
              <a:r>
                <a:rPr lang="hu-HU" dirty="0"/>
                <a:t>Bőséges izzadás</a:t>
              </a:r>
            </a:p>
          </p:txBody>
        </p:sp>
        <p:sp>
          <p:nvSpPr>
            <p:cNvPr id="17" name="Szövegdoboz 16"/>
            <p:cNvSpPr txBox="1"/>
            <p:nvPr/>
          </p:nvSpPr>
          <p:spPr>
            <a:xfrm>
              <a:off x="2366682" y="3247339"/>
              <a:ext cx="2801981" cy="369332"/>
            </a:xfrm>
            <a:prstGeom prst="rect">
              <a:avLst/>
            </a:prstGeom>
            <a:solidFill>
              <a:schemeClr val="accent2">
                <a:lumMod val="60000"/>
                <a:lumOff val="40000"/>
              </a:schemeClr>
            </a:solidFill>
          </p:spPr>
          <p:txBody>
            <a:bodyPr wrap="square" rtlCol="0">
              <a:spAutoFit/>
            </a:bodyPr>
            <a:lstStyle/>
            <a:p>
              <a:pPr algn="ctr"/>
              <a:r>
                <a:rPr lang="hu-HU" dirty="0"/>
                <a:t>Lokalizált izomgörcsök</a:t>
              </a:r>
            </a:p>
          </p:txBody>
        </p:sp>
        <p:sp>
          <p:nvSpPr>
            <p:cNvPr id="18" name="Szövegdoboz 17"/>
            <p:cNvSpPr txBox="1"/>
            <p:nvPr/>
          </p:nvSpPr>
          <p:spPr>
            <a:xfrm>
              <a:off x="2388795" y="4036475"/>
              <a:ext cx="2640405" cy="369332"/>
            </a:xfrm>
            <a:prstGeom prst="rect">
              <a:avLst/>
            </a:prstGeom>
            <a:solidFill>
              <a:schemeClr val="accent4">
                <a:lumMod val="40000"/>
                <a:lumOff val="60000"/>
              </a:schemeClr>
            </a:solidFill>
          </p:spPr>
          <p:txBody>
            <a:bodyPr wrap="square" rtlCol="0">
              <a:spAutoFit/>
            </a:bodyPr>
            <a:lstStyle/>
            <a:p>
              <a:pPr algn="ctr"/>
              <a:r>
                <a:rPr lang="hu-HU" dirty="0"/>
                <a:t>Hő görcsök</a:t>
              </a:r>
            </a:p>
          </p:txBody>
        </p:sp>
        <p:sp>
          <p:nvSpPr>
            <p:cNvPr id="19" name="Szövegdoboz 18"/>
            <p:cNvSpPr txBox="1"/>
            <p:nvPr/>
          </p:nvSpPr>
          <p:spPr>
            <a:xfrm>
              <a:off x="5404016" y="4020081"/>
              <a:ext cx="2700077" cy="369332"/>
            </a:xfrm>
            <a:prstGeom prst="rect">
              <a:avLst/>
            </a:prstGeom>
            <a:solidFill>
              <a:schemeClr val="accent2">
                <a:lumMod val="60000"/>
                <a:lumOff val="40000"/>
              </a:schemeClr>
            </a:solidFill>
          </p:spPr>
          <p:txBody>
            <a:bodyPr wrap="square" rtlCol="0">
              <a:spAutoFit/>
            </a:bodyPr>
            <a:lstStyle/>
            <a:p>
              <a:pPr algn="ctr"/>
              <a:r>
                <a:rPr lang="hu-HU" dirty="0"/>
                <a:t>Hőkimerülés</a:t>
              </a:r>
            </a:p>
          </p:txBody>
        </p:sp>
        <p:sp>
          <p:nvSpPr>
            <p:cNvPr id="20" name="Szövegdoboz 19"/>
            <p:cNvSpPr txBox="1"/>
            <p:nvPr/>
          </p:nvSpPr>
          <p:spPr>
            <a:xfrm>
              <a:off x="8516471" y="4020081"/>
              <a:ext cx="2590800" cy="369332"/>
            </a:xfrm>
            <a:prstGeom prst="rect">
              <a:avLst/>
            </a:prstGeom>
            <a:solidFill>
              <a:schemeClr val="accent2"/>
            </a:solidFill>
          </p:spPr>
          <p:txBody>
            <a:bodyPr wrap="square" rtlCol="0">
              <a:spAutoFit/>
            </a:bodyPr>
            <a:lstStyle/>
            <a:p>
              <a:pPr algn="ctr"/>
              <a:r>
                <a:rPr lang="hu-HU" dirty="0"/>
                <a:t>Hőguta</a:t>
              </a:r>
            </a:p>
          </p:txBody>
        </p:sp>
        <p:sp>
          <p:nvSpPr>
            <p:cNvPr id="21" name="Szövegdoboz 20"/>
            <p:cNvSpPr txBox="1"/>
            <p:nvPr/>
          </p:nvSpPr>
          <p:spPr>
            <a:xfrm>
              <a:off x="741903" y="4020081"/>
              <a:ext cx="1535132" cy="369332"/>
            </a:xfrm>
            <a:prstGeom prst="rect">
              <a:avLst/>
            </a:prstGeom>
            <a:solidFill>
              <a:schemeClr val="accent4">
                <a:lumMod val="40000"/>
                <a:lumOff val="60000"/>
              </a:schemeClr>
            </a:solidFill>
          </p:spPr>
          <p:txBody>
            <a:bodyPr wrap="square" rtlCol="0">
              <a:spAutoFit/>
            </a:bodyPr>
            <a:lstStyle/>
            <a:p>
              <a:r>
                <a:rPr lang="hu-HU" dirty="0"/>
                <a:t>Hőbetegség</a:t>
              </a:r>
            </a:p>
          </p:txBody>
        </p:sp>
        <p:sp>
          <p:nvSpPr>
            <p:cNvPr id="22" name="Szövegdoboz 21"/>
            <p:cNvSpPr txBox="1"/>
            <p:nvPr/>
          </p:nvSpPr>
          <p:spPr>
            <a:xfrm>
              <a:off x="2418534" y="4882466"/>
              <a:ext cx="8342511" cy="369332"/>
            </a:xfrm>
            <a:prstGeom prst="rect">
              <a:avLst/>
            </a:prstGeom>
            <a:solidFill>
              <a:srgbClr val="FF6600"/>
            </a:solidFill>
          </p:spPr>
          <p:txBody>
            <a:bodyPr wrap="square" rtlCol="0">
              <a:spAutoFit/>
            </a:bodyPr>
            <a:lstStyle/>
            <a:p>
              <a:pPr>
                <a:spcBef>
                  <a:spcPts val="300"/>
                </a:spcBef>
                <a:spcAft>
                  <a:spcPts val="300"/>
                </a:spcAft>
              </a:pPr>
              <a:r>
                <a:rPr lang="hu-HU" dirty="0"/>
                <a:t>Előre nem látható átalakulás az egyik kórállapotból a másikba</a:t>
              </a:r>
            </a:p>
          </p:txBody>
        </p:sp>
        <p:sp>
          <p:nvSpPr>
            <p:cNvPr id="23" name="Szövegdoboz 22"/>
            <p:cNvSpPr txBox="1"/>
            <p:nvPr/>
          </p:nvSpPr>
          <p:spPr>
            <a:xfrm>
              <a:off x="633111" y="353492"/>
              <a:ext cx="2879002" cy="369332"/>
            </a:xfrm>
            <a:prstGeom prst="rect">
              <a:avLst/>
            </a:prstGeom>
            <a:solidFill>
              <a:schemeClr val="bg1"/>
            </a:solidFill>
            <a:ln>
              <a:solidFill>
                <a:schemeClr val="tx1"/>
              </a:solidFill>
            </a:ln>
          </p:spPr>
          <p:txBody>
            <a:bodyPr wrap="square" rtlCol="0">
              <a:spAutoFit/>
            </a:bodyPr>
            <a:lstStyle/>
            <a:p>
              <a:r>
                <a:rPr lang="hu-HU" b="1" dirty="0"/>
                <a:t>Figyelmeztető jelek, tünetek</a:t>
              </a:r>
            </a:p>
          </p:txBody>
        </p:sp>
        <p:sp>
          <p:nvSpPr>
            <p:cNvPr id="24" name="Szövegdoboz 23"/>
            <p:cNvSpPr txBox="1"/>
            <p:nvPr/>
          </p:nvSpPr>
          <p:spPr>
            <a:xfrm>
              <a:off x="5196062" y="759856"/>
              <a:ext cx="1697797" cy="369332"/>
            </a:xfrm>
            <a:prstGeom prst="rect">
              <a:avLst/>
            </a:prstGeom>
            <a:solidFill>
              <a:srgbClr val="FFCC66"/>
            </a:solidFill>
          </p:spPr>
          <p:txBody>
            <a:bodyPr wrap="square" rtlCol="0">
              <a:spAutoFit/>
            </a:bodyPr>
            <a:lstStyle/>
            <a:p>
              <a:pPr algn="ctr"/>
              <a:r>
                <a:rPr lang="hu-HU" dirty="0"/>
                <a:t>Hidegrázás</a:t>
              </a:r>
            </a:p>
          </p:txBody>
        </p:sp>
        <p:sp>
          <p:nvSpPr>
            <p:cNvPr id="25" name="Szövegdoboz 24"/>
            <p:cNvSpPr txBox="1"/>
            <p:nvPr/>
          </p:nvSpPr>
          <p:spPr>
            <a:xfrm>
              <a:off x="6026727" y="1975374"/>
              <a:ext cx="4243912" cy="369332"/>
            </a:xfrm>
            <a:prstGeom prst="rect">
              <a:avLst/>
            </a:prstGeom>
            <a:solidFill>
              <a:srgbClr val="FFCC66"/>
            </a:solidFill>
          </p:spPr>
          <p:txBody>
            <a:bodyPr wrap="square" rtlCol="0">
              <a:spAutoFit/>
            </a:bodyPr>
            <a:lstStyle/>
            <a:p>
              <a:pPr algn="ctr"/>
              <a:r>
                <a:rPr lang="hu-HU" dirty="0"/>
                <a:t>Agresszivitás, nyugtalanság, zavartság</a:t>
              </a:r>
            </a:p>
          </p:txBody>
        </p:sp>
        <p:sp>
          <p:nvSpPr>
            <p:cNvPr id="26" name="Szövegdoboz 25"/>
            <p:cNvSpPr txBox="1"/>
            <p:nvPr/>
          </p:nvSpPr>
          <p:spPr>
            <a:xfrm>
              <a:off x="3767672" y="5664798"/>
              <a:ext cx="4620236" cy="466794"/>
            </a:xfrm>
            <a:prstGeom prst="rect">
              <a:avLst/>
            </a:prstGeom>
            <a:solidFill>
              <a:schemeClr val="bg1"/>
            </a:solidFill>
            <a:ln>
              <a:solidFill>
                <a:schemeClr val="tx1"/>
              </a:solidFill>
            </a:ln>
          </p:spPr>
          <p:txBody>
            <a:bodyPr wrap="square" rtlCol="0">
              <a:spAutoFit/>
            </a:bodyPr>
            <a:lstStyle/>
            <a:p>
              <a:pPr algn="ctr">
                <a:spcBef>
                  <a:spcPts val="200"/>
                </a:spcBef>
                <a:spcAft>
                  <a:spcPts val="200"/>
                </a:spcAft>
              </a:pPr>
              <a:r>
                <a:rPr lang="hu-HU" sz="2000" dirty="0"/>
                <a:t>A hőséggel kapcsolatos kórképek </a:t>
              </a:r>
              <a:r>
                <a:rPr lang="hu-HU" sz="2000" dirty="0" smtClean="0"/>
                <a:t>tünetei</a:t>
              </a:r>
            </a:p>
            <a:p>
              <a:pPr algn="ctr">
                <a:spcBef>
                  <a:spcPts val="200"/>
                </a:spcBef>
                <a:spcAft>
                  <a:spcPts val="200"/>
                </a:spcAft>
              </a:pPr>
              <a:endParaRPr lang="hu-HU" sz="100" dirty="0"/>
            </a:p>
          </p:txBody>
        </p:sp>
      </p:grpSp>
    </p:spTree>
    <p:extLst>
      <p:ext uri="{BB962C8B-B14F-4D97-AF65-F5344CB8AC3E}">
        <p14:creationId xmlns:p14="http://schemas.microsoft.com/office/powerpoint/2010/main" val="14518867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dirty="0"/>
              <a:t>Hőmérséklet és </a:t>
            </a:r>
            <a:r>
              <a:rPr lang="hu" dirty="0" smtClean="0"/>
              <a:t>a vesebetegségek</a:t>
            </a:r>
            <a:endParaRPr lang="hu" dirty="0"/>
          </a:p>
        </p:txBody>
      </p:sp>
      <p:sp>
        <p:nvSpPr>
          <p:cNvPr id="3" name="Tartalom helye 2"/>
          <p:cNvSpPr>
            <a:spLocks noGrp="1"/>
          </p:cNvSpPr>
          <p:nvPr>
            <p:ph idx="1"/>
          </p:nvPr>
        </p:nvSpPr>
        <p:spPr>
          <a:xfrm>
            <a:off x="517584" y="1293962"/>
            <a:ext cx="11162581" cy="5011710"/>
          </a:xfrm>
        </p:spPr>
        <p:txBody>
          <a:bodyPr rtlCol="0">
            <a:normAutofit/>
          </a:bodyPr>
          <a:lstStyle/>
          <a:p>
            <a:pPr algn="just" rtl="0"/>
            <a:r>
              <a:rPr lang="hu-HU" dirty="0" smtClean="0"/>
              <a:t>Az epidemiológiai bizonyítékok arra utalnak, hogy a magas hőmérsékletnek való kitettség, amely az optimális hőmérsékletnél melegebb környezeti hőmérsékletként definiálható, fontos kockázati tényező számos káros egészségkövetkezmény szempontjából, beleértve a specifikus okokból eredő halálozást és morbiditást.</a:t>
            </a:r>
          </a:p>
          <a:p>
            <a:pPr algn="just"/>
            <a:r>
              <a:rPr lang="hu-HU" dirty="0" smtClean="0"/>
              <a:t>A krónikus vesebetegség (CKD) jelentős </a:t>
            </a:r>
            <a:r>
              <a:rPr lang="hu-HU" dirty="0" err="1" smtClean="0"/>
              <a:t>egészségterhet</a:t>
            </a:r>
            <a:r>
              <a:rPr lang="hu-HU" dirty="0" smtClean="0"/>
              <a:t> és gazdasági kihívást jelent, elsősorban a végstádiumú vesebetegség költséges terápiája (vesetranszplantáció) miatt.</a:t>
            </a:r>
          </a:p>
          <a:p>
            <a:pPr algn="just"/>
            <a:r>
              <a:rPr lang="hu-HU" dirty="0" smtClean="0"/>
              <a:t>2017-ben világszerte 697 millió embernél állapítottak meg CKD-t, és 1,2 millió haláleset volt köthető ehhez a betegséghez, ami 41,5%-</a:t>
            </a:r>
            <a:r>
              <a:rPr lang="hu-HU" dirty="0" err="1" smtClean="0"/>
              <a:t>os</a:t>
            </a:r>
            <a:r>
              <a:rPr lang="hu-HU" dirty="0" smtClean="0"/>
              <a:t> növekedést jelent a halálozási arányban 1990. év eseteihez viszonyítva. </a:t>
            </a:r>
          </a:p>
          <a:p>
            <a:pPr algn="just"/>
            <a:r>
              <a:rPr lang="hu-HU" dirty="0" smtClean="0"/>
              <a:t>A CKD kialakulásának leggyakoribb kockázati tényezői közé tartozik a cukorbetegség, a magas vérnyomás és a </a:t>
            </a:r>
            <a:r>
              <a:rPr lang="hu-HU" dirty="0" err="1" smtClean="0"/>
              <a:t>glomerulonephritis</a:t>
            </a:r>
            <a:r>
              <a:rPr lang="hu-HU" dirty="0" smtClean="0"/>
              <a:t>.</a:t>
            </a:r>
            <a:endParaRPr lang="hu-HU" dirty="0"/>
          </a:p>
        </p:txBody>
      </p:sp>
    </p:spTree>
    <p:extLst>
      <p:ext uri="{BB962C8B-B14F-4D97-AF65-F5344CB8AC3E}">
        <p14:creationId xmlns:p14="http://schemas.microsoft.com/office/powerpoint/2010/main" val="1055386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p:txBody>
          <a:bodyPr rtlCol="0">
            <a:normAutofit fontScale="90000"/>
          </a:bodyPr>
          <a:lstStyle/>
          <a:p>
            <a:pPr rtl="0"/>
            <a:r>
              <a:rPr lang="hu"/>
              <a:t>Klímaváltozás és hőstressz nephropathia</a:t>
            </a:r>
          </a:p>
        </p:txBody>
      </p:sp>
      <p:pic>
        <p:nvPicPr>
          <p:cNvPr id="2" name="Kép 1">
            <a:extLst>
              <a:ext uri="{FF2B5EF4-FFF2-40B4-BE49-F238E27FC236}">
                <a16:creationId xmlns:a16="http://schemas.microsoft.com/office/drawing/2014/main" id="{9C167311-EE36-68E7-1972-D185F6679895}"/>
              </a:ext>
            </a:extLst>
          </p:cNvPr>
          <p:cNvPicPr>
            <a:picLocks noChangeAspect="1"/>
          </p:cNvPicPr>
          <p:nvPr/>
        </p:nvPicPr>
        <p:blipFill>
          <a:blip r:embed="rId2"/>
          <a:stretch>
            <a:fillRect/>
          </a:stretch>
        </p:blipFill>
        <p:spPr>
          <a:xfrm>
            <a:off x="2434590" y="920630"/>
            <a:ext cx="7623810" cy="5380590"/>
          </a:xfrm>
          <a:prstGeom prst="rect">
            <a:avLst/>
          </a:prstGeom>
        </p:spPr>
      </p:pic>
      <p:sp>
        <p:nvSpPr>
          <p:cNvPr id="3" name="Téglalap 2"/>
          <p:cNvSpPr/>
          <p:nvPr/>
        </p:nvSpPr>
        <p:spPr>
          <a:xfrm>
            <a:off x="192505" y="6054999"/>
            <a:ext cx="3473570" cy="246221"/>
          </a:xfrm>
          <a:prstGeom prst="rect">
            <a:avLst/>
          </a:prstGeom>
        </p:spPr>
        <p:txBody>
          <a:bodyPr wrap="square">
            <a:spAutoFit/>
          </a:bodyPr>
          <a:lstStyle/>
          <a:p>
            <a:r>
              <a:rPr lang="hu" sz="1000" dirty="0" smtClean="0"/>
              <a:t>doi</a:t>
            </a:r>
            <a:r>
              <a:rPr lang="hu" sz="1000" dirty="0"/>
              <a:t>: 10.1186/1472-6947-9-14. </a:t>
            </a:r>
          </a:p>
        </p:txBody>
      </p:sp>
    </p:spTree>
    <p:extLst>
      <p:ext uri="{BB962C8B-B14F-4D97-AF65-F5344CB8AC3E}">
        <p14:creationId xmlns:p14="http://schemas.microsoft.com/office/powerpoint/2010/main" val="183198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3"/>
          <p:cNvSpPr>
            <a:spLocks noGrp="1"/>
          </p:cNvSpPr>
          <p:nvPr>
            <p:ph type="title"/>
          </p:nvPr>
        </p:nvSpPr>
        <p:spPr>
          <a:xfrm>
            <a:off x="192505" y="153009"/>
            <a:ext cx="11896826" cy="942546"/>
          </a:xfrm>
        </p:spPr>
        <p:txBody>
          <a:bodyPr rtlCol="0">
            <a:normAutofit/>
          </a:bodyPr>
          <a:lstStyle/>
          <a:p>
            <a:r>
              <a:rPr lang="hu" sz="3000" b="1" dirty="0"/>
              <a:t>Vese fiziológiája és patofiziológiája a hőstressz során, valamint </a:t>
            </a:r>
            <a:r>
              <a:rPr lang="hu" sz="3000" b="1" dirty="0" smtClean="0"/>
              <a:t>az öregedés módosító hatása</a:t>
            </a:r>
            <a:endParaRPr lang="en-US" sz="3000" b="1" dirty="0"/>
          </a:p>
        </p:txBody>
      </p:sp>
      <p:pic>
        <p:nvPicPr>
          <p:cNvPr id="2" name="Kép 1">
            <a:extLst>
              <a:ext uri="{FF2B5EF4-FFF2-40B4-BE49-F238E27FC236}">
                <a16:creationId xmlns:a16="http://schemas.microsoft.com/office/drawing/2014/main" id="{37291BAF-D31F-0C70-E13C-039A8B287F0E}"/>
              </a:ext>
            </a:extLst>
          </p:cNvPr>
          <p:cNvPicPr>
            <a:picLocks noChangeAspect="1"/>
          </p:cNvPicPr>
          <p:nvPr/>
        </p:nvPicPr>
        <p:blipFill rotWithShape="1">
          <a:blip r:embed="rId2"/>
          <a:srcRect t="6500"/>
          <a:stretch/>
        </p:blipFill>
        <p:spPr>
          <a:xfrm>
            <a:off x="192505" y="1276709"/>
            <a:ext cx="11806990" cy="4918606"/>
          </a:xfrm>
          <a:prstGeom prst="rect">
            <a:avLst/>
          </a:prstGeom>
        </p:spPr>
      </p:pic>
      <p:sp>
        <p:nvSpPr>
          <p:cNvPr id="5" name="Téglalap 4">
            <a:extLst>
              <a:ext uri="{FF2B5EF4-FFF2-40B4-BE49-F238E27FC236}">
                <a16:creationId xmlns:a16="http://schemas.microsoft.com/office/drawing/2014/main" id="{90517D53-C398-494F-0651-4E0ECC7E8964}"/>
              </a:ext>
            </a:extLst>
          </p:cNvPr>
          <p:cNvSpPr/>
          <p:nvPr/>
        </p:nvSpPr>
        <p:spPr>
          <a:xfrm>
            <a:off x="9920376" y="6041426"/>
            <a:ext cx="2271623" cy="246221"/>
          </a:xfrm>
          <a:prstGeom prst="rect">
            <a:avLst/>
          </a:prstGeom>
        </p:spPr>
        <p:txBody>
          <a:bodyPr wrap="square" rtlCol="0">
            <a:spAutoFit/>
          </a:bodyPr>
          <a:lstStyle/>
          <a:p>
            <a:pPr rtl="0"/>
            <a:r>
              <a:rPr lang="hu" sz="1000" dirty="0" smtClean="0"/>
              <a:t>doi</a:t>
            </a:r>
            <a:r>
              <a:rPr lang="hu" sz="1000" dirty="0"/>
              <a:t>: 10.1080/23328940.2020.1826841.</a:t>
            </a:r>
          </a:p>
        </p:txBody>
      </p:sp>
    </p:spTree>
    <p:extLst>
      <p:ext uri="{BB962C8B-B14F-4D97-AF65-F5344CB8AC3E}">
        <p14:creationId xmlns:p14="http://schemas.microsoft.com/office/powerpoint/2010/main" val="1137508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2505" y="3640346"/>
            <a:ext cx="11862120" cy="2665325"/>
          </a:xfrm>
        </p:spPr>
        <p:txBody>
          <a:bodyPr rtlCol="0">
            <a:normAutofit/>
          </a:bodyPr>
          <a:lstStyle/>
          <a:p>
            <a:pPr algn="just" rtl="0">
              <a:lnSpc>
                <a:spcPct val="120000"/>
              </a:lnSpc>
            </a:pPr>
            <a:r>
              <a:rPr lang="hu-HU" sz="1800" dirty="0" smtClean="0"/>
              <a:t>Az éghajlatváltozás korunk egyik legnagyobb kihívása. Ma már széles körben elismert tény, hogy az éghajlatváltozás és a biológiai sokféleség csökkenése összefügg egymással, és hogy mindkettőt egyre inkább befolyásolja az emberi tevékenység.</a:t>
            </a:r>
          </a:p>
          <a:p>
            <a:pPr algn="just">
              <a:lnSpc>
                <a:spcPct val="120000"/>
              </a:lnSpc>
            </a:pPr>
            <a:r>
              <a:rPr lang="hu-HU" sz="1800" dirty="0" smtClean="0"/>
              <a:t>Előadássorozatunkkal szeretnénk számos olyan kockázatra felhívni a figyelmet, amelyet a Föld ökológiai és éghajlati jellemzőinek átalakulása jelent az emberi társadalmak számára. A témák között szerepel a víz- és élelmiszerbiztonság, a levegő minőség, a gyógyászati, rekreációs vagy gazdasági célokra használt természeti erőforrások elérhetősége, a népesség elvándorlása, az erőforrások birtoklásáért  kialakuló konfliktusok, természeti katasztrófák, valamint a új betegségek kialakulását  eredményező hatások tárgyalása. </a:t>
            </a:r>
            <a:endParaRPr lang="hu-HU" sz="1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6618" y="204525"/>
            <a:ext cx="6191250" cy="3238500"/>
          </a:xfrm>
          <a:prstGeom prst="rect">
            <a:avLst/>
          </a:prstGeom>
        </p:spPr>
      </p:pic>
      <p:sp>
        <p:nvSpPr>
          <p:cNvPr id="2" name="Rectangle 1"/>
          <p:cNvSpPr/>
          <p:nvPr/>
        </p:nvSpPr>
        <p:spPr>
          <a:xfrm>
            <a:off x="27565" y="2481721"/>
            <a:ext cx="3267178" cy="430887"/>
          </a:xfrm>
          <a:prstGeom prst="rect">
            <a:avLst/>
          </a:prstGeom>
        </p:spPr>
        <p:txBody>
          <a:bodyPr wrap="square" lIns="91440" tIns="45720" rIns="91440" bIns="45720" rtlCol="0" anchor="t">
            <a:spAutoFit/>
          </a:bodyPr>
          <a:lstStyle/>
          <a:p>
            <a:pPr rtl="0"/>
            <a:r>
              <a:rPr lang="hu" sz="1100" dirty="0">
                <a:solidFill>
                  <a:srgbClr val="0000FF"/>
                </a:solidFill>
                <a:latin typeface="Calibri"/>
                <a:ea typeface="Calibri"/>
                <a:cs typeface="Times New Roman"/>
                <a:hlinkClick r:id="rId3"/>
              </a:rPr>
              <a:t>https://www.who.int/news-room/fact-sheets/detail/</a:t>
            </a:r>
            <a:endParaRPr lang="hu-HU" sz="1100" dirty="0">
              <a:solidFill>
                <a:srgbClr val="0000FF"/>
              </a:solidFill>
              <a:latin typeface="Calibri"/>
              <a:ea typeface="Calibri"/>
              <a:cs typeface="Times New Roman"/>
              <a:hlinkClick r:id="rId3"/>
            </a:endParaRPr>
          </a:p>
          <a:p>
            <a:pPr rtl="0"/>
            <a:r>
              <a:rPr lang="hu" sz="1100" dirty="0" smtClean="0">
                <a:solidFill>
                  <a:srgbClr val="0000FF"/>
                </a:solidFill>
                <a:latin typeface="Calibri"/>
                <a:ea typeface="Calibri"/>
                <a:cs typeface="Times New Roman"/>
              </a:rPr>
              <a:t>climate-change-and-health</a:t>
            </a:r>
            <a:endParaRPr lang="en-US" sz="1100" dirty="0"/>
          </a:p>
        </p:txBody>
      </p:sp>
    </p:spTree>
    <p:extLst>
      <p:ext uri="{BB962C8B-B14F-4D97-AF65-F5344CB8AC3E}">
        <p14:creationId xmlns:p14="http://schemas.microsoft.com/office/powerpoint/2010/main" val="3366901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92504" y="94891"/>
            <a:ext cx="11999495" cy="914400"/>
          </a:xfrm>
        </p:spPr>
        <p:txBody>
          <a:bodyPr rtlCol="0">
            <a:noAutofit/>
          </a:bodyPr>
          <a:lstStyle/>
          <a:p>
            <a:r>
              <a:rPr lang="hu-HU" sz="3200" dirty="0"/>
              <a:t>A </a:t>
            </a:r>
            <a:r>
              <a:rPr lang="hu-HU" sz="3200" dirty="0" smtClean="0"/>
              <a:t>környezeti </a:t>
            </a:r>
            <a:r>
              <a:rPr lang="hu-HU" sz="3200" dirty="0"/>
              <a:t>hőhatás </a:t>
            </a:r>
            <a:r>
              <a:rPr lang="hu-HU" sz="3200" dirty="0" smtClean="0"/>
              <a:t>okozta krónikus </a:t>
            </a:r>
            <a:r>
              <a:rPr lang="hu-HU" sz="3200" dirty="0"/>
              <a:t>vesebetegség kialakulásának folyamata </a:t>
            </a:r>
          </a:p>
        </p:txBody>
      </p:sp>
      <p:sp>
        <p:nvSpPr>
          <p:cNvPr id="5" name="Szövegdoboz 4">
            <a:extLst>
              <a:ext uri="{FF2B5EF4-FFF2-40B4-BE49-F238E27FC236}">
                <a16:creationId xmlns:a16="http://schemas.microsoft.com/office/drawing/2014/main" id="{B2231072-3A7A-CE96-D7CA-D841C4684629}"/>
              </a:ext>
            </a:extLst>
          </p:cNvPr>
          <p:cNvSpPr txBox="1"/>
          <p:nvPr/>
        </p:nvSpPr>
        <p:spPr>
          <a:xfrm>
            <a:off x="192505" y="6094369"/>
            <a:ext cx="7056784" cy="246221"/>
          </a:xfrm>
          <a:prstGeom prst="rect">
            <a:avLst/>
          </a:prstGeom>
          <a:noFill/>
        </p:spPr>
        <p:txBody>
          <a:bodyPr wrap="square" rtlCol="0">
            <a:spAutoFit/>
          </a:bodyPr>
          <a:lstStyle/>
          <a:p>
            <a:pPr rtl="0"/>
            <a:r>
              <a:rPr lang="hu" sz="1000" dirty="0" smtClean="0"/>
              <a:t>doi</a:t>
            </a:r>
            <a:r>
              <a:rPr lang="hu" sz="1000" dirty="0"/>
              <a:t>: 10.1016/j.nefro.2016.12.008. PMID: 28946962.</a:t>
            </a:r>
            <a:endParaRPr lang="hu-HU" sz="1000" dirty="0"/>
          </a:p>
        </p:txBody>
      </p:sp>
      <p:pic>
        <p:nvPicPr>
          <p:cNvPr id="6" name="Kép 5">
            <a:extLst>
              <a:ext uri="{FF2B5EF4-FFF2-40B4-BE49-F238E27FC236}">
                <a16:creationId xmlns:a16="http://schemas.microsoft.com/office/drawing/2014/main" id="{773C15EE-FAD0-D70E-2D6B-D9585F9E6D46}"/>
              </a:ext>
            </a:extLst>
          </p:cNvPr>
          <p:cNvPicPr>
            <a:picLocks noChangeAspect="1"/>
          </p:cNvPicPr>
          <p:nvPr/>
        </p:nvPicPr>
        <p:blipFill rotWithShape="1">
          <a:blip r:embed="rId2"/>
          <a:srcRect t="3252"/>
          <a:stretch/>
        </p:blipFill>
        <p:spPr>
          <a:xfrm>
            <a:off x="1275692" y="1123679"/>
            <a:ext cx="9204477" cy="4955682"/>
          </a:xfrm>
          <a:prstGeom prst="rect">
            <a:avLst/>
          </a:prstGeom>
        </p:spPr>
      </p:pic>
    </p:spTree>
    <p:extLst>
      <p:ext uri="{BB962C8B-B14F-4D97-AF65-F5344CB8AC3E}">
        <p14:creationId xmlns:p14="http://schemas.microsoft.com/office/powerpoint/2010/main" val="42340841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1693" t="1750"/>
          <a:stretch/>
        </p:blipFill>
        <p:spPr>
          <a:xfrm>
            <a:off x="5000884" y="26190"/>
            <a:ext cx="5816861" cy="6238339"/>
          </a:xfrm>
          <a:prstGeom prst="rect">
            <a:avLst/>
          </a:prstGeom>
        </p:spPr>
      </p:pic>
      <p:pic>
        <p:nvPicPr>
          <p:cNvPr id="6" name="Kép 5"/>
          <p:cNvPicPr>
            <a:picLocks noChangeAspect="1"/>
          </p:cNvPicPr>
          <p:nvPr/>
        </p:nvPicPr>
        <p:blipFill>
          <a:blip r:embed="rId3"/>
          <a:stretch>
            <a:fillRect/>
          </a:stretch>
        </p:blipFill>
        <p:spPr>
          <a:xfrm>
            <a:off x="93272" y="5907746"/>
            <a:ext cx="4418342" cy="356783"/>
          </a:xfrm>
          <a:prstGeom prst="rect">
            <a:avLst/>
          </a:prstGeom>
        </p:spPr>
      </p:pic>
      <p:grpSp>
        <p:nvGrpSpPr>
          <p:cNvPr id="5" name="Csoportba foglalás 4"/>
          <p:cNvGrpSpPr/>
          <p:nvPr/>
        </p:nvGrpSpPr>
        <p:grpSpPr>
          <a:xfrm>
            <a:off x="299488" y="1484054"/>
            <a:ext cx="4012253" cy="2509975"/>
            <a:chOff x="299488" y="1484054"/>
            <a:chExt cx="4012253" cy="2509975"/>
          </a:xfrm>
        </p:grpSpPr>
        <p:pic>
          <p:nvPicPr>
            <p:cNvPr id="7" name="Kép 6"/>
            <p:cNvPicPr>
              <a:picLocks noChangeAspect="1"/>
            </p:cNvPicPr>
            <p:nvPr/>
          </p:nvPicPr>
          <p:blipFill rotWithShape="1">
            <a:blip r:embed="rId2"/>
            <a:srcRect l="1693" t="1750" r="57299" b="74343"/>
            <a:stretch/>
          </p:blipFill>
          <p:spPr>
            <a:xfrm>
              <a:off x="299488" y="1484054"/>
              <a:ext cx="4012253" cy="2509975"/>
            </a:xfrm>
            <a:prstGeom prst="rect">
              <a:avLst/>
            </a:prstGeom>
          </p:spPr>
        </p:pic>
        <p:pic>
          <p:nvPicPr>
            <p:cNvPr id="3" name="Kép 2"/>
            <p:cNvPicPr>
              <a:picLocks noChangeAspect="1"/>
            </p:cNvPicPr>
            <p:nvPr/>
          </p:nvPicPr>
          <p:blipFill>
            <a:blip r:embed="rId4"/>
            <a:stretch>
              <a:fillRect/>
            </a:stretch>
          </p:blipFill>
          <p:spPr>
            <a:xfrm>
              <a:off x="833687" y="2001704"/>
              <a:ext cx="2920165" cy="1552128"/>
            </a:xfrm>
            <a:prstGeom prst="rect">
              <a:avLst/>
            </a:prstGeom>
          </p:spPr>
        </p:pic>
      </p:grpSp>
      <p:sp>
        <p:nvSpPr>
          <p:cNvPr id="8" name="Szövegdoboz 7"/>
          <p:cNvSpPr txBox="1"/>
          <p:nvPr/>
        </p:nvSpPr>
        <p:spPr>
          <a:xfrm>
            <a:off x="998219" y="1769545"/>
            <a:ext cx="2608447" cy="1938992"/>
          </a:xfrm>
          <a:prstGeom prst="rect">
            <a:avLst/>
          </a:prstGeom>
          <a:noFill/>
        </p:spPr>
        <p:txBody>
          <a:bodyPr wrap="square" rtlCol="0">
            <a:spAutoFit/>
          </a:bodyPr>
          <a:lstStyle/>
          <a:p>
            <a:pPr algn="ctr"/>
            <a:r>
              <a:rPr lang="hu-HU" sz="3000" b="1" dirty="0" smtClean="0"/>
              <a:t>A környezeti hőhatásokra érzékeny gyógyszerek</a:t>
            </a:r>
            <a:endParaRPr lang="de-DE" sz="3000" b="1" dirty="0"/>
          </a:p>
        </p:txBody>
      </p:sp>
    </p:spTree>
    <p:extLst>
      <p:ext uri="{BB962C8B-B14F-4D97-AF65-F5344CB8AC3E}">
        <p14:creationId xmlns:p14="http://schemas.microsoft.com/office/powerpoint/2010/main" val="2967403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smtClean="0"/>
              <a:t>Öko-szorongás (eco-anxiety)</a:t>
            </a:r>
            <a:endParaRPr lang="hu" b="1" dirty="0"/>
          </a:p>
        </p:txBody>
      </p:sp>
      <p:sp>
        <p:nvSpPr>
          <p:cNvPr id="3" name="Tartalom helye 2"/>
          <p:cNvSpPr>
            <a:spLocks noGrp="1"/>
          </p:cNvSpPr>
          <p:nvPr>
            <p:ph idx="1"/>
          </p:nvPr>
        </p:nvSpPr>
        <p:spPr>
          <a:xfrm>
            <a:off x="192506" y="702644"/>
            <a:ext cx="7988968" cy="5603029"/>
          </a:xfrm>
        </p:spPr>
        <p:txBody>
          <a:bodyPr rtlCol="0">
            <a:normAutofit fontScale="92500" lnSpcReduction="10000"/>
          </a:bodyPr>
          <a:lstStyle/>
          <a:p>
            <a:pPr algn="just" rtl="0">
              <a:lnSpc>
                <a:spcPct val="100000"/>
              </a:lnSpc>
            </a:pPr>
            <a:r>
              <a:rPr lang="hu-HU" sz="2000" dirty="0" smtClean="0"/>
              <a:t>Az </a:t>
            </a:r>
            <a:r>
              <a:rPr lang="hu-HU" sz="2000" dirty="0" err="1" smtClean="0"/>
              <a:t>öko</a:t>
            </a:r>
            <a:r>
              <a:rPr lang="hu-HU" sz="2000" dirty="0" smtClean="0"/>
              <a:t>-szorongás az éghajlatváltozás okozta szorongás, amikor az emberek szorongani kezdenek a jövőjük miatt. </a:t>
            </a:r>
          </a:p>
          <a:p>
            <a:pPr algn="just" rtl="0">
              <a:lnSpc>
                <a:spcPct val="100000"/>
              </a:lnSpc>
            </a:pPr>
            <a:r>
              <a:rPr lang="hu-HU" sz="2000" dirty="0" smtClean="0"/>
              <a:t>Sokan számolnak be arról, hogy féltik magukat, gyermekeiket és a jövő generációit, és mély veszteséget, reménytelenséget és dühöt éreznek, amikor az éghajlatváltozás hatásait látják. </a:t>
            </a:r>
          </a:p>
          <a:p>
            <a:pPr algn="just" rtl="0">
              <a:lnSpc>
                <a:spcPct val="100000"/>
              </a:lnSpc>
            </a:pPr>
            <a:r>
              <a:rPr lang="hu-HU" sz="2000" dirty="0" smtClean="0"/>
              <a:t>Vannak más kifejezések is, amelyeket a környezet okozta stressz interpretálására használatosak:</a:t>
            </a:r>
          </a:p>
          <a:p>
            <a:pPr lvl="1" algn="just" rtl="0">
              <a:lnSpc>
                <a:spcPct val="100000"/>
              </a:lnSpc>
            </a:pPr>
            <a:r>
              <a:rPr lang="hu-HU" sz="1800" dirty="0" smtClean="0"/>
              <a:t>az </a:t>
            </a:r>
            <a:r>
              <a:rPr lang="hu-HU" sz="1800" dirty="0" err="1" smtClean="0"/>
              <a:t>öko</a:t>
            </a:r>
            <a:r>
              <a:rPr lang="hu-HU" sz="1800" dirty="0" smtClean="0"/>
              <a:t>-gyász (</a:t>
            </a:r>
            <a:r>
              <a:rPr lang="hu-HU" sz="1800" dirty="0" err="1" smtClean="0"/>
              <a:t>ecological</a:t>
            </a:r>
            <a:r>
              <a:rPr lang="hu-HU" sz="1800" dirty="0" smtClean="0"/>
              <a:t> </a:t>
            </a:r>
            <a:r>
              <a:rPr lang="hu-HU" sz="1800" dirty="0" err="1" smtClean="0"/>
              <a:t>grief</a:t>
            </a:r>
            <a:r>
              <a:rPr lang="hu-HU" sz="1800" dirty="0" smtClean="0"/>
              <a:t>) a természeti világban tapasztalt vagy várható veszteségek miatt érzett gyász érzete</a:t>
            </a:r>
          </a:p>
          <a:p>
            <a:pPr lvl="1" algn="just" rtl="0">
              <a:lnSpc>
                <a:spcPct val="100000"/>
              </a:lnSpc>
            </a:pPr>
            <a:r>
              <a:rPr lang="hu-HU" sz="1800" dirty="0" smtClean="0"/>
              <a:t>a </a:t>
            </a:r>
            <a:r>
              <a:rPr lang="hu-HU" sz="1800" dirty="0" err="1" smtClean="0"/>
              <a:t>szolasztalgia</a:t>
            </a:r>
            <a:r>
              <a:rPr lang="hu-HU" sz="1800" dirty="0" smtClean="0"/>
              <a:t> (</a:t>
            </a:r>
            <a:r>
              <a:rPr lang="hu-HU" sz="1800" dirty="0" err="1" smtClean="0"/>
              <a:t>solastalgia</a:t>
            </a:r>
            <a:r>
              <a:rPr lang="hu-HU" sz="1800" dirty="0" smtClean="0"/>
              <a:t>) a környezeti változások által az emberekre gyakorolt stressz, amely az otthoni környezetükhöz való közvetlen kötődésük során jelentkezik</a:t>
            </a:r>
          </a:p>
          <a:p>
            <a:pPr lvl="1" algn="just" rtl="0">
              <a:lnSpc>
                <a:spcPct val="100000"/>
              </a:lnSpc>
            </a:pPr>
            <a:r>
              <a:rPr lang="hu-HU" sz="1800" dirty="0" smtClean="0"/>
              <a:t>az </a:t>
            </a:r>
            <a:r>
              <a:rPr lang="hu-HU" sz="1800" dirty="0" err="1" smtClean="0"/>
              <a:t>öko</a:t>
            </a:r>
            <a:r>
              <a:rPr lang="hu-HU" sz="1800" dirty="0" smtClean="0"/>
              <a:t>-félelem (</a:t>
            </a:r>
            <a:r>
              <a:rPr lang="hu-HU" sz="1800" dirty="0" err="1" smtClean="0"/>
              <a:t>eco-angst</a:t>
            </a:r>
            <a:r>
              <a:rPr lang="hu-HU" sz="1800" dirty="0" smtClean="0"/>
              <a:t>) a bolygó sérülékenysége miatti kétségbeesés érzése</a:t>
            </a:r>
          </a:p>
          <a:p>
            <a:pPr lvl="1" algn="just">
              <a:lnSpc>
                <a:spcPct val="100000"/>
              </a:lnSpc>
            </a:pPr>
            <a:r>
              <a:rPr lang="hu-HU" sz="1800" dirty="0" smtClean="0"/>
              <a:t>környezeti szorongás (</a:t>
            </a:r>
            <a:r>
              <a:rPr lang="hu-HU" sz="1800" dirty="0" err="1" smtClean="0"/>
              <a:t>environmental</a:t>
            </a:r>
            <a:r>
              <a:rPr lang="hu-HU" sz="1800" dirty="0" smtClean="0"/>
              <a:t> </a:t>
            </a:r>
            <a:r>
              <a:rPr lang="hu-HU" sz="1800" dirty="0" err="1" smtClean="0"/>
              <a:t>distress</a:t>
            </a:r>
            <a:r>
              <a:rPr lang="hu-HU" sz="1800" dirty="0" smtClean="0"/>
              <a:t>) abból a tapasztalatból ered, hogy az emberek elsivárosodott, leromlott állapotú környezetben élnek, amely befolyásolja mindennapi életüket és közérzetüket</a:t>
            </a:r>
          </a:p>
          <a:p>
            <a:pPr rtl="0">
              <a:lnSpc>
                <a:spcPct val="100000"/>
              </a:lnSpc>
            </a:pPr>
            <a:endParaRPr lang="hu-HU" sz="2000" dirty="0"/>
          </a:p>
        </p:txBody>
      </p:sp>
      <p:sp>
        <p:nvSpPr>
          <p:cNvPr id="4" name="Téglalap 3"/>
          <p:cNvSpPr/>
          <p:nvPr/>
        </p:nvSpPr>
        <p:spPr>
          <a:xfrm>
            <a:off x="9060873" y="6059452"/>
            <a:ext cx="3028458" cy="246221"/>
          </a:xfrm>
          <a:prstGeom prst="rect">
            <a:avLst/>
          </a:prstGeom>
        </p:spPr>
        <p:txBody>
          <a:bodyPr wrap="square" rtlCol="0">
            <a:spAutoFit/>
          </a:bodyPr>
          <a:lstStyle/>
          <a:p>
            <a:r>
              <a:rPr lang="hu-HU" sz="1000" dirty="0" smtClean="0">
                <a:solidFill>
                  <a:schemeClr val="bg1">
                    <a:lumMod val="50000"/>
                  </a:schemeClr>
                </a:solidFill>
                <a:hlinkClick r:id="rId2"/>
              </a:rPr>
              <a:t>https</a:t>
            </a:r>
            <a:r>
              <a:rPr lang="hu-HU" sz="1000" dirty="0">
                <a:solidFill>
                  <a:schemeClr val="bg1">
                    <a:lumMod val="50000"/>
                  </a:schemeClr>
                </a:solidFill>
                <a:hlinkClick r:id="rId2"/>
              </a:rPr>
              <a:t>://doi.org/10.1016/j.joclim.2021.100047</a:t>
            </a:r>
            <a:r>
              <a:rPr lang="hu-HU" sz="1000" dirty="0">
                <a:solidFill>
                  <a:schemeClr val="bg1">
                    <a:lumMod val="50000"/>
                  </a:schemeClr>
                </a:solidFill>
              </a:rPr>
              <a:t> </a:t>
            </a:r>
          </a:p>
        </p:txBody>
      </p:sp>
      <p:pic>
        <p:nvPicPr>
          <p:cNvPr id="5" name="Kép 4"/>
          <p:cNvPicPr>
            <a:picLocks noChangeAspect="1"/>
          </p:cNvPicPr>
          <p:nvPr/>
        </p:nvPicPr>
        <p:blipFill>
          <a:blip r:embed="rId3"/>
          <a:stretch>
            <a:fillRect/>
          </a:stretch>
        </p:blipFill>
        <p:spPr>
          <a:xfrm>
            <a:off x="8394996" y="1237056"/>
            <a:ext cx="3326326" cy="3334944"/>
          </a:xfrm>
          <a:prstGeom prst="rect">
            <a:avLst/>
          </a:prstGeom>
        </p:spPr>
      </p:pic>
    </p:spTree>
    <p:extLst>
      <p:ext uri="{BB962C8B-B14F-4D97-AF65-F5344CB8AC3E}">
        <p14:creationId xmlns:p14="http://schemas.microsoft.com/office/powerpoint/2010/main" val="6372451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a:t>Az </a:t>
            </a:r>
            <a:r>
              <a:rPr lang="hu" b="1" dirty="0" smtClean="0"/>
              <a:t>öko-szorongással </a:t>
            </a:r>
            <a:r>
              <a:rPr lang="hu" b="1" dirty="0"/>
              <a:t>kapcsolatos érzelmek</a:t>
            </a:r>
          </a:p>
        </p:txBody>
      </p:sp>
      <p:sp>
        <p:nvSpPr>
          <p:cNvPr id="3" name="Tartalom helye 2"/>
          <p:cNvSpPr>
            <a:spLocks noGrp="1"/>
          </p:cNvSpPr>
          <p:nvPr>
            <p:ph idx="1"/>
          </p:nvPr>
        </p:nvSpPr>
        <p:spPr>
          <a:xfrm>
            <a:off x="192505" y="937444"/>
            <a:ext cx="11810197" cy="5394267"/>
          </a:xfrm>
        </p:spPr>
        <p:txBody>
          <a:bodyPr rtlCol="0">
            <a:noAutofit/>
          </a:bodyPr>
          <a:lstStyle/>
          <a:p>
            <a:pPr algn="just" rtl="0">
              <a:lnSpc>
                <a:spcPct val="100000"/>
              </a:lnSpc>
            </a:pPr>
            <a:r>
              <a:rPr lang="hu-HU" sz="1800" dirty="0" smtClean="0"/>
              <a:t>Az </a:t>
            </a:r>
            <a:r>
              <a:rPr lang="hu-HU" sz="1800" dirty="0" err="1" smtClean="0"/>
              <a:t>öko</a:t>
            </a:r>
            <a:r>
              <a:rPr lang="hu-HU" sz="1800" dirty="0" smtClean="0"/>
              <a:t>-szorongással kapcsolatos érzelmek az általános szorongáshoz kapcsolódnak – ez egy negatív érzelemvilág, amelyet fizikai tünetek és jövőorientált aggodalom jellemez, ahol az </a:t>
            </a:r>
            <a:r>
              <a:rPr lang="hu-HU" sz="1800" dirty="0" err="1" smtClean="0"/>
              <a:t>ökoszorongás</a:t>
            </a:r>
            <a:r>
              <a:rPr lang="hu-HU" sz="1800" dirty="0" smtClean="0"/>
              <a:t> az éghajlatváltozással kapcsolatos aggodalmakra összpontosít. </a:t>
            </a:r>
          </a:p>
          <a:p>
            <a:pPr algn="just" rtl="0">
              <a:lnSpc>
                <a:spcPct val="100000"/>
              </a:lnSpc>
            </a:pPr>
            <a:r>
              <a:rPr lang="hu-HU" sz="1800" dirty="0" smtClean="0"/>
              <a:t>Bár a negatív érzelmeket gyakran az ökológiai szorongással hozzák összefüggésbe, ezek az egészséges pszichológiai alkalmazkodás és a fenyegetettségre adott válasz jelei is lehetnek. </a:t>
            </a:r>
          </a:p>
          <a:p>
            <a:pPr algn="just" rtl="0">
              <a:lnSpc>
                <a:spcPct val="100000"/>
              </a:lnSpc>
              <a:spcAft>
                <a:spcPts val="0"/>
              </a:spcAft>
            </a:pPr>
            <a:r>
              <a:rPr lang="hu-HU" sz="1800" dirty="0" smtClean="0"/>
              <a:t>Az éghajlatváltozással összefüggő negatív fizikai viselkedések:</a:t>
            </a:r>
          </a:p>
          <a:p>
            <a:pPr lvl="1" algn="just" rtl="0">
              <a:lnSpc>
                <a:spcPct val="100000"/>
              </a:lnSpc>
              <a:spcAft>
                <a:spcPts val="500"/>
              </a:spcAft>
            </a:pPr>
            <a:r>
              <a:rPr lang="hu-HU" sz="1600" dirty="0" smtClean="0"/>
              <a:t>Fizikailag megbetegedni</a:t>
            </a:r>
          </a:p>
          <a:p>
            <a:pPr lvl="1" algn="just" rtl="0">
              <a:lnSpc>
                <a:spcPct val="100000"/>
              </a:lnSpc>
              <a:spcAft>
                <a:spcPts val="500"/>
              </a:spcAft>
            </a:pPr>
            <a:r>
              <a:rPr lang="hu-HU" sz="1600" dirty="0" smtClean="0"/>
              <a:t>Pánikrohamok átélése</a:t>
            </a:r>
          </a:p>
          <a:p>
            <a:pPr lvl="1" algn="just" rtl="0">
              <a:lnSpc>
                <a:spcPct val="100000"/>
              </a:lnSpc>
              <a:spcAft>
                <a:spcPts val="500"/>
              </a:spcAft>
            </a:pPr>
            <a:r>
              <a:rPr lang="hu-HU" sz="1600" dirty="0" smtClean="0"/>
              <a:t>Nemkívánatos érzelmi reakciók, mint ingerlékenység, gyengeség, álmatlanság, szomorúság, depresszió, zsibbadtság, tehetetlenség, reménytelenség, bűntudat, frusztráció vagy düh.</a:t>
            </a:r>
          </a:p>
          <a:p>
            <a:pPr lvl="1" algn="just" rtl="0">
              <a:lnSpc>
                <a:spcPct val="100000"/>
              </a:lnSpc>
              <a:spcAft>
                <a:spcPts val="500"/>
              </a:spcAft>
            </a:pPr>
            <a:r>
              <a:rPr lang="hu-HU" sz="1600" dirty="0" smtClean="0"/>
              <a:t>Félelem vagy bizonytalanság érzése</a:t>
            </a:r>
          </a:p>
          <a:p>
            <a:pPr lvl="1" algn="just" rtl="0">
              <a:lnSpc>
                <a:spcPct val="100000"/>
              </a:lnSpc>
              <a:spcAft>
                <a:spcPts val="500"/>
              </a:spcAft>
            </a:pPr>
            <a:r>
              <a:rPr lang="hu-HU" sz="1600" dirty="0" smtClean="0"/>
              <a:t>A bénultság állapotában lenni, ami apátiaként nyilvánul meg.</a:t>
            </a:r>
          </a:p>
          <a:p>
            <a:pPr algn="just" rtl="0">
              <a:lnSpc>
                <a:spcPct val="100000"/>
              </a:lnSpc>
              <a:spcAft>
                <a:spcPts val="0"/>
              </a:spcAft>
            </a:pPr>
            <a:r>
              <a:rPr lang="hu-HU" sz="1800" dirty="0" smtClean="0"/>
              <a:t>Pozitív érzelmek vagy viselkedések:</a:t>
            </a:r>
          </a:p>
          <a:p>
            <a:pPr lvl="1" algn="just" rtl="0">
              <a:lnSpc>
                <a:spcPct val="100000"/>
              </a:lnSpc>
              <a:spcAft>
                <a:spcPts val="0"/>
              </a:spcAft>
            </a:pPr>
            <a:r>
              <a:rPr lang="hu-HU" sz="1600" dirty="0" smtClean="0"/>
              <a:t>A remény, a felhatalmazottság és az összetartozás érzése, különösen, ha kollektív cselekvéshez kapcsolódik.</a:t>
            </a:r>
          </a:p>
          <a:p>
            <a:pPr lvl="1" algn="just" rtl="0">
              <a:lnSpc>
                <a:spcPct val="100000"/>
              </a:lnSpc>
            </a:pPr>
            <a:r>
              <a:rPr lang="hu-HU" sz="1600" dirty="0" smtClean="0"/>
              <a:t>Ezek az érzések motivációt jelenthetnek az éghajlatváltozás hatásai elleni aktív cselekvésre.</a:t>
            </a:r>
            <a:endParaRPr lang="hu-HU" sz="1600" dirty="0"/>
          </a:p>
        </p:txBody>
      </p:sp>
      <p:sp>
        <p:nvSpPr>
          <p:cNvPr id="4" name="Téglalap 3"/>
          <p:cNvSpPr/>
          <p:nvPr/>
        </p:nvSpPr>
        <p:spPr>
          <a:xfrm>
            <a:off x="72430" y="6085491"/>
            <a:ext cx="12119569" cy="246221"/>
          </a:xfrm>
          <a:prstGeom prst="rect">
            <a:avLst/>
          </a:prstGeom>
        </p:spPr>
        <p:txBody>
          <a:bodyPr wrap="square" rtlCol="0">
            <a:spAutoFit/>
          </a:bodyPr>
          <a:lstStyle/>
          <a:p>
            <a:pPr algn="r"/>
            <a:r>
              <a:rPr lang="hu-HU" sz="1000" dirty="0" smtClean="0">
                <a:solidFill>
                  <a:schemeClr val="bg1">
                    <a:lumMod val="50000"/>
                  </a:schemeClr>
                </a:solidFill>
                <a:hlinkClick r:id="rId2"/>
              </a:rPr>
              <a:t>https</a:t>
            </a:r>
            <a:r>
              <a:rPr lang="hu-HU" sz="1000" dirty="0">
                <a:solidFill>
                  <a:schemeClr val="bg1">
                    <a:lumMod val="50000"/>
                  </a:schemeClr>
                </a:solidFill>
                <a:hlinkClick r:id="rId2"/>
              </a:rPr>
              <a:t>://doi.org/10.1016/j.joclim.2021.100047</a:t>
            </a:r>
            <a:r>
              <a:rPr lang="hu-HU" sz="1000" dirty="0">
                <a:solidFill>
                  <a:schemeClr val="bg1">
                    <a:lumMod val="50000"/>
                  </a:schemeClr>
                </a:solidFill>
              </a:rPr>
              <a:t> </a:t>
            </a:r>
          </a:p>
        </p:txBody>
      </p:sp>
    </p:spTree>
    <p:extLst>
      <p:ext uri="{BB962C8B-B14F-4D97-AF65-F5344CB8AC3E}">
        <p14:creationId xmlns:p14="http://schemas.microsoft.com/office/powerpoint/2010/main" val="5120804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71681" y="-1"/>
            <a:ext cx="11896826" cy="1145309"/>
          </a:xfrm>
        </p:spPr>
        <p:txBody>
          <a:bodyPr rtlCol="0">
            <a:normAutofit/>
          </a:bodyPr>
          <a:lstStyle/>
          <a:p>
            <a:pPr rtl="0">
              <a:lnSpc>
                <a:spcPct val="110000"/>
              </a:lnSpc>
            </a:pPr>
            <a:r>
              <a:rPr lang="hu" sz="3000" b="1" dirty="0"/>
              <a:t>Van-e összefüggés a meleg időjárás és a rossz mentális egészségi állapot között? Szisztematikus áttekintés és metaanalízis</a:t>
            </a:r>
            <a:endParaRPr lang="hu-HU" sz="3000" b="1" dirty="0"/>
          </a:p>
        </p:txBody>
      </p:sp>
      <p:sp>
        <p:nvSpPr>
          <p:cNvPr id="3" name="Tartalom helye 2"/>
          <p:cNvSpPr>
            <a:spLocks noGrp="1"/>
          </p:cNvSpPr>
          <p:nvPr>
            <p:ph idx="1"/>
          </p:nvPr>
        </p:nvSpPr>
        <p:spPr>
          <a:xfrm>
            <a:off x="350982" y="1477818"/>
            <a:ext cx="11406909" cy="4557896"/>
          </a:xfrm>
        </p:spPr>
        <p:txBody>
          <a:bodyPr rtlCol="0">
            <a:normAutofit/>
          </a:bodyPr>
          <a:lstStyle/>
          <a:p>
            <a:pPr algn="just" rtl="0">
              <a:lnSpc>
                <a:spcPct val="100000"/>
              </a:lnSpc>
            </a:pPr>
            <a:r>
              <a:rPr lang="hu-HU" sz="2000" dirty="0" smtClean="0"/>
              <a:t>A környezeti hőmérséklet minden 1°C-os emelkedésével a mentális egészséggel kapcsolatos</a:t>
            </a:r>
          </a:p>
          <a:p>
            <a:pPr lvl="1" algn="just">
              <a:lnSpc>
                <a:spcPct val="100000"/>
              </a:lnSpc>
            </a:pPr>
            <a:r>
              <a:rPr lang="hu-HU" dirty="0" smtClean="0"/>
              <a:t>halálozás relatív kockázata 1,022 értékkel növekszik (95%CI</a:t>
            </a:r>
            <a:r>
              <a:rPr lang="hu-HU" dirty="0"/>
              <a:t>: 1,015–1,029) </a:t>
            </a:r>
            <a:endParaRPr lang="hu-HU" dirty="0" smtClean="0"/>
          </a:p>
          <a:p>
            <a:pPr lvl="1" algn="just">
              <a:lnSpc>
                <a:spcPct val="100000"/>
              </a:lnSpc>
            </a:pPr>
            <a:r>
              <a:rPr lang="hu-HU" dirty="0" smtClean="0"/>
              <a:t>morbiditás </a:t>
            </a:r>
            <a:r>
              <a:rPr lang="hu-HU" dirty="0"/>
              <a:t>relatív kockázata </a:t>
            </a:r>
            <a:r>
              <a:rPr lang="hu-HU" dirty="0" smtClean="0"/>
              <a:t>1,009 értékkel növekszik (95%CI: 1,007–1,015) növekszik</a:t>
            </a:r>
          </a:p>
          <a:p>
            <a:pPr algn="just"/>
            <a:r>
              <a:rPr lang="hu-HU" sz="2000" dirty="0" smtClean="0"/>
              <a:t>A halálozási kockázat a legmagasabbnak bizonyult a szerekkel összefüggő mentális zavarok esetében (RR: 1,046; 95% CI: 0,991-1,101), amelyet a szervi mentális zavarok követtek (RR: 1,033; 95% CI: 1,020–1,046). </a:t>
            </a:r>
          </a:p>
          <a:p>
            <a:pPr algn="just"/>
            <a:r>
              <a:rPr lang="hu-HU" sz="2000" dirty="0" smtClean="0"/>
              <a:t>Egy 1°C-os hőmérséklet-emelkedés jelentősen növelte a mentális egészségproblémák, például a hangulatzavarok, a szervi mentális zavarok, a skizofrénia, valamint a neurotikus és szorongásos zavarok előfordulását. </a:t>
            </a:r>
          </a:p>
          <a:p>
            <a:pPr algn="just"/>
            <a:r>
              <a:rPr lang="hu-HU" sz="2000" dirty="0" smtClean="0"/>
              <a:t>Az eredmények azt mutatják, hogy a trópusi és szubtrópusi éghajlati övezetekben élő lakosság, különösen a 65 év felettiek, fokozottan ki vannak téve ezeknek a kockázatoknak.</a:t>
            </a:r>
            <a:endParaRPr lang="hu-HU" sz="2000" dirty="0"/>
          </a:p>
        </p:txBody>
      </p:sp>
      <p:sp>
        <p:nvSpPr>
          <p:cNvPr id="4" name="Téglalap 3"/>
          <p:cNvSpPr/>
          <p:nvPr/>
        </p:nvSpPr>
        <p:spPr>
          <a:xfrm>
            <a:off x="95783" y="6035714"/>
            <a:ext cx="8364523" cy="246221"/>
          </a:xfrm>
          <a:prstGeom prst="rect">
            <a:avLst/>
          </a:prstGeom>
        </p:spPr>
        <p:txBody>
          <a:bodyPr wrap="square" rtlCol="0">
            <a:spAutoFit/>
          </a:bodyPr>
          <a:lstStyle/>
          <a:p>
            <a:r>
              <a:rPr lang="hu-HU" sz="1000" dirty="0" smtClean="0">
                <a:solidFill>
                  <a:schemeClr val="bg1">
                    <a:lumMod val="50000"/>
                  </a:schemeClr>
                </a:solidFill>
                <a:hlinkClick r:id="rId3"/>
              </a:rPr>
              <a:t>https</a:t>
            </a:r>
            <a:r>
              <a:rPr lang="hu-HU" sz="1000" dirty="0">
                <a:solidFill>
                  <a:schemeClr val="bg1">
                    <a:lumMod val="50000"/>
                  </a:schemeClr>
                </a:solidFill>
                <a:hlinkClick r:id="rId3"/>
              </a:rPr>
              <a:t>://doi.org/10.1016/j.envint.2021.106533</a:t>
            </a:r>
            <a:endParaRPr lang="hu-HU" sz="1000" dirty="0">
              <a:solidFill>
                <a:schemeClr val="bg1">
                  <a:lumMod val="50000"/>
                </a:schemeClr>
              </a:solidFill>
            </a:endParaRPr>
          </a:p>
        </p:txBody>
      </p:sp>
    </p:spTree>
    <p:extLst>
      <p:ext uri="{BB962C8B-B14F-4D97-AF65-F5344CB8AC3E}">
        <p14:creationId xmlns:p14="http://schemas.microsoft.com/office/powerpoint/2010/main" val="3251758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noFill/>
          <a:ln>
            <a:noFill/>
          </a:ln>
        </p:spPr>
        <p:txBody>
          <a:bodyPr rtlCol="0">
            <a:normAutofit fontScale="90000"/>
          </a:bodyPr>
          <a:lstStyle/>
          <a:p>
            <a:pPr rtl="0"/>
            <a:r>
              <a:rPr lang="hu" b="1" dirty="0"/>
              <a:t>Az éghajlatváltozás és a munkavállalók egészsége</a:t>
            </a:r>
            <a:endParaRPr lang="hu-HU" b="1" dirty="0"/>
          </a:p>
        </p:txBody>
      </p:sp>
      <p:sp>
        <p:nvSpPr>
          <p:cNvPr id="3" name="Tartalom helye 2"/>
          <p:cNvSpPr>
            <a:spLocks noGrp="1"/>
          </p:cNvSpPr>
          <p:nvPr>
            <p:ph idx="1"/>
          </p:nvPr>
        </p:nvSpPr>
        <p:spPr>
          <a:xfrm>
            <a:off x="304800" y="702645"/>
            <a:ext cx="5791200" cy="5374763"/>
          </a:xfrm>
        </p:spPr>
        <p:txBody>
          <a:bodyPr rtlCol="0">
            <a:noAutofit/>
          </a:bodyPr>
          <a:lstStyle/>
          <a:p>
            <a:pPr marL="0" indent="0" rtl="0">
              <a:lnSpc>
                <a:spcPct val="120000"/>
              </a:lnSpc>
              <a:buNone/>
            </a:pPr>
            <a:r>
              <a:rPr lang="hu-HU" sz="2000" b="1" dirty="0" smtClean="0"/>
              <a:t>Légzőszervi megbetegedések</a:t>
            </a:r>
          </a:p>
          <a:p>
            <a:pPr marL="0" indent="0" rtl="0">
              <a:lnSpc>
                <a:spcPct val="120000"/>
              </a:lnSpc>
              <a:spcBef>
                <a:spcPts val="0"/>
              </a:spcBef>
              <a:spcAft>
                <a:spcPts val="0"/>
              </a:spcAft>
              <a:buNone/>
            </a:pPr>
            <a:r>
              <a:rPr lang="hu-HU" sz="1600" b="1" i="1" dirty="0" smtClean="0"/>
              <a:t>A levegő minősége</a:t>
            </a:r>
          </a:p>
          <a:p>
            <a:pPr lvl="1" algn="just" rtl="0">
              <a:lnSpc>
                <a:spcPct val="120000"/>
              </a:lnSpc>
            </a:pPr>
            <a:r>
              <a:rPr lang="hu-HU" sz="1600" dirty="0" smtClean="0"/>
              <a:t>Az éghajlatváltozás hatással van a levegő minőségére, mivel egyes kültéri légszennyező anyagok (O</a:t>
            </a:r>
            <a:r>
              <a:rPr lang="hu-HU" sz="1600" baseline="-25000" dirty="0" smtClean="0"/>
              <a:t>3</a:t>
            </a:r>
            <a:r>
              <a:rPr lang="hu-HU" sz="1600" dirty="0" smtClean="0"/>
              <a:t> és PM) légköri koncentrációja növekszik.</a:t>
            </a:r>
          </a:p>
          <a:p>
            <a:pPr lvl="1" algn="just" rtl="0">
              <a:lnSpc>
                <a:spcPct val="120000"/>
              </a:lnSpc>
              <a:spcBef>
                <a:spcPts val="0"/>
              </a:spcBef>
            </a:pPr>
            <a:r>
              <a:rPr lang="hu-HU" sz="1600" dirty="0" smtClean="0"/>
              <a:t>A szabadban dolgozók, jobban ki lehetnek téve e szennyező anyagokkal összefüggő expozíciónak, ami légzőszervi megbetegedésekhez, többek között asztmához vezethet.</a:t>
            </a:r>
          </a:p>
          <a:p>
            <a:pPr marL="0" indent="0" rtl="0">
              <a:lnSpc>
                <a:spcPct val="120000"/>
              </a:lnSpc>
              <a:spcAft>
                <a:spcPts val="0"/>
              </a:spcAft>
              <a:buNone/>
            </a:pPr>
            <a:r>
              <a:rPr lang="hu-HU" sz="1600" b="1" i="1" dirty="0" smtClean="0"/>
              <a:t>Pollenek</a:t>
            </a:r>
          </a:p>
          <a:p>
            <a:pPr lvl="1" algn="just" rtl="0">
              <a:lnSpc>
                <a:spcPct val="120000"/>
              </a:lnSpc>
            </a:pPr>
            <a:r>
              <a:rPr lang="hu-HU" sz="1600" dirty="0" smtClean="0"/>
              <a:t>A korábban induló tavaszi felmelegedés, a csapadékváltozás, valamint a hőmérséklet és a szén-dioxid-koncentráció emelkedése növelheti a pollenszezon hosszát és a pollenkoncentrációt.</a:t>
            </a:r>
          </a:p>
          <a:p>
            <a:pPr lvl="1" algn="just" rtl="0">
              <a:lnSpc>
                <a:spcPct val="120000"/>
              </a:lnSpc>
              <a:spcBef>
                <a:spcPts val="0"/>
              </a:spcBef>
            </a:pPr>
            <a:r>
              <a:rPr lang="hu-HU" sz="1600" dirty="0" smtClean="0"/>
              <a:t>A szabadban dolgozók nagyobb mértékben lehetnek kitéve a pollenek és más allergének okozta kockázatoknak, amelyek allergiás tüneteket és/vagy asztmát okozhatnak.</a:t>
            </a:r>
            <a:endParaRPr lang="hu-HU" sz="1600" dirty="0"/>
          </a:p>
        </p:txBody>
      </p:sp>
      <p:sp>
        <p:nvSpPr>
          <p:cNvPr id="4" name="Téglalap 3"/>
          <p:cNvSpPr/>
          <p:nvPr/>
        </p:nvSpPr>
        <p:spPr>
          <a:xfrm>
            <a:off x="0" y="6077408"/>
            <a:ext cx="12192000" cy="246221"/>
          </a:xfrm>
          <a:prstGeom prst="rect">
            <a:avLst/>
          </a:prstGeom>
        </p:spPr>
        <p:txBody>
          <a:bodyPr wrap="square" rtlCol="0">
            <a:spAutoFit/>
          </a:bodyPr>
          <a:lstStyle/>
          <a:p>
            <a:pPr algn="r" rtl="0"/>
            <a:r>
              <a:rPr lang="hu" sz="1000" dirty="0" smtClean="0">
                <a:solidFill>
                  <a:schemeClr val="bg1">
                    <a:lumMod val="50000"/>
                  </a:schemeClr>
                </a:solidFill>
                <a:hlinkClick r:id="rId2"/>
              </a:rPr>
              <a:t>https</a:t>
            </a:r>
            <a:r>
              <a:rPr lang="hu" sz="1000" dirty="0">
                <a:solidFill>
                  <a:schemeClr val="bg1">
                    <a:lumMod val="50000"/>
                  </a:schemeClr>
                </a:solidFill>
                <a:hlinkClick r:id="rId2"/>
              </a:rPr>
              <a:t>://www.epa.gov/climateimpacts/climate-change-and-health-workers</a:t>
            </a:r>
            <a:endParaRPr lang="hu-HU" sz="1000" dirty="0">
              <a:solidFill>
                <a:schemeClr val="bg1">
                  <a:lumMod val="50000"/>
                </a:schemeClr>
              </a:solidFill>
            </a:endParaRPr>
          </a:p>
        </p:txBody>
      </p:sp>
      <p:sp>
        <p:nvSpPr>
          <p:cNvPr id="5" name="Tartalom helye 2"/>
          <p:cNvSpPr txBox="1">
            <a:spLocks/>
          </p:cNvSpPr>
          <p:nvPr/>
        </p:nvSpPr>
        <p:spPr>
          <a:xfrm>
            <a:off x="6208295" y="956441"/>
            <a:ext cx="5780505" cy="51209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lnSpc>
                <a:spcPct val="120000"/>
              </a:lnSpc>
              <a:buNone/>
            </a:pPr>
            <a:r>
              <a:rPr lang="hu-HU" sz="1600" b="1" i="1" dirty="0" smtClean="0">
                <a:solidFill>
                  <a:schemeClr val="tx1"/>
                </a:solidFill>
              </a:rPr>
              <a:t>Erdő- és bozóttüzek</a:t>
            </a:r>
          </a:p>
          <a:p>
            <a:pPr lvl="1" algn="just" rtl="0">
              <a:lnSpc>
                <a:spcPct val="120000"/>
              </a:lnSpc>
            </a:pPr>
            <a:r>
              <a:rPr lang="hu-HU" sz="1600" dirty="0" smtClean="0">
                <a:solidFill>
                  <a:schemeClr val="tx1"/>
                </a:solidFill>
              </a:rPr>
              <a:t>Az éghajlatváltozás hatására az erdőtüzek gyakoriságának és intenzitásának növekszik, amely helyzet a tűzoltók és más vészhelyzeti mentéseken dolgozó segítők légzőszervi egészségkockázatainak növekedéséhez vezethet.</a:t>
            </a:r>
          </a:p>
          <a:p>
            <a:pPr marL="0" indent="0" rtl="0">
              <a:lnSpc>
                <a:spcPct val="120000"/>
              </a:lnSpc>
              <a:spcBef>
                <a:spcPts val="2000"/>
              </a:spcBef>
              <a:buNone/>
            </a:pPr>
            <a:r>
              <a:rPr lang="hu-HU" sz="1600" b="1" i="1" dirty="0" smtClean="0">
                <a:solidFill>
                  <a:schemeClr val="tx1"/>
                </a:solidFill>
              </a:rPr>
              <a:t>Beltéri környezet</a:t>
            </a:r>
          </a:p>
          <a:p>
            <a:pPr lvl="1" algn="just" rtl="0">
              <a:lnSpc>
                <a:spcPct val="120000"/>
              </a:lnSpc>
            </a:pPr>
            <a:r>
              <a:rPr lang="hu-HU" sz="1600" dirty="0" smtClean="0">
                <a:solidFill>
                  <a:schemeClr val="tx1"/>
                </a:solidFill>
              </a:rPr>
              <a:t>Az éghajlatváltozás növelheti egyes szélsőséges időjárási események, köztük a heves esőzések gyakoriságát és súlyosságát is. A nagyobb páratartalom és nedvesség a beltéri penész, a baktériumok és a kártevők számának növekedéséhez vezethet, ami súlyosbíthatja az asztmát és más légzőszervi hatásokat a nedves környezetben dolgozóknál.</a:t>
            </a:r>
          </a:p>
          <a:p>
            <a:pPr lvl="1" algn="just" rtl="0">
              <a:lnSpc>
                <a:spcPct val="120000"/>
              </a:lnSpc>
            </a:pPr>
            <a:r>
              <a:rPr lang="hu-HU" sz="1600" dirty="0" smtClean="0">
                <a:solidFill>
                  <a:schemeClr val="tx1"/>
                </a:solidFill>
              </a:rPr>
              <a:t>A kültéri légszennyezők magasabb koncentrációja miatt e szennyező anyagok a beltéri levegőbe is könnybene bejuthatnak.</a:t>
            </a:r>
            <a:endParaRPr lang="hu-HU" sz="1600" dirty="0">
              <a:solidFill>
                <a:schemeClr val="tx1"/>
              </a:solidFill>
            </a:endParaRPr>
          </a:p>
        </p:txBody>
      </p:sp>
    </p:spTree>
    <p:extLst>
      <p:ext uri="{BB962C8B-B14F-4D97-AF65-F5344CB8AC3E}">
        <p14:creationId xmlns:p14="http://schemas.microsoft.com/office/powerpoint/2010/main" val="2909505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b="1" dirty="0" smtClean="0"/>
              <a:t>Éghajlatváltozás, </a:t>
            </a:r>
            <a:r>
              <a:rPr lang="hu" b="1" dirty="0"/>
              <a:t>munkahelyi biztonság és egészségvédelem</a:t>
            </a:r>
            <a:endParaRPr lang="hu-HU" b="1" dirty="0"/>
          </a:p>
        </p:txBody>
      </p:sp>
      <p:pic>
        <p:nvPicPr>
          <p:cNvPr id="4" name="Tartalom helye 3"/>
          <p:cNvPicPr>
            <a:picLocks noGrp="1" noChangeAspect="1"/>
          </p:cNvPicPr>
          <p:nvPr>
            <p:ph idx="1"/>
          </p:nvPr>
        </p:nvPicPr>
        <p:blipFill>
          <a:blip r:embed="rId2"/>
          <a:stretch>
            <a:fillRect/>
          </a:stretch>
        </p:blipFill>
        <p:spPr>
          <a:xfrm>
            <a:off x="4336543" y="702644"/>
            <a:ext cx="7656108" cy="5543132"/>
          </a:xfrm>
          <a:prstGeom prst="rect">
            <a:avLst/>
          </a:prstGeom>
        </p:spPr>
      </p:pic>
      <p:sp>
        <p:nvSpPr>
          <p:cNvPr id="5" name="Téglalap 4"/>
          <p:cNvSpPr/>
          <p:nvPr/>
        </p:nvSpPr>
        <p:spPr>
          <a:xfrm>
            <a:off x="192503" y="1466816"/>
            <a:ext cx="4144039" cy="1538883"/>
          </a:xfrm>
          <a:prstGeom prst="rect">
            <a:avLst/>
          </a:prstGeom>
        </p:spPr>
        <p:txBody>
          <a:bodyPr wrap="square" rtlCol="0">
            <a:spAutoFit/>
          </a:bodyPr>
          <a:lstStyle/>
          <a:p>
            <a:pPr algn="just" rtl="0"/>
            <a:r>
              <a:rPr lang="hu-HU" sz="2000" dirty="0" smtClean="0"/>
              <a:t>Az éghajlatváltozás és a munkahelyi biztonság és egészségvédelem közötti kapcsolatok fogalmi keretrendszere.</a:t>
            </a:r>
          </a:p>
          <a:p>
            <a:pPr rtl="0"/>
            <a:endParaRPr lang="hu-HU" sz="2000" dirty="0" smtClean="0">
              <a:solidFill>
                <a:schemeClr val="bg1">
                  <a:lumMod val="50000"/>
                </a:schemeClr>
              </a:solidFill>
            </a:endParaRPr>
          </a:p>
          <a:p>
            <a:r>
              <a:rPr lang="hu-HU" sz="1400" dirty="0" smtClean="0">
                <a:solidFill>
                  <a:schemeClr val="bg1">
                    <a:lumMod val="50000"/>
                  </a:schemeClr>
                </a:solidFill>
                <a:hlinkClick r:id="rId3"/>
              </a:rPr>
              <a:t>https</a:t>
            </a:r>
            <a:r>
              <a:rPr lang="hu-HU" sz="1400" dirty="0">
                <a:solidFill>
                  <a:schemeClr val="bg1">
                    <a:lumMod val="50000"/>
                  </a:schemeClr>
                </a:solidFill>
                <a:hlinkClick r:id="rId3"/>
              </a:rPr>
              <a:t>://doi.org/10.1080/15459620903066008</a:t>
            </a:r>
            <a:endParaRPr lang="hu-HU" sz="2000" dirty="0">
              <a:solidFill>
                <a:schemeClr val="bg1">
                  <a:lumMod val="50000"/>
                </a:schemeClr>
              </a:solidFill>
            </a:endParaRPr>
          </a:p>
        </p:txBody>
      </p:sp>
    </p:spTree>
    <p:extLst>
      <p:ext uri="{BB962C8B-B14F-4D97-AF65-F5344CB8AC3E}">
        <p14:creationId xmlns:p14="http://schemas.microsoft.com/office/powerpoint/2010/main" val="1289916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dirty="0" smtClean="0">
                <a:cs typeface="Arial" panose="020B0604020202020204" pitchFamily="34" charset="0"/>
              </a:rPr>
              <a:t>Erdőtűzek</a:t>
            </a:r>
            <a:endParaRPr lang="de-DE" dirty="0">
              <a:cs typeface="Arial" panose="020B0604020202020204" pitchFamily="34" charset="0"/>
            </a:endParaRPr>
          </a:p>
        </p:txBody>
      </p:sp>
      <p:sp>
        <p:nvSpPr>
          <p:cNvPr id="3" name="Tartalom helye 2"/>
          <p:cNvSpPr>
            <a:spLocks noGrp="1"/>
          </p:cNvSpPr>
          <p:nvPr>
            <p:ph idx="1"/>
          </p:nvPr>
        </p:nvSpPr>
        <p:spPr>
          <a:xfrm>
            <a:off x="114867" y="1000664"/>
            <a:ext cx="6786265" cy="5015125"/>
          </a:xfrm>
        </p:spPr>
        <p:txBody>
          <a:bodyPr rtlCol="0">
            <a:noAutofit/>
          </a:bodyPr>
          <a:lstStyle/>
          <a:p>
            <a:pPr marL="0" indent="0" algn="just" rtl="0">
              <a:spcAft>
                <a:spcPts val="1000"/>
              </a:spcAft>
              <a:buNone/>
            </a:pPr>
            <a:r>
              <a:rPr lang="hu-HU" sz="1800" dirty="0" smtClean="0">
                <a:cs typeface="Arial" panose="020B0604020202020204" pitchFamily="34" charset="0"/>
              </a:rPr>
              <a:t>Az erdőtüzek kiterjedtsége és gyakorisága az éghajlatváltozás miatt növekszik. </a:t>
            </a:r>
          </a:p>
          <a:p>
            <a:pPr marL="0" indent="0" algn="just" rtl="0">
              <a:spcAft>
                <a:spcPts val="1000"/>
              </a:spcAft>
              <a:buNone/>
            </a:pPr>
            <a:r>
              <a:rPr lang="hu-HU" sz="1800" dirty="0" smtClean="0">
                <a:cs typeface="Arial" panose="020B0604020202020204" pitchFamily="34" charset="0"/>
              </a:rPr>
              <a:t>A melegebb és szárazabb körülmények kiszárítják az ökoszisztémákat és növelik az erdőtüzek kockázatát. Az erdőtüzek befolyásolják az időjárás és az éghajlatváltozással összefüggő </a:t>
            </a:r>
            <a:r>
              <a:rPr lang="hu-HU" sz="1800" dirty="0" err="1" smtClean="0">
                <a:cs typeface="Arial" panose="020B0604020202020204" pitchFamily="34" charset="0"/>
              </a:rPr>
              <a:t>egészségkockázatokat</a:t>
            </a:r>
            <a:r>
              <a:rPr lang="hu-HU" sz="1800" dirty="0" smtClean="0">
                <a:cs typeface="Arial" panose="020B0604020202020204" pitchFamily="34" charset="0"/>
              </a:rPr>
              <a:t> is azáltal, hogy nagy mennyiségű szén-dioxidot, szén-monoxidot és finom részecskéket bocsátanak ki a légkörbe. </a:t>
            </a:r>
          </a:p>
          <a:p>
            <a:pPr marL="0" indent="0" algn="just" rtl="0">
              <a:spcAft>
                <a:spcPts val="600"/>
              </a:spcAft>
              <a:buNone/>
            </a:pPr>
            <a:r>
              <a:rPr lang="hu-HU" sz="1800" dirty="0" smtClean="0">
                <a:cs typeface="Arial" panose="020B0604020202020204" pitchFamily="34" charset="0"/>
              </a:rPr>
              <a:t>Az erdőtüzek számos egészségproblémát okozhatnak, többek között: </a:t>
            </a:r>
          </a:p>
          <a:p>
            <a:pPr lvl="1" algn="just" rtl="0">
              <a:spcAft>
                <a:spcPts val="600"/>
              </a:spcAft>
              <a:buFont typeface="Symbol" panose="05050102010706020507" pitchFamily="18" charset="2"/>
              <a:buChar char="-"/>
            </a:pPr>
            <a:r>
              <a:rPr lang="hu-HU" sz="1800" dirty="0" smtClean="0">
                <a:cs typeface="Arial" panose="020B0604020202020204" pitchFamily="34" charset="0"/>
              </a:rPr>
              <a:t>égési és egyéb sérülések;</a:t>
            </a:r>
          </a:p>
          <a:p>
            <a:pPr lvl="1">
              <a:spcAft>
                <a:spcPts val="600"/>
              </a:spcAft>
              <a:buFont typeface="Symbol" panose="05050102010706020507" pitchFamily="18" charset="2"/>
              <a:buChar char="-"/>
            </a:pPr>
            <a:r>
              <a:rPr lang="hu-HU" sz="1800" dirty="0" smtClean="0"/>
              <a:t>mentális problémákat, például szorongást és poszttraumás stresszt</a:t>
            </a:r>
            <a:r>
              <a:rPr lang="hu-HU" sz="1800" dirty="0" smtClean="0">
                <a:cs typeface="Arial" panose="020B0604020202020204" pitchFamily="34" charset="0"/>
              </a:rPr>
              <a:t>;</a:t>
            </a:r>
          </a:p>
          <a:p>
            <a:pPr lvl="1" algn="just">
              <a:spcBef>
                <a:spcPts val="0"/>
              </a:spcBef>
              <a:spcAft>
                <a:spcPts val="600"/>
              </a:spcAft>
              <a:buFont typeface="Symbol" panose="05050102010706020507" pitchFamily="18" charset="2"/>
              <a:buChar char="-"/>
            </a:pPr>
            <a:r>
              <a:rPr lang="hu-HU" sz="1800" dirty="0" smtClean="0"/>
              <a:t>súlyos légúti megbetegedéseket a füst és a finom részecskék belélegzése miatt</a:t>
            </a:r>
            <a:r>
              <a:rPr lang="hu-HU" sz="1800" dirty="0" smtClean="0">
                <a:cs typeface="Arial" panose="020B0604020202020204" pitchFamily="34" charset="0"/>
              </a:rPr>
              <a:t>.</a:t>
            </a:r>
            <a:endParaRPr lang="hu-HU" sz="1800" dirty="0">
              <a:cs typeface="Arial" panose="020B0604020202020204" pitchFamily="34" charset="0"/>
            </a:endParaRPr>
          </a:p>
        </p:txBody>
      </p:sp>
      <p:pic>
        <p:nvPicPr>
          <p:cNvPr id="3074" name="Picture 2" descr="wildfires climate change environment global warming nature natural disaster greenhouse gase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1132" y="75375"/>
            <a:ext cx="5205452" cy="5233349"/>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46522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74960" y="6197950"/>
            <a:ext cx="2382383" cy="215444"/>
          </a:xfrm>
          <a:prstGeom prst="rect">
            <a:avLst/>
          </a:prstGeom>
        </p:spPr>
        <p:txBody>
          <a:bodyPr wrap="none" rtlCol="0">
            <a:spAutoFit/>
          </a:bodyPr>
          <a:lstStyle/>
          <a:p>
            <a:pPr rtl="0"/>
            <a:r>
              <a:rPr lang="hu" sz="800" dirty="0" smtClean="0">
                <a:latin typeface="Arial" panose="020B0604020202020204" pitchFamily="34" charset="0"/>
                <a:ea typeface="Calibri" panose="020F0502020204030204" pitchFamily="34" charset="0"/>
                <a:hlinkClick r:id="rId2"/>
              </a:rPr>
              <a:t>https</a:t>
            </a:r>
            <a:r>
              <a:rPr lang="hu" sz="800" dirty="0">
                <a:latin typeface="Arial" panose="020B0604020202020204" pitchFamily="34" charset="0"/>
                <a:ea typeface="Calibri" panose="020F0502020204030204" pitchFamily="34" charset="0"/>
                <a:hlinkClick r:id="rId2"/>
              </a:rPr>
              <a:t>://doi.org/10.1016/S2542-5196(21)00200-X</a:t>
            </a:r>
            <a:endParaRPr lang="de-DE" dirty="0"/>
          </a:p>
        </p:txBody>
      </p:sp>
      <p:sp>
        <p:nvSpPr>
          <p:cNvPr id="7" name="Tartalom helye 2"/>
          <p:cNvSpPr txBox="1">
            <a:spLocks/>
          </p:cNvSpPr>
          <p:nvPr/>
        </p:nvSpPr>
        <p:spPr>
          <a:xfrm>
            <a:off x="776377" y="4804907"/>
            <a:ext cx="10929668" cy="137214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spcBef>
                <a:spcPts val="0"/>
              </a:spcBef>
              <a:buNone/>
            </a:pPr>
            <a:r>
              <a:rPr lang="hu-HU" sz="2000" dirty="0" smtClean="0">
                <a:solidFill>
                  <a:schemeClr val="tx1"/>
                </a:solidFill>
              </a:rPr>
              <a:t>43 </a:t>
            </a:r>
            <a:r>
              <a:rPr lang="hu-HU" sz="2000" dirty="0">
                <a:solidFill>
                  <a:schemeClr val="tx1"/>
                </a:solidFill>
              </a:rPr>
              <a:t>ország 750 </a:t>
            </a:r>
            <a:r>
              <a:rPr lang="hu-HU" sz="2000" dirty="0" smtClean="0">
                <a:solidFill>
                  <a:schemeClr val="tx1"/>
                </a:solidFill>
              </a:rPr>
              <a:t>városa </a:t>
            </a:r>
            <a:r>
              <a:rPr lang="hu-HU" sz="2000" dirty="0">
                <a:solidFill>
                  <a:schemeClr val="tx1"/>
                </a:solidFill>
              </a:rPr>
              <a:t>halálozási </a:t>
            </a:r>
            <a:r>
              <a:rPr lang="hu-HU" sz="2000" dirty="0" smtClean="0">
                <a:solidFill>
                  <a:schemeClr val="tx1"/>
                </a:solidFill>
              </a:rPr>
              <a:t>adatainak elemzése azt mutatta, hogy az </a:t>
            </a:r>
            <a:r>
              <a:rPr lang="hu-HU" sz="2000" dirty="0">
                <a:solidFill>
                  <a:schemeClr val="tx1"/>
                </a:solidFill>
              </a:rPr>
              <a:t>erdőtüzek füstszennyezése növeli az összes halálozási ok, valamint a szív- és légzőszervi betegségek miatti elhalálozás </a:t>
            </a:r>
            <a:r>
              <a:rPr lang="hu-HU" sz="2000" dirty="0" smtClean="0">
                <a:solidFill>
                  <a:schemeClr val="tx1"/>
                </a:solidFill>
              </a:rPr>
              <a:t>kockázatát: az </a:t>
            </a:r>
            <a:r>
              <a:rPr lang="hu-HU" sz="2000" dirty="0">
                <a:solidFill>
                  <a:schemeClr val="tx1"/>
                </a:solidFill>
              </a:rPr>
              <a:t>erdőtüzek okozta </a:t>
            </a:r>
            <a:r>
              <a:rPr lang="hu-HU" sz="2000" dirty="0" smtClean="0">
                <a:solidFill>
                  <a:schemeClr val="tx1"/>
                </a:solidFill>
              </a:rPr>
              <a:t>PM</a:t>
            </a:r>
            <a:r>
              <a:rPr lang="hu-HU" sz="2000" baseline="-25000" dirty="0" smtClean="0">
                <a:solidFill>
                  <a:schemeClr val="tx1"/>
                </a:solidFill>
              </a:rPr>
              <a:t>2.5</a:t>
            </a:r>
            <a:r>
              <a:rPr lang="hu-HU" sz="2000" dirty="0" smtClean="0">
                <a:solidFill>
                  <a:schemeClr val="tx1"/>
                </a:solidFill>
              </a:rPr>
              <a:t>-koncentráció </a:t>
            </a:r>
            <a:r>
              <a:rPr lang="hu-HU" sz="2000" dirty="0">
                <a:solidFill>
                  <a:schemeClr val="tx1"/>
                </a:solidFill>
              </a:rPr>
              <a:t>növekedése néhány napon belül mérhetően növeli a halálozási arányt</a:t>
            </a:r>
            <a:r>
              <a:rPr lang="hu-HU" sz="2000" dirty="0" smtClean="0">
                <a:solidFill>
                  <a:schemeClr val="tx1"/>
                </a:solidFill>
              </a:rPr>
              <a:t>.</a:t>
            </a:r>
            <a:endParaRPr lang="hu-HU" sz="2000" dirty="0">
              <a:solidFill>
                <a:schemeClr val="tx1"/>
              </a:solidFill>
            </a:endParaRPr>
          </a:p>
        </p:txBody>
      </p:sp>
      <p:sp>
        <p:nvSpPr>
          <p:cNvPr id="9" name="Cím 1"/>
          <p:cNvSpPr>
            <a:spLocks noGrp="1"/>
          </p:cNvSpPr>
          <p:nvPr>
            <p:ph type="title"/>
          </p:nvPr>
        </p:nvSpPr>
        <p:spPr>
          <a:xfrm>
            <a:off x="192504" y="153009"/>
            <a:ext cx="8873858" cy="781766"/>
          </a:xfrm>
        </p:spPr>
        <p:txBody>
          <a:bodyPr rtlCol="0">
            <a:noAutofit/>
          </a:bodyPr>
          <a:lstStyle/>
          <a:p>
            <a:pPr rtl="0"/>
            <a:r>
              <a:rPr lang="hu" dirty="0">
                <a:cs typeface="Arial" panose="020B0604020202020204" pitchFamily="34" charset="0"/>
              </a:rPr>
              <a:t>Az erdőtüzek </a:t>
            </a:r>
            <a:r>
              <a:rPr lang="hu" dirty="0" smtClean="0">
                <a:cs typeface="Arial" panose="020B0604020202020204" pitchFamily="34" charset="0"/>
              </a:rPr>
              <a:t>egészségkockázatai – füstexpozíció</a:t>
            </a:r>
            <a:endParaRPr lang="de-DE" dirty="0">
              <a:cs typeface="Arial" panose="020B0604020202020204" pitchFamily="34" charset="0"/>
            </a:endParaRPr>
          </a:p>
        </p:txBody>
      </p:sp>
      <p:pic>
        <p:nvPicPr>
          <p:cNvPr id="11" name="Picture 2" descr="https://www.thelancet.com/cms/attachment/beb7782a-1b61-4f9b-9cc5-e7e432b15a98/gr3.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9911" y="1344549"/>
            <a:ext cx="10128155" cy="3278977"/>
          </a:xfrm>
          <a:prstGeom prst="rect">
            <a:avLst/>
          </a:prstGeom>
          <a:noFill/>
          <a:extLst>
            <a:ext uri="{909E8E84-426E-40DD-AFC4-6F175D3DCCD1}">
              <a14:hiddenFill xmlns:a14="http://schemas.microsoft.com/office/drawing/2010/main">
                <a:solidFill>
                  <a:srgbClr val="FFFFFF"/>
                </a:solidFill>
              </a14:hiddenFill>
            </a:ext>
          </a:extLst>
        </p:spPr>
      </p:pic>
      <p:sp>
        <p:nvSpPr>
          <p:cNvPr id="12" name="Téglalap 11"/>
          <p:cNvSpPr/>
          <p:nvPr/>
        </p:nvSpPr>
        <p:spPr>
          <a:xfrm>
            <a:off x="1268083" y="1031222"/>
            <a:ext cx="9773723" cy="276999"/>
          </a:xfrm>
          <a:prstGeom prst="rect">
            <a:avLst/>
          </a:prstGeom>
        </p:spPr>
        <p:txBody>
          <a:bodyPr wrap="square" rtlCol="0">
            <a:spAutoFit/>
          </a:bodyPr>
          <a:lstStyle/>
          <a:p>
            <a:pPr algn="ctr"/>
            <a:r>
              <a:rPr lang="hu-HU" sz="1200" b="1" dirty="0"/>
              <a:t>Az erdőtüzek okozta PM2,5-szennyezés és a halálozás közötti összefüggések háromnapos mozgóátlaga, 0–2 napos késéssel</a:t>
            </a:r>
            <a:endParaRPr lang="de-DE" sz="1200" b="1" dirty="0"/>
          </a:p>
        </p:txBody>
      </p:sp>
    </p:spTree>
    <p:extLst>
      <p:ext uri="{BB962C8B-B14F-4D97-AF65-F5344CB8AC3E}">
        <p14:creationId xmlns:p14="http://schemas.microsoft.com/office/powerpoint/2010/main" val="31457456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rtlCol="0">
            <a:normAutofit fontScale="90000"/>
          </a:bodyPr>
          <a:lstStyle/>
          <a:p>
            <a:pPr rtl="0"/>
            <a:r>
              <a:rPr lang="hu" dirty="0" smtClean="0">
                <a:cs typeface="Arial" panose="020B0604020202020204" pitchFamily="34" charset="0"/>
              </a:rPr>
              <a:t>Villámárvizek </a:t>
            </a:r>
            <a:r>
              <a:rPr lang="hu" dirty="0">
                <a:cs typeface="Arial" panose="020B0604020202020204" pitchFamily="34" charset="0"/>
              </a:rPr>
              <a:t>– </a:t>
            </a:r>
            <a:r>
              <a:rPr lang="hu" dirty="0" smtClean="0">
                <a:cs typeface="Arial" panose="020B0604020202020204" pitchFamily="34" charset="0"/>
              </a:rPr>
              <a:t>egészségkockázatok</a:t>
            </a:r>
            <a:endParaRPr lang="de-DE" dirty="0">
              <a:cs typeface="Arial" panose="020B0604020202020204" pitchFamily="34" charset="0"/>
            </a:endParaRPr>
          </a:p>
        </p:txBody>
      </p:sp>
      <p:sp>
        <p:nvSpPr>
          <p:cNvPr id="3" name="Tartalom helye 2"/>
          <p:cNvSpPr>
            <a:spLocks noGrp="1"/>
          </p:cNvSpPr>
          <p:nvPr>
            <p:ph idx="1"/>
          </p:nvPr>
        </p:nvSpPr>
        <p:spPr>
          <a:xfrm>
            <a:off x="192505" y="808463"/>
            <a:ext cx="6234175" cy="5480194"/>
          </a:xfrm>
        </p:spPr>
        <p:txBody>
          <a:bodyPr rtlCol="0">
            <a:noAutofit/>
          </a:bodyPr>
          <a:lstStyle/>
          <a:p>
            <a:pPr marL="0" indent="0" algn="just">
              <a:lnSpc>
                <a:spcPct val="130000"/>
              </a:lnSpc>
              <a:spcBef>
                <a:spcPts val="0"/>
              </a:spcBef>
              <a:spcAft>
                <a:spcPts val="0"/>
              </a:spcAft>
              <a:buNone/>
            </a:pPr>
            <a:r>
              <a:rPr lang="hu-HU" sz="1800" dirty="0"/>
              <a:t>A városi árvizek nemcsak anyagi károkat </a:t>
            </a:r>
            <a:r>
              <a:rPr lang="hu-HU" sz="1800" dirty="0" smtClean="0"/>
              <a:t>okozhatnak</a:t>
            </a:r>
            <a:r>
              <a:rPr lang="hu-HU" sz="1800" dirty="0"/>
              <a:t>, hanem komoly egészségkockázatot is jelentenek a lakosság számára. Az elárasztott területeken a szennyezett víz, a sérülésveszély és a fertőzések terjedése fokozott problémát </a:t>
            </a:r>
            <a:r>
              <a:rPr lang="hu-HU" sz="1800" dirty="0" smtClean="0"/>
              <a:t>jelenthet. A főbb egészségkockázatok a következők:</a:t>
            </a:r>
            <a:endParaRPr lang="hu-HU" sz="1800" dirty="0"/>
          </a:p>
          <a:p>
            <a:pPr lvl="1" algn="just">
              <a:lnSpc>
                <a:spcPct val="130000"/>
              </a:lnSpc>
              <a:spcBef>
                <a:spcPts val="0"/>
              </a:spcBef>
              <a:spcAft>
                <a:spcPts val="500"/>
              </a:spcAft>
            </a:pPr>
            <a:r>
              <a:rPr lang="hu-HU" sz="1800" dirty="0" smtClean="0"/>
              <a:t>Sebfertőzések </a:t>
            </a:r>
            <a:r>
              <a:rPr lang="hu-HU" sz="1800" dirty="0"/>
              <a:t>és bőrproblémák: </a:t>
            </a:r>
            <a:r>
              <a:rPr lang="hu-HU" sz="1800" dirty="0" smtClean="0"/>
              <a:t>a villámárvizek szennyezett vizével </a:t>
            </a:r>
            <a:r>
              <a:rPr lang="hu-HU" sz="1800" dirty="0"/>
              <a:t>való érintkezés növeli a sebfertőzések, </a:t>
            </a:r>
            <a:r>
              <a:rPr lang="hu-HU" sz="1800" dirty="0" err="1"/>
              <a:t>dermatitisz</a:t>
            </a:r>
            <a:r>
              <a:rPr lang="hu-HU" sz="1800" dirty="0"/>
              <a:t> és kötőhártya-gyulladás kockázatát.</a:t>
            </a:r>
          </a:p>
          <a:p>
            <a:pPr lvl="1" algn="just">
              <a:lnSpc>
                <a:spcPct val="130000"/>
              </a:lnSpc>
              <a:spcBef>
                <a:spcPts val="0"/>
              </a:spcBef>
              <a:spcAft>
                <a:spcPts val="500"/>
              </a:spcAft>
            </a:pPr>
            <a:r>
              <a:rPr lang="hu-HU" sz="1800" dirty="0"/>
              <a:t>Légzőszervi betegségek: </a:t>
            </a:r>
            <a:r>
              <a:rPr lang="hu-HU" sz="1800" dirty="0" smtClean="0"/>
              <a:t>az </a:t>
            </a:r>
            <a:r>
              <a:rPr lang="hu-HU" sz="1800" dirty="0"/>
              <a:t>árvíz utáni </a:t>
            </a:r>
            <a:r>
              <a:rPr lang="hu-HU" sz="1800" dirty="0" smtClean="0"/>
              <a:t>párás környezet </a:t>
            </a:r>
            <a:r>
              <a:rPr lang="hu-HU" sz="1800" dirty="0"/>
              <a:t>kedvez a penész és más allergén anyagok elszaporodásának, ami légúti problémákat okozhat.</a:t>
            </a:r>
          </a:p>
          <a:p>
            <a:pPr lvl="1" algn="just">
              <a:lnSpc>
                <a:spcPct val="130000"/>
              </a:lnSpc>
              <a:spcBef>
                <a:spcPts val="0"/>
              </a:spcBef>
              <a:spcAft>
                <a:spcPts val="500"/>
              </a:spcAft>
            </a:pPr>
            <a:r>
              <a:rPr lang="hu-HU" sz="1800" dirty="0"/>
              <a:t>Mechanikai sérülések: </a:t>
            </a:r>
            <a:r>
              <a:rPr lang="hu-HU" sz="1800" dirty="0" smtClean="0"/>
              <a:t>az </a:t>
            </a:r>
            <a:r>
              <a:rPr lang="hu-HU" sz="1800" dirty="0"/>
              <a:t>elárasztott utcák rejtett veszélyeket hordozhatnak, például kiálló éles tárgyakat, amelyeken vágásos vagy szúrt sebek keletkezhetnek.</a:t>
            </a:r>
          </a:p>
          <a:p>
            <a:pPr algn="just" rtl="0">
              <a:lnSpc>
                <a:spcPct val="120000"/>
              </a:lnSpc>
              <a:spcBef>
                <a:spcPts val="2000"/>
              </a:spcBef>
            </a:pPr>
            <a:endParaRPr lang="hu" sz="1900" dirty="0">
              <a:latin typeface="Arial" panose="020B0604020202020204" pitchFamily="34" charset="0"/>
              <a:cs typeface="Arial" panose="020B0604020202020204" pitchFamily="34" charset="0"/>
            </a:endParaRPr>
          </a:p>
        </p:txBody>
      </p:sp>
      <p:sp>
        <p:nvSpPr>
          <p:cNvPr id="6" name="Téglalap 5"/>
          <p:cNvSpPr/>
          <p:nvPr/>
        </p:nvSpPr>
        <p:spPr>
          <a:xfrm>
            <a:off x="6587847" y="3714429"/>
            <a:ext cx="5379911" cy="1892826"/>
          </a:xfrm>
          <a:prstGeom prst="rect">
            <a:avLst/>
          </a:prstGeom>
        </p:spPr>
        <p:txBody>
          <a:bodyPr wrap="square" rtlCol="0">
            <a:spAutoFit/>
          </a:bodyPr>
          <a:lstStyle/>
          <a:p>
            <a:pPr algn="just">
              <a:lnSpc>
                <a:spcPct val="130000"/>
              </a:lnSpc>
              <a:spcAft>
                <a:spcPts val="500"/>
              </a:spcAft>
            </a:pPr>
            <a:r>
              <a:rPr lang="hu-HU" dirty="0" smtClean="0"/>
              <a:t>A villámárvizek vize gyakran keveredik </a:t>
            </a:r>
            <a:r>
              <a:rPr lang="hu-HU" dirty="0"/>
              <a:t>szennyvízzel, amely </a:t>
            </a:r>
            <a:r>
              <a:rPr lang="hu-HU" dirty="0" smtClean="0"/>
              <a:t>fertőző </a:t>
            </a:r>
            <a:r>
              <a:rPr lang="hu-HU" dirty="0"/>
              <a:t>betegségek </a:t>
            </a:r>
            <a:r>
              <a:rPr lang="hu-HU" dirty="0" smtClean="0"/>
              <a:t>kórokozóit, </a:t>
            </a:r>
            <a:r>
              <a:rPr lang="hu-HU" dirty="0"/>
              <a:t>például E. coli baktériumokat vagy hepatitis A vírust </a:t>
            </a:r>
            <a:r>
              <a:rPr lang="hu-HU" dirty="0" smtClean="0"/>
              <a:t>tartalmazhat. A szennyezett esővíz elszennyezheti a lakóterületeket fokozva a járványveszélyt.</a:t>
            </a:r>
            <a:endParaRPr lang="hu-HU" dirty="0"/>
          </a:p>
        </p:txBody>
      </p:sp>
      <p:pic>
        <p:nvPicPr>
          <p:cNvPr id="7" name="Kép 6"/>
          <p:cNvPicPr>
            <a:picLocks noChangeAspect="1"/>
          </p:cNvPicPr>
          <p:nvPr/>
        </p:nvPicPr>
        <p:blipFill rotWithShape="1">
          <a:blip r:embed="rId3"/>
          <a:srcRect l="14728" t="4403" r="5852" b="-386"/>
          <a:stretch/>
        </p:blipFill>
        <p:spPr>
          <a:xfrm>
            <a:off x="6587847" y="305944"/>
            <a:ext cx="5510882" cy="3060606"/>
          </a:xfrm>
          <a:prstGeom prst="rect">
            <a:avLst/>
          </a:prstGeom>
        </p:spPr>
      </p:pic>
      <p:sp>
        <p:nvSpPr>
          <p:cNvPr id="8" name="Szövegdoboz 7"/>
          <p:cNvSpPr txBox="1"/>
          <p:nvPr/>
        </p:nvSpPr>
        <p:spPr>
          <a:xfrm>
            <a:off x="6587847" y="3366550"/>
            <a:ext cx="2270005" cy="207749"/>
          </a:xfrm>
          <a:prstGeom prst="rect">
            <a:avLst/>
          </a:prstGeom>
          <a:noFill/>
        </p:spPr>
        <p:txBody>
          <a:bodyPr wrap="square" rtlCol="0">
            <a:spAutoFit/>
          </a:bodyPr>
          <a:lstStyle/>
          <a:p>
            <a:r>
              <a:rPr lang="hu-HU" sz="750" dirty="0" err="1">
                <a:solidFill>
                  <a:schemeClr val="bg1">
                    <a:lumMod val="50000"/>
                  </a:schemeClr>
                </a:solidFill>
              </a:rPr>
              <a:t>Source:www.youtube.com</a:t>
            </a:r>
            <a:r>
              <a:rPr lang="hu-HU" sz="750" dirty="0">
                <a:solidFill>
                  <a:schemeClr val="bg1">
                    <a:lumMod val="50000"/>
                  </a:schemeClr>
                </a:solidFill>
              </a:rPr>
              <a:t>/</a:t>
            </a:r>
            <a:r>
              <a:rPr lang="hu-HU" sz="750" dirty="0" err="1">
                <a:solidFill>
                  <a:schemeClr val="bg1">
                    <a:lumMod val="50000"/>
                  </a:schemeClr>
                </a:solidFill>
              </a:rPr>
              <a:t>watch?v</a:t>
            </a:r>
            <a:r>
              <a:rPr lang="hu-HU" sz="750" dirty="0">
                <a:solidFill>
                  <a:schemeClr val="bg1">
                    <a:lumMod val="50000"/>
                  </a:schemeClr>
                </a:solidFill>
              </a:rPr>
              <a:t>=mBoN8PoNq10</a:t>
            </a:r>
          </a:p>
        </p:txBody>
      </p:sp>
    </p:spTree>
    <p:extLst>
      <p:ext uri="{BB962C8B-B14F-4D97-AF65-F5344CB8AC3E}">
        <p14:creationId xmlns:p14="http://schemas.microsoft.com/office/powerpoint/2010/main" val="607900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336428" y="862641"/>
            <a:ext cx="5322073" cy="5259097"/>
          </a:xfrm>
        </p:spPr>
        <p:txBody>
          <a:bodyPr rtlCol="0">
            <a:noAutofit/>
          </a:bodyPr>
          <a:lstStyle/>
          <a:p>
            <a:pPr algn="just">
              <a:lnSpc>
                <a:spcPct val="120000"/>
              </a:lnSpc>
              <a:spcAft>
                <a:spcPts val="500"/>
              </a:spcAft>
            </a:pPr>
            <a:r>
              <a:rPr lang="hu-HU" sz="1800" dirty="0" smtClean="0"/>
              <a:t>Az éghajlatváltozással foglalkozó kormányközi munkacsoport (IPCC) arra a következtetésre jutott, hogy a szélsőséges egészséghatások és az éghajlatváltozással összefüggő többlethalálozás kockázatának elkerülése érdekében a globális átlaghőmérsékelt emelkedése az iparosodás előtti szinthez képest nem haladhatja meg a 1,5°C-ot. </a:t>
            </a:r>
          </a:p>
          <a:p>
            <a:pPr algn="just">
              <a:lnSpc>
                <a:spcPct val="120000"/>
              </a:lnSpc>
            </a:pPr>
            <a:r>
              <a:rPr lang="hu-HU" sz="1800" dirty="0" smtClean="0"/>
              <a:t>A múltbeli kibocsátások már elkerülhetetlenné tettek egy bizonyos mértékű globális hőmérséklet-emelkedést és ezzel összefüggésben egyéb éghajlati változásokat. A globális átlaghőmérséklet 1,5°C-os emelkedése sem tekinthető biztonságosnak, de minden további tizedfokos melegedés súlyos áldozatokat követelhet az emberek, az állatok és a növényvilág vonatkozásában.</a:t>
            </a:r>
            <a:endParaRPr lang="hu-HU" sz="1800" dirty="0"/>
          </a:p>
        </p:txBody>
      </p:sp>
      <p:sp>
        <p:nvSpPr>
          <p:cNvPr id="5" name="Rectangle 4"/>
          <p:cNvSpPr/>
          <p:nvPr/>
        </p:nvSpPr>
        <p:spPr>
          <a:xfrm>
            <a:off x="108994" y="6121738"/>
            <a:ext cx="11104808" cy="249684"/>
          </a:xfrm>
          <a:prstGeom prst="rect">
            <a:avLst/>
          </a:prstGeom>
        </p:spPr>
        <p:txBody>
          <a:bodyPr wrap="square" rtlCol="0">
            <a:spAutoFit/>
          </a:bodyPr>
          <a:lstStyle/>
          <a:p>
            <a:pPr rtl="0">
              <a:lnSpc>
                <a:spcPct val="107000"/>
              </a:lnSpc>
              <a:spcAft>
                <a:spcPts val="800"/>
              </a:spcAft>
            </a:pPr>
            <a:r>
              <a:rPr lang="hu" sz="1000" dirty="0" smtClean="0">
                <a:latin typeface="Calibri" panose="020F0502020204030204" pitchFamily="34" charset="0"/>
                <a:ea typeface="Calibri" panose="020F0502020204030204" pitchFamily="34" charset="0"/>
                <a:cs typeface="Times New Roman" panose="02020603050405020304" pitchFamily="18" charset="0"/>
                <a:hlinkClick r:id="rId2"/>
              </a:rPr>
              <a:t>doi.org/10.4337/9781788974912.I.50</a:t>
            </a:r>
            <a:r>
              <a:rPr lang="hu" sz="1000" dirty="0" smtClean="0">
                <a:latin typeface="Calibri" panose="020F0502020204030204" pitchFamily="34" charset="0"/>
                <a:ea typeface="Calibri" panose="020F0502020204030204" pitchFamily="34" charset="0"/>
                <a:cs typeface="Times New Roman" panose="02020603050405020304" pitchFamily="18" charset="0"/>
              </a:rPr>
              <a:t> </a:t>
            </a:r>
            <a:endParaRPr lang="hu" sz="1000" dirty="0">
              <a:latin typeface="Calibri" panose="020F0502020204030204" pitchFamily="34" charset="0"/>
              <a:ea typeface="Calibri" panose="020F0502020204030204" pitchFamily="34" charset="0"/>
              <a:cs typeface="Times New Roman" panose="02020603050405020304" pitchFamily="18" charset="0"/>
            </a:endParaRPr>
          </a:p>
        </p:txBody>
      </p:sp>
      <p:grpSp>
        <p:nvGrpSpPr>
          <p:cNvPr id="6" name="Csoportba foglalás 5"/>
          <p:cNvGrpSpPr/>
          <p:nvPr/>
        </p:nvGrpSpPr>
        <p:grpSpPr>
          <a:xfrm>
            <a:off x="5827474" y="653419"/>
            <a:ext cx="6162135" cy="2463534"/>
            <a:chOff x="5738447" y="334108"/>
            <a:chExt cx="6453553" cy="2567353"/>
          </a:xfrm>
        </p:grpSpPr>
        <p:pic>
          <p:nvPicPr>
            <p:cNvPr id="7" name="Picture 3"/>
            <p:cNvPicPr>
              <a:picLocks noChangeAspect="1"/>
            </p:cNvPicPr>
            <p:nvPr/>
          </p:nvPicPr>
          <p:blipFill rotWithShape="1">
            <a:blip r:embed="rId3"/>
            <a:srcRect l="12354" t="33527" r="13553" b="17566"/>
            <a:stretch/>
          </p:blipFill>
          <p:spPr>
            <a:xfrm>
              <a:off x="5738447" y="334108"/>
              <a:ext cx="6453553" cy="2567353"/>
            </a:xfrm>
            <a:prstGeom prst="rect">
              <a:avLst/>
            </a:prstGeom>
          </p:spPr>
        </p:pic>
        <p:sp>
          <p:nvSpPr>
            <p:cNvPr id="8" name="Téglalap 7"/>
            <p:cNvSpPr/>
            <p:nvPr/>
          </p:nvSpPr>
          <p:spPr>
            <a:xfrm>
              <a:off x="6066692" y="1380392"/>
              <a:ext cx="5767754" cy="4659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Téglalap 1"/>
          <p:cNvSpPr/>
          <p:nvPr/>
        </p:nvSpPr>
        <p:spPr>
          <a:xfrm>
            <a:off x="5827474" y="3340854"/>
            <a:ext cx="6096000" cy="2419124"/>
          </a:xfrm>
          <a:prstGeom prst="rect">
            <a:avLst/>
          </a:prstGeom>
        </p:spPr>
        <p:txBody>
          <a:bodyPr>
            <a:spAutoFit/>
          </a:bodyPr>
          <a:lstStyle/>
          <a:p>
            <a:pPr marL="285750" indent="-285750" algn="just">
              <a:lnSpc>
                <a:spcPct val="120000"/>
              </a:lnSpc>
              <a:buFont typeface="Arial" panose="020B0604020202020204" pitchFamily="34" charset="0"/>
              <a:buChar char="•"/>
            </a:pPr>
            <a:r>
              <a:rPr lang="hu-HU" dirty="0" smtClean="0"/>
              <a:t>Bár senki sincs biztonságban ezektől a kockázatoktól, az éghajlati válság elsősorban és leginkább azokat érinti, akik a legkevésbé járulnak hozzá a válság okaihoz, és akik a legkevésbé tudják magukat és családjukat a változások okozta kockázatoktól megvédeni – ők jellemzően az alacsony </a:t>
            </a:r>
            <a:r>
              <a:rPr lang="hu-HU" dirty="0" err="1" smtClean="0"/>
              <a:t>jövedelmű</a:t>
            </a:r>
            <a:r>
              <a:rPr lang="hu-HU" dirty="0" smtClean="0"/>
              <a:t> és hátrányos helyzetű országokban és közösségekben élő emberek.</a:t>
            </a:r>
            <a:endParaRPr lang="hu-HU" dirty="0"/>
          </a:p>
        </p:txBody>
      </p:sp>
      <p:sp>
        <p:nvSpPr>
          <p:cNvPr id="9" name="Téglalap 8"/>
          <p:cNvSpPr/>
          <p:nvPr/>
        </p:nvSpPr>
        <p:spPr>
          <a:xfrm>
            <a:off x="287397" y="130199"/>
            <a:ext cx="5963684" cy="523220"/>
          </a:xfrm>
          <a:prstGeom prst="rect">
            <a:avLst/>
          </a:prstGeom>
        </p:spPr>
        <p:txBody>
          <a:bodyPr wrap="none">
            <a:spAutoFit/>
          </a:bodyPr>
          <a:lstStyle/>
          <a:p>
            <a:r>
              <a:rPr lang="hu" sz="2800" b="1" dirty="0" smtClean="0"/>
              <a:t>Az éghajlatváltozás egészségkockázatai</a:t>
            </a:r>
            <a:endParaRPr lang="de-DE" sz="2800" b="1" dirty="0"/>
          </a:p>
        </p:txBody>
      </p:sp>
    </p:spTree>
    <p:extLst>
      <p:ext uri="{BB962C8B-B14F-4D97-AF65-F5344CB8AC3E}">
        <p14:creationId xmlns:p14="http://schemas.microsoft.com/office/powerpoint/2010/main" val="40343208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665018"/>
            <a:ext cx="11896825" cy="5664530"/>
          </a:xfrm>
        </p:spPr>
        <p:txBody>
          <a:bodyPr rtlCol="0"/>
          <a:lstStyle/>
          <a:p>
            <a:pPr marL="0" indent="0" algn="ctr" rtl="0">
              <a:buNone/>
            </a:pPr>
            <a:r>
              <a:rPr lang="hu" sz="3600" b="1" dirty="0" smtClean="0"/>
              <a:t>Köszönöm a </a:t>
            </a:r>
            <a:r>
              <a:rPr lang="hu" sz="3600" b="1" dirty="0"/>
              <a:t>figyelmet!</a:t>
            </a:r>
          </a:p>
          <a:p>
            <a:pPr marL="0" indent="0" algn="ctr">
              <a:buNone/>
            </a:pPr>
            <a:r>
              <a:rPr lang="hu-HU" sz="2000" dirty="0" smtClean="0"/>
              <a:t>Az </a:t>
            </a:r>
            <a:r>
              <a:rPr lang="hu-HU" sz="2000" dirty="0"/>
              <a:t>előadást az Európai Unió Erasmus+ programja által támogatott CLIMATEMED projekt szakértői dolgozták ki.</a:t>
            </a:r>
            <a:endParaRPr lang="en-US" sz="2000" dirty="0"/>
          </a:p>
        </p:txBody>
      </p:sp>
      <p:pic>
        <p:nvPicPr>
          <p:cNvPr id="4" name="Kép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528" y="3300464"/>
            <a:ext cx="1611609" cy="581434"/>
          </a:xfrm>
          <a:prstGeom prst="rect">
            <a:avLst/>
          </a:prstGeom>
        </p:spPr>
      </p:pic>
      <p:pic>
        <p:nvPicPr>
          <p:cNvPr id="5" name="Kép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28" y="2667729"/>
            <a:ext cx="1595887" cy="516669"/>
          </a:xfrm>
          <a:prstGeom prst="rect">
            <a:avLst/>
          </a:prstGeom>
        </p:spPr>
      </p:pic>
      <p:pic>
        <p:nvPicPr>
          <p:cNvPr id="6" name="Kép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528" y="3997965"/>
            <a:ext cx="1611609" cy="537848"/>
          </a:xfrm>
          <a:prstGeom prst="rect">
            <a:avLst/>
          </a:prstGeom>
        </p:spPr>
      </p:pic>
      <p:pic>
        <p:nvPicPr>
          <p:cNvPr id="7" name="Kép 6"/>
          <p:cNvPicPr>
            <a:picLocks noChangeAspect="1"/>
          </p:cNvPicPr>
          <p:nvPr/>
        </p:nvPicPr>
        <p:blipFill rotWithShape="1">
          <a:blip r:embed="rId5" cstate="print">
            <a:extLst>
              <a:ext uri="{28A0092B-C50C-407E-A947-70E740481C1C}">
                <a14:useLocalDpi xmlns:a14="http://schemas.microsoft.com/office/drawing/2010/main" val="0"/>
              </a:ext>
            </a:extLst>
          </a:blip>
          <a:srcRect t="13674" b="11784"/>
          <a:stretch/>
        </p:blipFill>
        <p:spPr>
          <a:xfrm>
            <a:off x="263527" y="4651880"/>
            <a:ext cx="1595887" cy="552090"/>
          </a:xfrm>
          <a:prstGeom prst="rect">
            <a:avLst/>
          </a:prstGeom>
        </p:spPr>
      </p:pic>
      <p:sp>
        <p:nvSpPr>
          <p:cNvPr id="9" name="Téglalap 8"/>
          <p:cNvSpPr/>
          <p:nvPr/>
        </p:nvSpPr>
        <p:spPr>
          <a:xfrm>
            <a:off x="266732" y="5320037"/>
            <a:ext cx="1590887" cy="655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hu-HU" dirty="0">
              <a:solidFill>
                <a:schemeClr val="tx1">
                  <a:lumMod val="65000"/>
                  <a:lumOff val="35000"/>
                </a:schemeClr>
              </a:solidFill>
            </a:endParaRPr>
          </a:p>
        </p:txBody>
      </p:sp>
      <p:sp>
        <p:nvSpPr>
          <p:cNvPr id="11" name="Téglalap 10"/>
          <p:cNvSpPr/>
          <p:nvPr/>
        </p:nvSpPr>
        <p:spPr>
          <a:xfrm>
            <a:off x="1930437" y="2856594"/>
            <a:ext cx="8989199"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Pécsi </a:t>
            </a:r>
            <a:r>
              <a:rPr lang="hu" dirty="0" smtClean="0">
                <a:solidFill>
                  <a:schemeClr val="tx1"/>
                </a:solidFill>
              </a:rPr>
              <a:t>Tudományegyetem, Általános </a:t>
            </a:r>
            <a:r>
              <a:rPr lang="hu" dirty="0">
                <a:solidFill>
                  <a:schemeClr val="tx1"/>
                </a:solidFill>
              </a:rPr>
              <a:t>Orvostudományi </a:t>
            </a:r>
            <a:r>
              <a:rPr lang="hu" dirty="0" smtClean="0">
                <a:solidFill>
                  <a:schemeClr val="tx1"/>
                </a:solidFill>
              </a:rPr>
              <a:t>Kar,</a:t>
            </a:r>
            <a:br>
              <a:rPr lang="hu" dirty="0" smtClean="0">
                <a:solidFill>
                  <a:schemeClr val="tx1"/>
                </a:solidFill>
              </a:rPr>
            </a:br>
            <a:r>
              <a:rPr lang="hu" dirty="0" smtClean="0">
                <a:solidFill>
                  <a:schemeClr val="tx1"/>
                </a:solidFill>
              </a:rPr>
              <a:t>Orvosi Népegészségtani Intézet - </a:t>
            </a:r>
            <a:r>
              <a:rPr lang="hu" dirty="0">
                <a:solidFill>
                  <a:schemeClr val="tx1"/>
                </a:solidFill>
              </a:rPr>
              <a:t>Pécs, Magyarország </a:t>
            </a:r>
          </a:p>
        </p:txBody>
      </p:sp>
      <p:sp>
        <p:nvSpPr>
          <p:cNvPr id="12" name="Téglalap 11"/>
          <p:cNvSpPr/>
          <p:nvPr/>
        </p:nvSpPr>
        <p:spPr>
          <a:xfrm>
            <a:off x="1930436" y="3471036"/>
            <a:ext cx="6273283"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Center for Health, Exercise and Sport Science - </a:t>
            </a:r>
            <a:r>
              <a:rPr lang="hu" dirty="0" smtClean="0">
                <a:solidFill>
                  <a:schemeClr val="tx1"/>
                </a:solidFill>
              </a:rPr>
              <a:t>Belgrád, </a:t>
            </a:r>
            <a:r>
              <a:rPr lang="hu" dirty="0">
                <a:solidFill>
                  <a:schemeClr val="tx1"/>
                </a:solidFill>
              </a:rPr>
              <a:t>Szerbia  </a:t>
            </a:r>
          </a:p>
        </p:txBody>
      </p:sp>
      <p:sp>
        <p:nvSpPr>
          <p:cNvPr id="13" name="Téglalap 12"/>
          <p:cNvSpPr/>
          <p:nvPr/>
        </p:nvSpPr>
        <p:spPr>
          <a:xfrm>
            <a:off x="1930436" y="4032200"/>
            <a:ext cx="7745190"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Nemzeti Népegészségügyi </a:t>
            </a:r>
            <a:r>
              <a:rPr lang="hu" dirty="0" smtClean="0">
                <a:solidFill>
                  <a:schemeClr val="tx1"/>
                </a:solidFill>
              </a:rPr>
              <a:t>és Gyógyszerészeti Központ </a:t>
            </a:r>
            <a:r>
              <a:rPr lang="hu" dirty="0">
                <a:solidFill>
                  <a:schemeClr val="tx1"/>
                </a:solidFill>
              </a:rPr>
              <a:t>- Budapest, Magyarország </a:t>
            </a:r>
          </a:p>
        </p:txBody>
      </p:sp>
      <p:sp>
        <p:nvSpPr>
          <p:cNvPr id="14" name="Téglalap 13"/>
          <p:cNvSpPr/>
          <p:nvPr/>
        </p:nvSpPr>
        <p:spPr>
          <a:xfrm>
            <a:off x="1930436" y="4744100"/>
            <a:ext cx="7472354" cy="3278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rPr>
              <a:t>University College Cork - Írország Nemzeti Egyetem - Cork, Írország </a:t>
            </a:r>
          </a:p>
        </p:txBody>
      </p:sp>
      <p:sp>
        <p:nvSpPr>
          <p:cNvPr id="15" name="Téglalap 14"/>
          <p:cNvSpPr/>
          <p:nvPr/>
        </p:nvSpPr>
        <p:spPr>
          <a:xfrm>
            <a:off x="1930437" y="5397804"/>
            <a:ext cx="6557955" cy="547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0"/>
            <a:r>
              <a:rPr lang="hu" dirty="0">
                <a:solidFill>
                  <a:schemeClr val="tx1"/>
                </a:solidFill>
                <a:cs typeface="Times New Roman" panose="02020603050405020304" pitchFamily="18" charset="0"/>
              </a:rPr>
              <a:t>Universitatea de Medicina, Farmacie, Stinte si Tehnologie</a:t>
            </a:r>
            <a:r>
              <a:rPr lang="en-US" dirty="0">
                <a:solidFill>
                  <a:schemeClr val="tx1"/>
                </a:solidFill>
                <a:cs typeface="Times New Roman" panose="02020603050405020304" pitchFamily="18" charset="0"/>
              </a:rPr>
              <a:t/>
            </a:r>
            <a:br>
              <a:rPr lang="en-US" dirty="0">
                <a:solidFill>
                  <a:schemeClr val="tx1"/>
                </a:solidFill>
                <a:cs typeface="Times New Roman" panose="02020603050405020304" pitchFamily="18" charset="0"/>
              </a:rPr>
            </a:br>
            <a:r>
              <a:rPr lang="hu" dirty="0">
                <a:solidFill>
                  <a:schemeClr val="tx1"/>
                </a:solidFill>
                <a:cs typeface="Times New Roman" panose="02020603050405020304" pitchFamily="18" charset="0"/>
              </a:rPr>
              <a:t>George Emil Palade din Tirgu Mures</a:t>
            </a:r>
            <a:r>
              <a:rPr lang="hu" sz="800" dirty="0">
                <a:solidFill>
                  <a:schemeClr val="tx1"/>
                </a:solidFill>
                <a:cs typeface="Times New Roman" panose="02020603050405020304" pitchFamily="18" charset="0"/>
              </a:rPr>
              <a:t> </a:t>
            </a:r>
            <a:r>
              <a:rPr lang="hu" sz="800" dirty="0" smtClean="0">
                <a:solidFill>
                  <a:schemeClr val="tx1"/>
                </a:solidFill>
                <a:cs typeface="Times New Roman" panose="02020603050405020304" pitchFamily="18" charset="0"/>
              </a:rPr>
              <a:t> </a:t>
            </a:r>
            <a:r>
              <a:rPr lang="hu" dirty="0" smtClean="0">
                <a:solidFill>
                  <a:schemeClr val="tx1"/>
                </a:solidFill>
              </a:rPr>
              <a:t>- </a:t>
            </a:r>
            <a:r>
              <a:rPr lang="hu" dirty="0" smtClean="0">
                <a:solidFill>
                  <a:schemeClr val="tx1"/>
                </a:solidFill>
                <a:cs typeface="Times New Roman" panose="02020603050405020304" pitchFamily="18" charset="0"/>
              </a:rPr>
              <a:t>Marosvásárhely, </a:t>
            </a:r>
            <a:r>
              <a:rPr lang="hu" dirty="0">
                <a:solidFill>
                  <a:schemeClr val="tx1"/>
                </a:solidFill>
                <a:cs typeface="Times New Roman" panose="02020603050405020304" pitchFamily="18" charset="0"/>
              </a:rPr>
              <a:t>Románia</a:t>
            </a:r>
            <a:r>
              <a:rPr lang="hu" dirty="0">
                <a:solidFill>
                  <a:schemeClr val="tx1"/>
                </a:solidFill>
              </a:rPr>
              <a:t>  </a:t>
            </a:r>
          </a:p>
        </p:txBody>
      </p:sp>
      <p:pic>
        <p:nvPicPr>
          <p:cNvPr id="16" name="Kép 15"/>
          <p:cNvPicPr>
            <a:picLocks noChangeAspect="1"/>
          </p:cNvPicPr>
          <p:nvPr/>
        </p:nvPicPr>
        <p:blipFill>
          <a:blip r:embed="rId6"/>
          <a:stretch>
            <a:fillRect/>
          </a:stretch>
        </p:blipFill>
        <p:spPr>
          <a:xfrm>
            <a:off x="297191" y="5380125"/>
            <a:ext cx="1529969" cy="676474"/>
          </a:xfrm>
          <a:prstGeom prst="rect">
            <a:avLst/>
          </a:prstGeom>
        </p:spPr>
      </p:pic>
    </p:spTree>
    <p:extLst>
      <p:ext uri="{BB962C8B-B14F-4D97-AF65-F5344CB8AC3E}">
        <p14:creationId xmlns:p14="http://schemas.microsoft.com/office/powerpoint/2010/main" val="4252454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379562" y="934774"/>
            <a:ext cx="11507638" cy="5155799"/>
          </a:xfrm>
        </p:spPr>
        <p:txBody>
          <a:bodyPr vert="horz" lIns="91440" tIns="45720" rIns="91440" bIns="45720" rtlCol="0" anchor="t">
            <a:noAutofit/>
          </a:bodyPr>
          <a:lstStyle/>
          <a:p>
            <a:pPr algn="just" rtl="0">
              <a:spcBef>
                <a:spcPts val="0"/>
              </a:spcBef>
              <a:spcAft>
                <a:spcPts val="1500"/>
              </a:spcAft>
            </a:pPr>
            <a:r>
              <a:rPr lang="hu-HU" sz="1900" dirty="0" smtClean="0"/>
              <a:t>Az éghajlatváltozás közvetlenül és közvetve is hatással van az egészségre. Az egyének és közösségek felé ezeket  a hatásokat  a környezeti és társadalmi egészség-determinánsok közvetítik.</a:t>
            </a:r>
          </a:p>
          <a:p>
            <a:pPr algn="just" rtl="0">
              <a:spcBef>
                <a:spcPts val="0"/>
              </a:spcBef>
              <a:spcAft>
                <a:spcPts val="1500"/>
              </a:spcAft>
            </a:pPr>
            <a:r>
              <a:rPr lang="hu-HU" sz="1900" dirty="0" smtClean="0"/>
              <a:t>E determinánsok veszélyeztetik az egészséges életfeltételeket – a tiszta levegő, a egészséges ivóvíz és megfelelő élelmiszerellátás, biztonságos lakhatás –, és negatívan hatást gyakorolhatnak az e területen elért több évtizedes fejlődés eredményeire.</a:t>
            </a:r>
            <a:endParaRPr lang="hu-HU" sz="1900" dirty="0" smtClean="0">
              <a:ea typeface="Calibri"/>
              <a:cs typeface="Calibri"/>
            </a:endParaRPr>
          </a:p>
          <a:p>
            <a:pPr algn="just">
              <a:spcBef>
                <a:spcPts val="0"/>
              </a:spcBef>
              <a:spcAft>
                <a:spcPts val="1500"/>
              </a:spcAft>
            </a:pPr>
            <a:r>
              <a:rPr lang="hu-HU" sz="1900" dirty="0" smtClean="0"/>
              <a:t>2030 és 2050 között az éghajlatváltozás az alultápláltság, a malária, a hasmenéses betegségek és hőstressz miatt várhatóan évente mintegy 250.000 idő előtti halálesetet okozhat világszerte.</a:t>
            </a:r>
            <a:endParaRPr lang="hu-HU" sz="1900" dirty="0" smtClean="0">
              <a:ea typeface="Calibri"/>
              <a:cs typeface="Calibri"/>
            </a:endParaRPr>
          </a:p>
          <a:p>
            <a:pPr algn="just" rtl="0">
              <a:spcBef>
                <a:spcPts val="0"/>
              </a:spcBef>
              <a:spcAft>
                <a:spcPts val="1500"/>
              </a:spcAft>
            </a:pPr>
            <a:r>
              <a:rPr lang="hu-HU" sz="1900" dirty="0" smtClean="0"/>
              <a:t>Ezeknek a problémáknak a kezelése a kevésbé fejlett egészségügyi infrastruktúrával rendelkező területeken élők – főként a fejlődő országok lakói – számára jelentenek már a közeljövőben is olyan kihívást, amellyel a fejlett országok segítsége nélkül nem tudnak önállóan megküzdeni.</a:t>
            </a:r>
            <a:endParaRPr lang="hu-HU" sz="1900" dirty="0" smtClean="0">
              <a:ea typeface="Calibri"/>
              <a:cs typeface="Calibri"/>
            </a:endParaRPr>
          </a:p>
          <a:p>
            <a:pPr algn="just" rtl="0">
              <a:spcBef>
                <a:spcPts val="0"/>
              </a:spcBef>
              <a:spcAft>
                <a:spcPts val="1500"/>
              </a:spcAft>
            </a:pPr>
            <a:r>
              <a:rPr lang="hu-HU" sz="1900" dirty="0" smtClean="0"/>
              <a:t>Az üvegházhatást okozó gázok kibocsátásának csökkentése a közlekedés, az élelmiszer- és energiafelhasználás alternatív módozatainak alkalmazásával ugyanakkor az egészségkockázatok  mérséklődését eredményezheti, különösen a levegőszennyezés csökkenése révén.</a:t>
            </a:r>
            <a:endParaRPr lang="hu-HU" sz="1900" dirty="0"/>
          </a:p>
        </p:txBody>
      </p:sp>
      <p:sp>
        <p:nvSpPr>
          <p:cNvPr id="4" name="Téglalap 3"/>
          <p:cNvSpPr/>
          <p:nvPr/>
        </p:nvSpPr>
        <p:spPr>
          <a:xfrm>
            <a:off x="287397" y="130199"/>
            <a:ext cx="5963684" cy="523220"/>
          </a:xfrm>
          <a:prstGeom prst="rect">
            <a:avLst/>
          </a:prstGeom>
        </p:spPr>
        <p:txBody>
          <a:bodyPr wrap="none">
            <a:spAutoFit/>
          </a:bodyPr>
          <a:lstStyle/>
          <a:p>
            <a:r>
              <a:rPr lang="hu" sz="2800" b="1" dirty="0" smtClean="0"/>
              <a:t>Az éghajlatváltozás egészségkockázatai</a:t>
            </a:r>
            <a:endParaRPr lang="de-DE" sz="2800" b="1" dirty="0"/>
          </a:p>
        </p:txBody>
      </p:sp>
      <p:sp>
        <p:nvSpPr>
          <p:cNvPr id="5" name="Téglalap 4"/>
          <p:cNvSpPr/>
          <p:nvPr/>
        </p:nvSpPr>
        <p:spPr>
          <a:xfrm>
            <a:off x="0" y="6090574"/>
            <a:ext cx="9972136" cy="246221"/>
          </a:xfrm>
          <a:prstGeom prst="rect">
            <a:avLst/>
          </a:prstGeom>
        </p:spPr>
        <p:txBody>
          <a:bodyPr wrap="square">
            <a:spAutoFit/>
          </a:bodyPr>
          <a:lstStyle/>
          <a:p>
            <a:r>
              <a:rPr lang="hu" sz="1000" dirty="0">
                <a:hlinkClick r:id="rId2"/>
              </a:rPr>
              <a:t>https://www.who.int/teams/environment-climate-change-and-health, </a:t>
            </a:r>
            <a:r>
              <a:rPr lang="hu" sz="1000" dirty="0"/>
              <a:t>e</a:t>
            </a:r>
            <a:r>
              <a:rPr lang="hu" sz="1000" dirty="0">
                <a:solidFill>
                  <a:srgbClr val="000000"/>
                </a:solidFill>
              </a:rPr>
              <a:t>lérve:2023. június 20.</a:t>
            </a:r>
            <a:endParaRPr lang="en-US" sz="1000" dirty="0"/>
          </a:p>
        </p:txBody>
      </p:sp>
    </p:spTree>
    <p:extLst>
      <p:ext uri="{BB962C8B-B14F-4D97-AF65-F5344CB8AC3E}">
        <p14:creationId xmlns:p14="http://schemas.microsoft.com/office/powerpoint/2010/main" val="1751988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9"/>
          <p:cNvSpPr txBox="1">
            <a:spLocks noGrp="1"/>
          </p:cNvSpPr>
          <p:nvPr>
            <p:ph type="title"/>
          </p:nvPr>
        </p:nvSpPr>
        <p:spPr>
          <a:xfrm>
            <a:off x="192505" y="153009"/>
            <a:ext cx="11896826" cy="54963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hu" b="1" dirty="0"/>
              <a:t>Az egészségügyi </a:t>
            </a:r>
            <a:r>
              <a:rPr lang="hu" b="1" dirty="0" smtClean="0"/>
              <a:t>ágazat </a:t>
            </a:r>
            <a:r>
              <a:rPr lang="hu" b="1" dirty="0"/>
              <a:t>szénlábnyoma</a:t>
            </a:r>
            <a:endParaRPr b="1" dirty="0"/>
          </a:p>
        </p:txBody>
      </p:sp>
      <p:sp>
        <p:nvSpPr>
          <p:cNvPr id="154" name="Google Shape;154;p9"/>
          <p:cNvSpPr txBox="1">
            <a:spLocks noGrp="1"/>
          </p:cNvSpPr>
          <p:nvPr>
            <p:ph type="body" idx="1"/>
          </p:nvPr>
        </p:nvSpPr>
        <p:spPr>
          <a:xfrm>
            <a:off x="466344" y="1554480"/>
            <a:ext cx="11439144" cy="4748876"/>
          </a:xfrm>
          <a:prstGeom prst="rect">
            <a:avLst/>
          </a:prstGeom>
          <a:noFill/>
          <a:ln>
            <a:noFill/>
          </a:ln>
        </p:spPr>
        <p:txBody>
          <a:bodyPr spcFirstLastPara="1" wrap="square" lIns="91425" tIns="45700" rIns="91425" bIns="45700" anchor="t" anchorCtr="0">
            <a:normAutofit/>
          </a:bodyPr>
          <a:lstStyle/>
          <a:p>
            <a:pPr marL="268288" indent="-217488" algn="just">
              <a:lnSpc>
                <a:spcPct val="110000"/>
              </a:lnSpc>
              <a:spcBef>
                <a:spcPts val="0"/>
              </a:spcBef>
              <a:spcAft>
                <a:spcPts val="2000"/>
              </a:spcAft>
              <a:buSzPct val="100000"/>
              <a:tabLst>
                <a:tab pos="360363" algn="l"/>
              </a:tabLst>
            </a:pPr>
            <a:r>
              <a:rPr lang="hu-HU" sz="2200" dirty="0"/>
              <a:t>2014-ben a globális egészségügyi szektor szén-dioxid-kibocsátása elérte a 2,0 </a:t>
            </a:r>
            <a:r>
              <a:rPr lang="hu-HU" sz="2200" dirty="0" err="1"/>
              <a:t>GtCO₂e</a:t>
            </a:r>
            <a:r>
              <a:rPr lang="hu-HU" sz="2200" dirty="0"/>
              <a:t> értéket, ami a világ teljes kibocsátásának 4,4%-át tette ki.</a:t>
            </a:r>
          </a:p>
          <a:p>
            <a:pPr marL="268288" indent="-217488" algn="just">
              <a:lnSpc>
                <a:spcPct val="110000"/>
              </a:lnSpc>
              <a:spcBef>
                <a:spcPts val="0"/>
              </a:spcBef>
              <a:spcAft>
                <a:spcPts val="2000"/>
              </a:spcAft>
              <a:buSzPct val="100000"/>
            </a:pPr>
            <a:r>
              <a:rPr lang="hu-HU" sz="2200" dirty="0"/>
              <a:t>A szénlábnyom az egyes tevékenységek – például termékek előállítása, szolgáltatások nyújtása – során kibocsátott összes </a:t>
            </a:r>
            <a:r>
              <a:rPr lang="hu-HU" sz="2200" dirty="0" smtClean="0"/>
              <a:t>ÜHG-t </a:t>
            </a:r>
            <a:r>
              <a:rPr lang="hu-HU" sz="2200" dirty="0"/>
              <a:t>foglalja magában.</a:t>
            </a:r>
          </a:p>
          <a:p>
            <a:pPr marL="268288" indent="-217488" algn="just">
              <a:lnSpc>
                <a:spcPct val="110000"/>
              </a:lnSpc>
              <a:spcBef>
                <a:spcPts val="0"/>
              </a:spcBef>
              <a:spcAft>
                <a:spcPts val="2000"/>
              </a:spcAft>
              <a:buSzPct val="100000"/>
            </a:pPr>
            <a:r>
              <a:rPr lang="hu-HU" sz="2200" dirty="0" smtClean="0"/>
              <a:t>A szénlábnyom számítási módszertana a nemcsak </a:t>
            </a:r>
            <a:r>
              <a:rPr lang="hu-HU" sz="2200" dirty="0"/>
              <a:t>a közvetlen kibocsátásokat (1. hatókör), hanem a termékek, szolgáltatások és tevékenységek teljes életciklusához kapcsolódó közvetett kibocsátásokat is (2. és 3. hatókör) figyelembe veszi.</a:t>
            </a:r>
          </a:p>
          <a:p>
            <a:pPr marL="268288" indent="-217488" algn="just">
              <a:lnSpc>
                <a:spcPct val="110000"/>
              </a:lnSpc>
              <a:spcBef>
                <a:spcPts val="0"/>
              </a:spcBef>
              <a:spcAft>
                <a:spcPts val="1000"/>
              </a:spcAft>
              <a:buSzPct val="100000"/>
            </a:pPr>
            <a:r>
              <a:rPr lang="hu-HU" sz="2200" dirty="0"/>
              <a:t>A szénlábnyom elemzése lehetővé teszi, hogy az egészségügyi ágazat jobban megértse környezeti hatását, és hatékony stratégiákat dolgozzon ki a kibocsátás csökkentésére.</a:t>
            </a:r>
          </a:p>
          <a:p>
            <a:pPr marL="0" lvl="0" indent="0" algn="l" rtl="0">
              <a:lnSpc>
                <a:spcPct val="90000"/>
              </a:lnSpc>
              <a:spcBef>
                <a:spcPts val="1000"/>
              </a:spcBef>
              <a:spcAft>
                <a:spcPts val="0"/>
              </a:spcAft>
              <a:buClr>
                <a:schemeClr val="dk1"/>
              </a:buClr>
              <a:buSzPts val="2800"/>
              <a:buNone/>
            </a:pPr>
            <a:endParaRPr dirty="0"/>
          </a:p>
          <a:p>
            <a:pPr marL="0" lvl="0" indent="0" algn="l" rtl="0">
              <a:lnSpc>
                <a:spcPct val="90000"/>
              </a:lnSpc>
              <a:spcBef>
                <a:spcPts val="1000"/>
              </a:spcBef>
              <a:spcAft>
                <a:spcPts val="0"/>
              </a:spcAft>
              <a:buClr>
                <a:schemeClr val="dk1"/>
              </a:buClr>
              <a:buSzPts val="2800"/>
              <a:buNone/>
            </a:pPr>
            <a:endParaRPr dirty="0"/>
          </a:p>
          <a:p>
            <a:pPr marL="228600" lvl="0" indent="-50800" algn="l" rtl="0">
              <a:lnSpc>
                <a:spcPct val="90000"/>
              </a:lnSpc>
              <a:spcBef>
                <a:spcPts val="1000"/>
              </a:spcBef>
              <a:spcAft>
                <a:spcPts val="0"/>
              </a:spcAft>
              <a:buClr>
                <a:schemeClr val="dk1"/>
              </a:buClr>
              <a:buSzPts val="2800"/>
              <a:buNone/>
            </a:pPr>
            <a:endParaRPr dirty="0"/>
          </a:p>
        </p:txBody>
      </p:sp>
    </p:spTree>
    <p:extLst>
      <p:ext uri="{BB962C8B-B14F-4D97-AF65-F5344CB8AC3E}">
        <p14:creationId xmlns:p14="http://schemas.microsoft.com/office/powerpoint/2010/main" val="26261903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grpSp>
        <p:nvGrpSpPr>
          <p:cNvPr id="145" name="Google Shape;145;p8"/>
          <p:cNvGrpSpPr/>
          <p:nvPr/>
        </p:nvGrpSpPr>
        <p:grpSpPr>
          <a:xfrm>
            <a:off x="3588026" y="298174"/>
            <a:ext cx="8484052" cy="5994943"/>
            <a:chOff x="2924174" y="71984"/>
            <a:chExt cx="9147904" cy="6221133"/>
          </a:xfrm>
        </p:grpSpPr>
        <p:sp>
          <p:nvSpPr>
            <p:cNvPr id="146" name="Google Shape;146;p8"/>
            <p:cNvSpPr/>
            <p:nvPr/>
          </p:nvSpPr>
          <p:spPr>
            <a:xfrm>
              <a:off x="2924174" y="6128885"/>
              <a:ext cx="9147903" cy="16423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7" name="Google Shape;147;p8"/>
            <p:cNvPicPr preferRelativeResize="0"/>
            <p:nvPr/>
          </p:nvPicPr>
          <p:blipFill rotWithShape="1">
            <a:blip r:embed="rId3">
              <a:alphaModFix/>
            </a:blip>
            <a:srcRect l="3713" r="1940"/>
            <a:stretch/>
          </p:blipFill>
          <p:spPr>
            <a:xfrm>
              <a:off x="2924175" y="71984"/>
              <a:ext cx="9147903" cy="6071325"/>
            </a:xfrm>
            <a:prstGeom prst="rect">
              <a:avLst/>
            </a:prstGeom>
            <a:noFill/>
            <a:ln>
              <a:noFill/>
            </a:ln>
          </p:spPr>
        </p:pic>
      </p:grpSp>
      <p:sp>
        <p:nvSpPr>
          <p:cNvPr id="148" name="Google Shape;148;p8"/>
          <p:cNvSpPr/>
          <p:nvPr/>
        </p:nvSpPr>
        <p:spPr>
          <a:xfrm>
            <a:off x="2843152" y="6097009"/>
            <a:ext cx="153118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hu" sz="800" b="0" i="0" u="none" strike="noStrike" cap="none">
                <a:solidFill>
                  <a:srgbClr val="7F7F7F"/>
                </a:solidFill>
                <a:latin typeface="Calibri"/>
                <a:ea typeface="Calibri"/>
                <a:cs typeface="Calibri"/>
                <a:sym typeface="Calibri"/>
              </a:rPr>
              <a:t>Forrás: ISBN 978-1-56973-772-9</a:t>
            </a:r>
            <a:endParaRPr/>
          </a:p>
        </p:txBody>
      </p:sp>
      <p:sp>
        <p:nvSpPr>
          <p:cNvPr id="144" name="Google Shape;144;p8"/>
          <p:cNvSpPr txBox="1">
            <a:spLocks noGrp="1"/>
          </p:cNvSpPr>
          <p:nvPr>
            <p:ph type="title"/>
          </p:nvPr>
        </p:nvSpPr>
        <p:spPr>
          <a:xfrm>
            <a:off x="192505" y="153009"/>
            <a:ext cx="4189714" cy="176205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Calibri"/>
              <a:buNone/>
            </a:pPr>
            <a:r>
              <a:rPr lang="hu" b="1" dirty="0"/>
              <a:t>ÜHG-források</a:t>
            </a:r>
            <a:br>
              <a:rPr lang="hu" b="1" dirty="0"/>
            </a:br>
            <a:r>
              <a:rPr lang="hu" b="1" dirty="0" smtClean="0"/>
              <a:t>hatókörök szerint</a:t>
            </a:r>
            <a:endParaRPr b="1" dirty="0"/>
          </a:p>
        </p:txBody>
      </p:sp>
    </p:spTree>
    <p:extLst>
      <p:ext uri="{BB962C8B-B14F-4D97-AF65-F5344CB8AC3E}">
        <p14:creationId xmlns:p14="http://schemas.microsoft.com/office/powerpoint/2010/main" val="2240913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0"/>
          <p:cNvSpPr txBox="1">
            <a:spLocks noGrp="1"/>
          </p:cNvSpPr>
          <p:nvPr>
            <p:ph type="title"/>
          </p:nvPr>
        </p:nvSpPr>
        <p:spPr>
          <a:xfrm>
            <a:off x="192504" y="0"/>
            <a:ext cx="4553231" cy="1831238"/>
          </a:xfrm>
          <a:prstGeom prst="rect">
            <a:avLst/>
          </a:prstGeom>
          <a:noFill/>
          <a:ln>
            <a:noFill/>
          </a:ln>
        </p:spPr>
        <p:txBody>
          <a:bodyPr spcFirstLastPara="1" wrap="square" lIns="91425" tIns="45700" rIns="91425" bIns="45700" anchor="ctr" anchorCtr="0">
            <a:normAutofit/>
          </a:bodyPr>
          <a:lstStyle/>
          <a:p>
            <a:pPr marL="0" lvl="0" indent="0" algn="l" rtl="0">
              <a:lnSpc>
                <a:spcPct val="110000"/>
              </a:lnSpc>
              <a:spcBef>
                <a:spcPts val="0"/>
              </a:spcBef>
              <a:spcAft>
                <a:spcPts val="0"/>
              </a:spcAft>
              <a:buClr>
                <a:schemeClr val="dk1"/>
              </a:buClr>
              <a:buSzPct val="100000"/>
              <a:buFont typeface="Calibri"/>
              <a:buNone/>
            </a:pPr>
            <a:r>
              <a:rPr lang="hu" sz="2800" b="1" dirty="0"/>
              <a:t>Az </a:t>
            </a:r>
            <a:r>
              <a:rPr lang="hu" sz="2800" b="1" dirty="0" smtClean="0"/>
              <a:t>egyes országok egészségügyi ágazatainak szénlábnyoma</a:t>
            </a:r>
            <a:endParaRPr sz="2800" b="1" dirty="0"/>
          </a:p>
        </p:txBody>
      </p:sp>
      <p:sp>
        <p:nvSpPr>
          <p:cNvPr id="160" name="Google Shape;160;p10"/>
          <p:cNvSpPr txBox="1">
            <a:spLocks noGrp="1"/>
          </p:cNvSpPr>
          <p:nvPr>
            <p:ph type="body" idx="1"/>
          </p:nvPr>
        </p:nvSpPr>
        <p:spPr>
          <a:xfrm>
            <a:off x="-19250" y="6217919"/>
            <a:ext cx="3801979" cy="184005"/>
          </a:xfrm>
          <a:prstGeom prst="rect">
            <a:avLst/>
          </a:prstGeom>
          <a:noFill/>
          <a:ln>
            <a:noFill/>
          </a:ln>
        </p:spPr>
        <p:txBody>
          <a:bodyPr spcFirstLastPara="1" wrap="square" lIns="91425" tIns="45700" rIns="91425" bIns="45700" anchor="t" anchorCtr="0">
            <a:normAutofit fontScale="32500" lnSpcReduction="20000"/>
          </a:bodyPr>
          <a:lstStyle/>
          <a:p>
            <a:pPr marL="0" lvl="0" indent="0" algn="l" rtl="0">
              <a:lnSpc>
                <a:spcPct val="90000"/>
              </a:lnSpc>
              <a:spcBef>
                <a:spcPts val="0"/>
              </a:spcBef>
              <a:spcAft>
                <a:spcPts val="0"/>
              </a:spcAft>
              <a:buClr>
                <a:schemeClr val="dk1"/>
              </a:buClr>
              <a:buSzPct val="100000"/>
              <a:buNone/>
            </a:pPr>
            <a:r>
              <a:rPr lang="hu"/>
              <a:t>Source: https://doi.org/10.1088/1748-9326/ab19e1</a:t>
            </a:r>
            <a:endParaRPr/>
          </a:p>
        </p:txBody>
      </p:sp>
      <p:pic>
        <p:nvPicPr>
          <p:cNvPr id="161" name="Google Shape;161;p10"/>
          <p:cNvPicPr preferRelativeResize="0"/>
          <p:nvPr/>
        </p:nvPicPr>
        <p:blipFill rotWithShape="1">
          <a:blip r:embed="rId3">
            <a:alphaModFix/>
          </a:blip>
          <a:srcRect/>
          <a:stretch/>
        </p:blipFill>
        <p:spPr>
          <a:xfrm>
            <a:off x="4411318" y="183586"/>
            <a:ext cx="7701253" cy="6019994"/>
          </a:xfrm>
          <a:prstGeom prst="rect">
            <a:avLst/>
          </a:prstGeom>
          <a:noFill/>
          <a:ln w="9525" cap="flat" cmpd="sng">
            <a:solidFill>
              <a:srgbClr val="7F7F7F"/>
            </a:solidFill>
            <a:prstDash val="solid"/>
            <a:round/>
            <a:headEnd type="none" w="sm" len="sm"/>
            <a:tailEnd type="none" w="sm" len="sm"/>
          </a:ln>
        </p:spPr>
      </p:pic>
      <p:sp>
        <p:nvSpPr>
          <p:cNvPr id="162" name="Google Shape;162;p10"/>
          <p:cNvSpPr/>
          <p:nvPr/>
        </p:nvSpPr>
        <p:spPr>
          <a:xfrm>
            <a:off x="345057" y="2143070"/>
            <a:ext cx="3674852" cy="3748678"/>
          </a:xfrm>
          <a:prstGeom prst="rect">
            <a:avLst/>
          </a:prstGeom>
          <a:noFill/>
          <a:ln>
            <a:noFill/>
          </a:ln>
        </p:spPr>
        <p:txBody>
          <a:bodyPr spcFirstLastPara="1" wrap="square" lIns="91425" tIns="45700" rIns="91425" bIns="45700" anchor="t" anchorCtr="0">
            <a:spAutoFit/>
          </a:bodyPr>
          <a:lstStyle/>
          <a:p>
            <a:pPr lvl="0" algn="just">
              <a:lnSpc>
                <a:spcPct val="120000"/>
              </a:lnSpc>
            </a:pPr>
            <a:r>
              <a:rPr lang="hu" sz="2200" b="0" i="0" u="none" strike="noStrike" cap="none" dirty="0">
                <a:solidFill>
                  <a:schemeClr val="tx1"/>
                </a:solidFill>
                <a:latin typeface="Calibri"/>
                <a:ea typeface="Calibri"/>
                <a:cs typeface="Calibri"/>
                <a:sym typeface="Calibri"/>
              </a:rPr>
              <a:t>A szénlábnyom kiszámítása lehetővé teszi </a:t>
            </a:r>
            <a:r>
              <a:rPr lang="hu" sz="2200" b="0" i="0" u="none" strike="noStrike" cap="none" dirty="0" smtClean="0">
                <a:solidFill>
                  <a:schemeClr val="tx1"/>
                </a:solidFill>
                <a:latin typeface="Calibri"/>
                <a:ea typeface="Calibri"/>
                <a:cs typeface="Calibri"/>
                <a:sym typeface="Calibri"/>
              </a:rPr>
              <a:t>az ágazatok számára</a:t>
            </a:r>
            <a:r>
              <a:rPr lang="hu" sz="2200" b="0" i="0" u="none" strike="noStrike" cap="none" dirty="0">
                <a:solidFill>
                  <a:schemeClr val="tx1"/>
                </a:solidFill>
                <a:latin typeface="Calibri"/>
                <a:ea typeface="Calibri"/>
                <a:cs typeface="Calibri"/>
                <a:sym typeface="Calibri"/>
              </a:rPr>
              <a:t>, hogy </a:t>
            </a:r>
            <a:r>
              <a:rPr lang="hu-HU" sz="2200" b="0" i="0" u="none" strike="noStrike" cap="none" dirty="0" err="1" smtClean="0">
                <a:solidFill>
                  <a:schemeClr val="tx1"/>
                </a:solidFill>
                <a:latin typeface="Calibri"/>
                <a:ea typeface="Calibri"/>
                <a:cs typeface="Calibri"/>
                <a:sym typeface="Calibri"/>
              </a:rPr>
              <a:t>számszerűsítsék</a:t>
            </a:r>
            <a:r>
              <a:rPr lang="hu" sz="2200" b="0" i="0" u="none" strike="noStrike" cap="none" dirty="0" smtClean="0">
                <a:solidFill>
                  <a:schemeClr val="tx1"/>
                </a:solidFill>
                <a:latin typeface="Calibri"/>
                <a:ea typeface="Calibri"/>
                <a:cs typeface="Calibri"/>
                <a:sym typeface="Calibri"/>
              </a:rPr>
              <a:t/>
            </a:r>
            <a:br>
              <a:rPr lang="hu" sz="2200" b="0" i="0" u="none" strike="noStrike" cap="none" dirty="0" smtClean="0">
                <a:solidFill>
                  <a:schemeClr val="tx1"/>
                </a:solidFill>
                <a:latin typeface="Calibri"/>
                <a:ea typeface="Calibri"/>
                <a:cs typeface="Calibri"/>
                <a:sym typeface="Calibri"/>
              </a:rPr>
            </a:br>
            <a:r>
              <a:rPr lang="hu" sz="2200" b="0" i="0" u="none" strike="noStrike" cap="none" dirty="0" smtClean="0">
                <a:solidFill>
                  <a:schemeClr val="tx1"/>
                </a:solidFill>
                <a:latin typeface="Calibri"/>
                <a:ea typeface="Calibri"/>
                <a:cs typeface="Calibri"/>
                <a:sym typeface="Calibri"/>
              </a:rPr>
              <a:t>és értelmezzék </a:t>
            </a:r>
            <a:r>
              <a:rPr lang="hu" sz="2200" b="0" i="0" u="none" strike="noStrike" cap="none" dirty="0">
                <a:solidFill>
                  <a:schemeClr val="tx1"/>
                </a:solidFill>
                <a:latin typeface="Calibri"/>
                <a:ea typeface="Calibri"/>
                <a:cs typeface="Calibri"/>
                <a:sym typeface="Calibri"/>
              </a:rPr>
              <a:t>tevékenységeik környezeti hatását, </a:t>
            </a:r>
            <a:r>
              <a:rPr lang="hu" sz="2200" b="0" i="0" u="none" strike="noStrike" cap="none" dirty="0" smtClean="0">
                <a:solidFill>
                  <a:schemeClr val="tx1"/>
                </a:solidFill>
                <a:latin typeface="Calibri"/>
                <a:ea typeface="Calibri"/>
                <a:cs typeface="Calibri"/>
                <a:sym typeface="Calibri"/>
              </a:rPr>
              <a:t>továbbá,  hogy meghatározzák azokat</a:t>
            </a:r>
            <a:br>
              <a:rPr lang="hu" sz="2200" b="0" i="0" u="none" strike="noStrike" cap="none" dirty="0" smtClean="0">
                <a:solidFill>
                  <a:schemeClr val="tx1"/>
                </a:solidFill>
                <a:latin typeface="Calibri"/>
                <a:ea typeface="Calibri"/>
                <a:cs typeface="Calibri"/>
                <a:sym typeface="Calibri"/>
              </a:rPr>
            </a:br>
            <a:r>
              <a:rPr lang="hu" sz="2200" b="0" i="0" u="none" strike="noStrike" cap="none" dirty="0" smtClean="0">
                <a:solidFill>
                  <a:schemeClr val="tx1"/>
                </a:solidFill>
                <a:latin typeface="Calibri"/>
                <a:ea typeface="Calibri"/>
                <a:cs typeface="Calibri"/>
                <a:sym typeface="Calibri"/>
              </a:rPr>
              <a:t>a </a:t>
            </a:r>
            <a:r>
              <a:rPr lang="hu" sz="2200" dirty="0" smtClean="0">
                <a:solidFill>
                  <a:schemeClr val="tx1"/>
                </a:solidFill>
                <a:latin typeface="Calibri"/>
                <a:ea typeface="Calibri"/>
                <a:cs typeface="Calibri"/>
                <a:sym typeface="Calibri"/>
              </a:rPr>
              <a:t>stratégiákat, amelyek alkalmazásával a kibocsátások csökkenthetők lehetnek. </a:t>
            </a:r>
            <a:endParaRPr sz="2200" b="0" i="0" u="none" strike="noStrike" cap="none" dirty="0">
              <a:solidFill>
                <a:schemeClr val="tx1"/>
              </a:solidFill>
              <a:latin typeface="Calibri"/>
              <a:ea typeface="Calibri"/>
              <a:cs typeface="Calibri"/>
              <a:sym typeface="Calibri"/>
            </a:endParaRPr>
          </a:p>
        </p:txBody>
      </p:sp>
    </p:spTree>
    <p:extLst>
      <p:ext uri="{BB962C8B-B14F-4D97-AF65-F5344CB8AC3E}">
        <p14:creationId xmlns:p14="http://schemas.microsoft.com/office/powerpoint/2010/main" val="3864041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192505" y="5979886"/>
            <a:ext cx="11896825" cy="525236"/>
          </a:xfrm>
        </p:spPr>
        <p:txBody>
          <a:bodyPr vert="horz" lIns="91440" tIns="45720" rIns="91440" bIns="45720" rtlCol="0" anchor="t">
            <a:normAutofit/>
          </a:bodyPr>
          <a:lstStyle/>
          <a:p>
            <a:pPr marL="0" indent="0" algn="ctr" rtl="0">
              <a:buNone/>
            </a:pPr>
            <a:r>
              <a:rPr lang="hu" sz="1100" dirty="0">
                <a:solidFill>
                  <a:schemeClr val="tx1"/>
                </a:solidFill>
              </a:rPr>
              <a:t>https://www.who.int/news-room/fact-sheets/detail/climate-change-and-health, </a:t>
            </a:r>
            <a:r>
              <a:rPr lang="hu" sz="1100" dirty="0" smtClean="0">
                <a:solidFill>
                  <a:schemeClr val="tx1"/>
                </a:solidFill>
              </a:rPr>
              <a:t>elérve: </a:t>
            </a:r>
            <a:r>
              <a:rPr lang="hu" sz="1100" dirty="0">
                <a:solidFill>
                  <a:schemeClr val="tx1"/>
                </a:solidFill>
              </a:rPr>
              <a:t>2023. június 20.</a:t>
            </a:r>
            <a:endParaRPr lang="en-US" sz="1100" dirty="0">
              <a:solidFill>
                <a:schemeClr val="tx1"/>
              </a:solidFill>
              <a:ea typeface="Calibri" panose="020F0502020204030204"/>
              <a:cs typeface="Calibri" panose="020F0502020204030204"/>
            </a:endParaRPr>
          </a:p>
        </p:txBody>
      </p:sp>
      <p:pic>
        <p:nvPicPr>
          <p:cNvPr id="4" name="Picture 3"/>
          <p:cNvPicPr>
            <a:picLocks noChangeAspect="1"/>
          </p:cNvPicPr>
          <p:nvPr/>
        </p:nvPicPr>
        <p:blipFill rotWithShape="1">
          <a:blip r:embed="rId3"/>
          <a:srcRect l="17798" t="13864" r="18060" b="7614"/>
          <a:stretch/>
        </p:blipFill>
        <p:spPr>
          <a:xfrm>
            <a:off x="1268084" y="153038"/>
            <a:ext cx="9086530" cy="5828358"/>
          </a:xfrm>
          <a:prstGeom prst="rect">
            <a:avLst/>
          </a:prstGeom>
        </p:spPr>
      </p:pic>
    </p:spTree>
    <p:extLst>
      <p:ext uri="{BB962C8B-B14F-4D97-AF65-F5344CB8AC3E}">
        <p14:creationId xmlns:p14="http://schemas.microsoft.com/office/powerpoint/2010/main" val="512643"/>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for_lecture_presentations" id="{98D3BE57-7C4F-464C-BC64-1D7340AAA609}" vid="{21B03724-234D-B346-B3F2-287CADF91C7F}"/>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61C38D1052217A4B942E73134FEF8369" ma:contentTypeVersion="12" ma:contentTypeDescription="Új dokumentum létrehozása." ma:contentTypeScope="" ma:versionID="c4cb741b39fb2f9efa675cf951213ef6">
  <xsd:schema xmlns:xsd="http://www.w3.org/2001/XMLSchema" xmlns:xs="http://www.w3.org/2001/XMLSchema" xmlns:p="http://schemas.microsoft.com/office/2006/metadata/properties" xmlns:ns2="ac5bba62-9a53-42e3-8e34-ca49e24f4fe7" xmlns:ns3="f7135bf7-eb40-4ed2-ab58-bb2a8f06b6aa" targetNamespace="http://schemas.microsoft.com/office/2006/metadata/properties" ma:root="true" ma:fieldsID="ab6f93e604749640a8b49707685d73ea" ns2:_="" ns3:_="">
    <xsd:import namespace="ac5bba62-9a53-42e3-8e34-ca49e24f4fe7"/>
    <xsd:import namespace="f7135bf7-eb40-4ed2-ab58-bb2a8f06b6a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c5bba62-9a53-42e3-8e34-ca49e24f4f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Képcímkék" ma:readOnly="false" ma:fieldId="{5cf76f15-5ced-4ddc-b409-7134ff3c332f}" ma:taxonomyMulti="true" ma:sspId="c5924412-c5b0-41bf-b9da-348a75561e2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7135bf7-eb40-4ed2-ab58-bb2a8f06b6a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e99a9af-e07c-4003-9765-209faae482e6}" ma:internalName="TaxCatchAll" ma:showField="CatchAllData" ma:web="f7135bf7-eb40-4ed2-ab58-bb2a8f06b6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c5bba62-9a53-42e3-8e34-ca49e24f4fe7">
      <Terms xmlns="http://schemas.microsoft.com/office/infopath/2007/PartnerControls"/>
    </lcf76f155ced4ddcb4097134ff3c332f>
    <TaxCatchAll xmlns="f7135bf7-eb40-4ed2-ab58-bb2a8f06b6aa" xsi:nil="true"/>
  </documentManagement>
</p:properties>
</file>

<file path=customXml/itemProps1.xml><?xml version="1.0" encoding="utf-8"?>
<ds:datastoreItem xmlns:ds="http://schemas.openxmlformats.org/officeDocument/2006/customXml" ds:itemID="{3F15C608-6917-445F-8668-B10B55FB39B3}">
  <ds:schemaRefs>
    <ds:schemaRef ds:uri="http://schemas.microsoft.com/sharepoint/v3/contenttype/forms"/>
  </ds:schemaRefs>
</ds:datastoreItem>
</file>

<file path=customXml/itemProps2.xml><?xml version="1.0" encoding="utf-8"?>
<ds:datastoreItem xmlns:ds="http://schemas.openxmlformats.org/officeDocument/2006/customXml" ds:itemID="{12C3AAF2-D99E-4A45-BEBB-AA85675A777B}"/>
</file>

<file path=customXml/itemProps3.xml><?xml version="1.0" encoding="utf-8"?>
<ds:datastoreItem xmlns:ds="http://schemas.openxmlformats.org/officeDocument/2006/customXml" ds:itemID="{7183FEE3-FF5C-47B7-92AE-7EF977E87599}">
  <ds:schemaRefs>
    <ds:schemaRef ds:uri="603c054e-d324-4a4b-bfdc-a44c27811fd1"/>
    <ds:schemaRef ds:uri="7041af30-ae09-480b-a38a-622eca9a1506"/>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Office-téma</Template>
  <TotalTime>564</TotalTime>
  <Words>2599</Words>
  <Application>Microsoft Office PowerPoint</Application>
  <PresentationFormat>Szélesvásznú</PresentationFormat>
  <Paragraphs>216</Paragraphs>
  <Slides>40</Slides>
  <Notes>6</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40</vt:i4>
      </vt:variant>
    </vt:vector>
  </HeadingPairs>
  <TitlesOfParts>
    <vt:vector size="47" baseType="lpstr">
      <vt:lpstr>Arial</vt:lpstr>
      <vt:lpstr>Calibri</vt:lpstr>
      <vt:lpstr>Garamond</vt:lpstr>
      <vt:lpstr>GillSansMTPro-Medium</vt:lpstr>
      <vt:lpstr>Symbol</vt:lpstr>
      <vt:lpstr>Times New Roman</vt:lpstr>
      <vt:lpstr>Office-téma</vt:lpstr>
      <vt:lpstr>Developing new curriculum outlines and learning materials on climate change's health impacts for medical schools 2021-2-HU01-KA220-HED-000050972</vt:lpstr>
      <vt:lpstr>Éghajlatváltozás és Egészség - első előadás -</vt:lpstr>
      <vt:lpstr>PowerPoint-bemutató</vt:lpstr>
      <vt:lpstr>PowerPoint-bemutató</vt:lpstr>
      <vt:lpstr>PowerPoint-bemutató</vt:lpstr>
      <vt:lpstr>Az egészségügyi ágazat szénlábnyoma</vt:lpstr>
      <vt:lpstr>ÜHG-források hatókörök szerint</vt:lpstr>
      <vt:lpstr>Az egyes országok egészségügyi ágazatainak szénlábnyoma</vt:lpstr>
      <vt:lpstr>PowerPoint-bemutató</vt:lpstr>
      <vt:lpstr>Harmadlagos hatások</vt:lpstr>
      <vt:lpstr>Regionális hatások</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A hőterheléssel összefüggő egészségkockázatok növekedése</vt:lpstr>
      <vt:lpstr>PowerPoint-bemutató</vt:lpstr>
      <vt:lpstr>PowerPoint-bemutató</vt:lpstr>
      <vt:lpstr>PowerPoint-bemutató</vt:lpstr>
      <vt:lpstr>PowerPoint-bemutató</vt:lpstr>
      <vt:lpstr>Hőmérséklet és a vesebetegségek</vt:lpstr>
      <vt:lpstr>Klímaváltozás és hőstressz nephropathia</vt:lpstr>
      <vt:lpstr>Vese fiziológiája és patofiziológiája a hőstressz során, valamint az öregedés módosító hatása</vt:lpstr>
      <vt:lpstr>A környezeti hőhatás okozta krónikus vesebetegség kialakulásának folyamata </vt:lpstr>
      <vt:lpstr>PowerPoint-bemutató</vt:lpstr>
      <vt:lpstr>Öko-szorongás (eco-anxiety)</vt:lpstr>
      <vt:lpstr>Az öko-szorongással kapcsolatos érzelmek</vt:lpstr>
      <vt:lpstr>Van-e összefüggés a meleg időjárás és a rossz mentális egészségi állapot között? Szisztematikus áttekintés és metaanalízis</vt:lpstr>
      <vt:lpstr>Az éghajlatváltozás és a munkavállalók egészsége</vt:lpstr>
      <vt:lpstr>Éghajlatváltozás, munkahelyi biztonság és egészségvédelem</vt:lpstr>
      <vt:lpstr>Erdőtűzek</vt:lpstr>
      <vt:lpstr>Az erdőtüzek egészségkockázatai – füstexpozíció</vt:lpstr>
      <vt:lpstr>Villámárvizek – egészségkockázatok</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Climate change and effects - general introduction</dc:title>
  <dc:creator>Márovics Gergely Péter</dc:creator>
  <cp:lastModifiedBy>User</cp:lastModifiedBy>
  <cp:revision>116</cp:revision>
  <dcterms:created xsi:type="dcterms:W3CDTF">2023-07-11T11:55:05Z</dcterms:created>
  <dcterms:modified xsi:type="dcterms:W3CDTF">2025-04-16T04:53:34Z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0x01010061C38D1052217A4B942E73134FEF8369</vt:lpwstr>
  </property>
  <property fmtid="{D5CDD505-2E9C-101B-9397-08002B2CF9AE}" pid="3" name="MediaServiceImageTags">
    <vt:lpwstr/>
  </property>
</Properties>
</file>