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6"/>
  </p:notesMasterIdLst>
  <p:sldIdLst>
    <p:sldId id="465" r:id="rId5"/>
    <p:sldId id="256" r:id="rId6"/>
    <p:sldId id="265" r:id="rId7"/>
    <p:sldId id="368" r:id="rId8"/>
    <p:sldId id="369" r:id="rId9"/>
    <p:sldId id="428" r:id="rId10"/>
    <p:sldId id="429" r:id="rId11"/>
    <p:sldId id="430" r:id="rId12"/>
    <p:sldId id="431" r:id="rId13"/>
    <p:sldId id="433" r:id="rId14"/>
    <p:sldId id="434" r:id="rId15"/>
    <p:sldId id="435" r:id="rId16"/>
    <p:sldId id="436" r:id="rId17"/>
    <p:sldId id="438" r:id="rId18"/>
    <p:sldId id="439" r:id="rId19"/>
    <p:sldId id="437" r:id="rId20"/>
    <p:sldId id="441" r:id="rId21"/>
    <p:sldId id="440" r:id="rId22"/>
    <p:sldId id="442" r:id="rId23"/>
    <p:sldId id="443" r:id="rId24"/>
    <p:sldId id="444" r:id="rId25"/>
    <p:sldId id="445" r:id="rId26"/>
    <p:sldId id="446" r:id="rId27"/>
    <p:sldId id="447" r:id="rId28"/>
    <p:sldId id="448" r:id="rId29"/>
    <p:sldId id="449" r:id="rId30"/>
    <p:sldId id="450" r:id="rId31"/>
    <p:sldId id="451" r:id="rId32"/>
    <p:sldId id="452" r:id="rId33"/>
    <p:sldId id="453" r:id="rId34"/>
    <p:sldId id="454" r:id="rId35"/>
    <p:sldId id="455" r:id="rId36"/>
    <p:sldId id="456" r:id="rId37"/>
    <p:sldId id="457" r:id="rId38"/>
    <p:sldId id="458" r:id="rId39"/>
    <p:sldId id="459" r:id="rId40"/>
    <p:sldId id="460" r:id="rId41"/>
    <p:sldId id="461" r:id="rId42"/>
    <p:sldId id="462" r:id="rId43"/>
    <p:sldId id="463" r:id="rId44"/>
    <p:sldId id="464" r:id="rId45"/>
  </p:sldIdLst>
  <p:sldSz cx="12192000" cy="6858000"/>
  <p:notesSz cx="6797675" cy="9926638"/>
  <p:defaultTextStyle>
    <a:defPPr rtl="0">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78" autoAdjust="0"/>
    <p:restoredTop sz="94660"/>
  </p:normalViewPr>
  <p:slideViewPr>
    <p:cSldViewPr snapToGrid="0" showGuides="1">
      <p:cViewPr varScale="1">
        <p:scale>
          <a:sx n="111" d="100"/>
          <a:sy n="111" d="100"/>
        </p:scale>
        <p:origin x="648" y="102"/>
      </p:cViewPr>
      <p:guideLst>
        <p:guide orient="horz" pos="2160"/>
        <p:guide pos="3840"/>
      </p:guideLst>
    </p:cSldViewPr>
  </p:slideViewPr>
  <p:notesTextViewPr>
    <p:cViewPr>
      <p:scale>
        <a:sx n="3" d="2"/>
        <a:sy n="3" d="2"/>
      </p:scale>
      <p:origin x="0" y="0"/>
    </p:cViewPr>
  </p:notesTextViewPr>
  <p:sorterViewPr>
    <p:cViewPr>
      <p:scale>
        <a:sx n="100" d="100"/>
        <a:sy n="100" d="100"/>
      </p:scale>
      <p:origin x="0" y="-419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pPr rtl="0"/>
            <a:endParaRPr lang="hu-HU"/>
          </a:p>
        </p:txBody>
      </p:sp>
      <p:sp>
        <p:nvSpPr>
          <p:cNvPr id="3" name="Dátum hely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pPr rtl="0"/>
            <a:fld id="{4CEF8E19-871E-4318-9A24-CCB1FE7852FC}" type="datetimeFigureOut">
              <a:rPr lang="hu-HU" smtClean="0"/>
              <a:pPr rtl="0"/>
              <a:t>2025. 04. 15.</a:t>
            </a:fld>
            <a:endParaRPr lang="hu-HU"/>
          </a:p>
        </p:txBody>
      </p:sp>
      <p:sp>
        <p:nvSpPr>
          <p:cNvPr id="4" name="Diakép helye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pPr rtl="0"/>
            <a:endParaRPr lang="hu-HU"/>
          </a:p>
        </p:txBody>
      </p:sp>
      <p:sp>
        <p:nvSpPr>
          <p:cNvPr id="5" name="Jegyzetek helye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6" name="Élőláb hely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pPr rtl="0"/>
            <a:endParaRPr lang="hu-HU"/>
          </a:p>
        </p:txBody>
      </p:sp>
      <p:sp>
        <p:nvSpPr>
          <p:cNvPr id="7" name="Dia számának hely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pPr rtl="0"/>
            <a:fld id="{947D0079-D4B6-43C3-BC69-434FF9AB5953}" type="slidenum">
              <a:rPr lang="hu-HU" smtClean="0"/>
              <a:pPr/>
              <a:t>‹#›</a:t>
            </a:fld>
            <a:endParaRPr lang="hu-HU"/>
          </a:p>
        </p:txBody>
      </p:sp>
    </p:spTree>
    <p:extLst>
      <p:ext uri="{BB962C8B-B14F-4D97-AF65-F5344CB8AC3E}">
        <p14:creationId xmlns:p14="http://schemas.microsoft.com/office/powerpoint/2010/main" val="31439500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ro">
                <a:ea typeface="Calibri"/>
                <a:cs typeface="Calibri"/>
              </a:rPr>
              <a:t>O3: I put 3 in subscript (MZs)</a:t>
            </a:r>
          </a:p>
        </p:txBody>
      </p:sp>
      <p:sp>
        <p:nvSpPr>
          <p:cNvPr id="4" name="Dia számának helye 3"/>
          <p:cNvSpPr>
            <a:spLocks noGrp="1"/>
          </p:cNvSpPr>
          <p:nvPr>
            <p:ph type="sldNum" sz="quarter" idx="5"/>
          </p:nvPr>
        </p:nvSpPr>
        <p:spPr/>
        <p:txBody>
          <a:bodyPr rtlCol="0"/>
          <a:lstStyle/>
          <a:p>
            <a:pPr rtl="0"/>
            <a:fld id="{947D0079-D4B6-43C3-BC69-434FF9AB5953}" type="slidenum">
              <a:rPr lang="hu-HU" smtClean="0"/>
              <a:pPr rtl="0"/>
              <a:t>5</a:t>
            </a:fld>
            <a:endParaRPr lang="hu-HU"/>
          </a:p>
        </p:txBody>
      </p:sp>
    </p:spTree>
    <p:extLst>
      <p:ext uri="{BB962C8B-B14F-4D97-AF65-F5344CB8AC3E}">
        <p14:creationId xmlns:p14="http://schemas.microsoft.com/office/powerpoint/2010/main" val="2638788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ro" sz="1800" b="0" i="0" u="none" strike="noStrike">
                <a:solidFill>
                  <a:srgbClr val="000000"/>
                </a:solidFill>
                <a:latin typeface="Charis SIL"/>
              </a:rPr>
              <a:t>The use of fossil fuels acts to generate atmospheric greenhouse gasses (e.g. CO2 and methane), increasing average atmospheric temperatures and harmful atmospheric pollution, and reducing ocean surface pH. Increased atmospheric temperatures also increase ocean surface temperatures, reducing CO2-sink capacity and disrupting fishery stocks. Both changes in atmospheric and ocean temperatures increase the likelihood of extreme weather events (increased and decreased precipitation, more frequent and stronger storm systems with greater land penetration), which combine with elevated temperatures to disrupt crop yields, and increase the risk of crop loss, and make human habitat disruption more likely. These changes have economic (adverse impacts on agricultural and fishery industries), health (poor nutrition) and migration effects, each of which individually and jointly impact pregnancy health and preterm risk. Extreme weather events in turn, along with elevated temperatures, alter disease vector range and risk of exposure, exert maternal physiological stress (directly through climatic effects and indirectly through social and habitat disruption) and increase disease risk. Each of these factors, individually and in concert act to increase the risk of preterm birth. Notably, many of the regions most likely to be impacted by these cascading impacts are those least equipped to adopt mitigation strategies. Image created using Biorender.com. </a:t>
            </a:r>
            <a:endParaRPr lang="en-GB" dirty="0"/>
          </a:p>
        </p:txBody>
      </p:sp>
      <p:sp>
        <p:nvSpPr>
          <p:cNvPr id="4" name="Dia számának helye 3"/>
          <p:cNvSpPr>
            <a:spLocks noGrp="1"/>
          </p:cNvSpPr>
          <p:nvPr>
            <p:ph type="sldNum" sz="quarter" idx="5"/>
          </p:nvPr>
        </p:nvSpPr>
        <p:spPr/>
        <p:txBody>
          <a:bodyPr rtlCol="0"/>
          <a:lstStyle/>
          <a:p>
            <a:pPr rtl="0"/>
            <a:fld id="{C796AC3F-42A5-4C20-A6EA-AA98AAC7DA49}" type="slidenum">
              <a:rPr lang="en-GB" smtClean="0"/>
              <a:t>12</a:t>
            </a:fld>
            <a:endParaRPr lang="en-GB"/>
          </a:p>
        </p:txBody>
      </p:sp>
    </p:spTree>
    <p:extLst>
      <p:ext uri="{BB962C8B-B14F-4D97-AF65-F5344CB8AC3E}">
        <p14:creationId xmlns:p14="http://schemas.microsoft.com/office/powerpoint/2010/main" val="1664072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ro">
                <a:cs typeface="Calibri"/>
              </a:rPr>
              <a:t>Aflatoxin is produced by several other species of the Aspergillus genus not only A. flavus, as far as I know (note from Csaba)</a:t>
            </a:r>
          </a:p>
        </p:txBody>
      </p:sp>
      <p:sp>
        <p:nvSpPr>
          <p:cNvPr id="4" name="Dia számának helye 3"/>
          <p:cNvSpPr>
            <a:spLocks noGrp="1"/>
          </p:cNvSpPr>
          <p:nvPr>
            <p:ph type="sldNum" sz="quarter" idx="5"/>
          </p:nvPr>
        </p:nvSpPr>
        <p:spPr/>
        <p:txBody>
          <a:bodyPr rtlCol="0"/>
          <a:lstStyle/>
          <a:p>
            <a:pPr rtl="0"/>
            <a:fld id="{9B1DD79E-F3BB-4B0C-8FCB-3ED95F0F3189}" type="slidenum">
              <a:rPr lang="en-US" smtClean="0"/>
              <a:t>32</a:t>
            </a:fld>
            <a:endParaRPr lang="en-US"/>
          </a:p>
        </p:txBody>
      </p:sp>
    </p:spTree>
    <p:extLst>
      <p:ext uri="{BB962C8B-B14F-4D97-AF65-F5344CB8AC3E}">
        <p14:creationId xmlns:p14="http://schemas.microsoft.com/office/powerpoint/2010/main" val="13955720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9B1DD79E-F3BB-4B0C-8FCB-3ED95F0F3189}" type="slidenum">
              <a:rPr lang="en-US" smtClean="0"/>
              <a:t>38</a:t>
            </a:fld>
            <a:endParaRPr lang="en-US"/>
          </a:p>
        </p:txBody>
      </p:sp>
    </p:spTree>
    <p:extLst>
      <p:ext uri="{BB962C8B-B14F-4D97-AF65-F5344CB8AC3E}">
        <p14:creationId xmlns:p14="http://schemas.microsoft.com/office/powerpoint/2010/main" val="1546802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ro"/>
              <a:t>https://unfccc.int/topics/adaptation-and-resilience/the-big-picture/introduction</a:t>
            </a:r>
          </a:p>
        </p:txBody>
      </p:sp>
      <p:sp>
        <p:nvSpPr>
          <p:cNvPr id="4" name="Dia számának helye 3"/>
          <p:cNvSpPr>
            <a:spLocks noGrp="1"/>
          </p:cNvSpPr>
          <p:nvPr>
            <p:ph type="sldNum" sz="quarter" idx="10"/>
          </p:nvPr>
        </p:nvSpPr>
        <p:spPr/>
        <p:txBody>
          <a:bodyPr rtlCol="0"/>
          <a:lstStyle/>
          <a:p>
            <a:pPr rtl="0"/>
            <a:fld id="{C474DCDC-A190-48C1-ADE3-0C6CA7E8B3F0}" type="slidenum">
              <a:rPr lang="hu-HU" smtClean="0"/>
              <a:t>39</a:t>
            </a:fld>
            <a:endParaRPr lang="hu-HU"/>
          </a:p>
        </p:txBody>
      </p:sp>
    </p:spTree>
    <p:extLst>
      <p:ext uri="{BB962C8B-B14F-4D97-AF65-F5344CB8AC3E}">
        <p14:creationId xmlns:p14="http://schemas.microsoft.com/office/powerpoint/2010/main" val="1542863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ro"/>
              <a:t>https://www.who.int/publications/i/item/9789241565073</a:t>
            </a:r>
          </a:p>
        </p:txBody>
      </p:sp>
      <p:sp>
        <p:nvSpPr>
          <p:cNvPr id="4" name="Dia számának helye 3"/>
          <p:cNvSpPr>
            <a:spLocks noGrp="1"/>
          </p:cNvSpPr>
          <p:nvPr>
            <p:ph type="sldNum" sz="quarter" idx="10"/>
          </p:nvPr>
        </p:nvSpPr>
        <p:spPr/>
        <p:txBody>
          <a:bodyPr rtlCol="0"/>
          <a:lstStyle/>
          <a:p>
            <a:pPr rtl="0"/>
            <a:fld id="{C474DCDC-A190-48C1-ADE3-0C6CA7E8B3F0}" type="slidenum">
              <a:rPr lang="hu-HU" smtClean="0"/>
              <a:t>40</a:t>
            </a:fld>
            <a:endParaRPr lang="hu-HU"/>
          </a:p>
        </p:txBody>
      </p:sp>
    </p:spTree>
    <p:extLst>
      <p:ext uri="{BB962C8B-B14F-4D97-AF65-F5344CB8AC3E}">
        <p14:creationId xmlns:p14="http://schemas.microsoft.com/office/powerpoint/2010/main" val="22496626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bg1">
                    <a:lumMod val="50000"/>
                  </a:schemeClr>
                </a:solidFill>
              </a:defRPr>
            </a:lvl1pPr>
          </a:lstStyle>
          <a:p>
            <a:pPr rtl="0"/>
            <a:r>
              <a:rPr lang="ro"/>
              <a:t>Title</a:t>
            </a:r>
            <a:endParaRPr lang="hu-HU" dirty="0"/>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o"/>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ro" sz="1200">
                  <a:solidFill>
                    <a:srgbClr val="333333"/>
                  </a:solidFill>
                  <a:latin typeface="+mn-lt"/>
                </a:rPr>
                <a:t>This learning material © 2023-2024 by CLIMATEMED project (</a:t>
              </a:r>
              <a:r>
                <a:rPr lang="ro" sz="1200">
                  <a:solidFill>
                    <a:srgbClr val="333333"/>
                  </a:solidFill>
                  <a:latin typeface="+mn-lt"/>
                  <a:hlinkClick r:id="rId4"/>
                </a:rPr>
                <a:t>www.climatemed.eu</a:t>
              </a:r>
              <a:r>
                <a:rPr lang="ro" sz="1200">
                  <a:solidFill>
                    <a:srgbClr val="333333"/>
                  </a:solidFill>
                  <a:latin typeface="+mn-lt"/>
                </a:rPr>
                <a:t>) is licensed under CC BY 4.0.</a:t>
              </a:r>
              <a:endParaRPr lang="hu-HU" sz="1200" dirty="0">
                <a:solidFill>
                  <a:srgbClr val="333333"/>
                </a:solidFill>
                <a:latin typeface="+mn-lt"/>
              </a:endParaRPr>
            </a:p>
            <a:p>
              <a:pPr rtl="0"/>
              <a:r>
                <a:rPr lang="ro" sz="1200">
                  <a:solidFill>
                    <a:srgbClr val="333333"/>
                  </a:solidFill>
                  <a:latin typeface="+mn-lt"/>
                </a:rPr>
                <a:t>To view a copy of this license, visit </a:t>
              </a:r>
              <a:r>
                <a:rPr lang="ro" sz="1200">
                  <a:solidFill>
                    <a:srgbClr val="333333"/>
                  </a:solidFill>
                  <a:latin typeface="+mn-lt"/>
                  <a:hlinkClick r:id="rId5"/>
                </a:rPr>
                <a:t>https://creativecommons.org/licenses/by/4.0/</a:t>
              </a:r>
              <a:r>
                <a:rPr lang="ro"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Függőleges szöveg helye 2"/>
          <p:cNvSpPr>
            <a:spLocks noGrp="1"/>
          </p:cNvSpPr>
          <p:nvPr>
            <p:ph type="body" orient="vert" idx="1"/>
          </p:nvPr>
        </p:nvSpPr>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pPr rtl="0"/>
              <a:t>2025. 04. 15.</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ro"/>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pPr rtl="0"/>
              <a:t>2025. 04. 15.</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200" b="1">
                <a:solidFill>
                  <a:schemeClr val="tx1"/>
                </a:solidFill>
              </a:defRPr>
            </a:lvl1pPr>
          </a:lstStyle>
          <a:p>
            <a:pPr rtl="0"/>
            <a:r>
              <a:rPr lang="ro" dirty="0"/>
              <a:t>Titel</a:t>
            </a:r>
          </a:p>
        </p:txBody>
      </p:sp>
      <p:sp>
        <p:nvSpPr>
          <p:cNvPr id="3" name="Tartalom helye 2"/>
          <p:cNvSpPr>
            <a:spLocks noGrp="1"/>
          </p:cNvSpPr>
          <p:nvPr>
            <p:ph idx="1" hasCustomPrompt="1"/>
          </p:nvPr>
        </p:nvSpPr>
        <p:spPr>
          <a:xfrm>
            <a:off x="192505" y="934775"/>
            <a:ext cx="11797245" cy="5370897"/>
          </a:xfrm>
        </p:spPr>
        <p:txBody>
          <a:bodyPr rtlCol="0"/>
          <a:lstStyle>
            <a:lvl1pPr algn="just">
              <a:lnSpc>
                <a:spcPct val="110000"/>
              </a:lnSpc>
              <a:defRPr sz="2400" baseline="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ro" dirty="0"/>
              <a:t>Main text (First level)</a:t>
            </a:r>
          </a:p>
          <a:p>
            <a:pPr lvl="1" rtl="0"/>
            <a:r>
              <a:rPr lang="ro" dirty="0"/>
              <a:t>Second level</a:t>
            </a:r>
            <a:endParaRPr lang="hu-HU" dirty="0"/>
          </a:p>
          <a:p>
            <a:pPr lvl="2" rtl="0"/>
            <a:r>
              <a:rPr lang="ro" dirty="0"/>
              <a:t>Third level</a:t>
            </a:r>
            <a:endParaRPr lang="hu-HU" dirty="0"/>
          </a:p>
          <a:p>
            <a:pPr lvl="3" rtl="0"/>
            <a:r>
              <a:rPr lang="ro" dirty="0"/>
              <a:t>Fourth 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ro" dirty="0"/>
              <a:t>Fifth level</a:t>
            </a:r>
            <a:endParaRPr lang="hu-HU" dirty="0"/>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ro"/>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ro"/>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pPr rtl="0"/>
              <a:t>2025. 04. 15.</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pPr rtl="0"/>
              <a:t>2025. 04. 15.</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ro"/>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pPr rtl="0"/>
              <a:t>2025. 04. 15.</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pPr rtl="0"/>
              <a:t>2025. 04. 15.</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pPr rtl="0"/>
              <a:t>2025. 04. 15.</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pPr rtl="0"/>
              <a:t>2025. 04. 15.</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hu-HU"/>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pPr rtl="0"/>
              <a:t>2025. 04. 15.</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ro"/>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pPr rtl="0"/>
              <a:t>2025. 04. 15.</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doi.org/10.1128/CMR.17.1.136-173.2004" TargetMode="Externa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doi.org/10.1038/s41579-021-00639-z" TargetMode="Externa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cdc.gov/climateandhealth/images/climate_change_health_impacts600w.jpg?_=06389" TargetMode="Externa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www.nytimes.com/interactive/2020/08/24/climate/racism-redlining-cities-global-warming.htm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109888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rtlCol="0">
            <a:normAutofit fontScale="90000"/>
          </a:bodyPr>
          <a:lstStyle/>
          <a:p>
            <a:pPr rtl="0"/>
            <a:r>
              <a:rPr lang="ro" sz="3200" b="1" dirty="0">
                <a:solidFill>
                  <a:schemeClr val="tx1"/>
                </a:solidFill>
              </a:rPr>
              <a:t>Managementul diabetului prin geo-mediu | furnizorii de servicii medicale</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7" y="759190"/>
            <a:ext cx="11694693" cy="5190814"/>
          </a:xfrm>
        </p:spPr>
        <p:txBody>
          <a:bodyPr rtlCol="0">
            <a:normAutofit/>
          </a:bodyPr>
          <a:lstStyle/>
          <a:p>
            <a:pPr marL="0" indent="0" rtl="0">
              <a:lnSpc>
                <a:spcPct val="100000"/>
              </a:lnSpc>
              <a:buNone/>
            </a:pPr>
            <a:r>
              <a:rPr lang="ro" sz="2000" dirty="0">
                <a:solidFill>
                  <a:schemeClr val="tx1"/>
                </a:solidFill>
              </a:rPr>
              <a:t>Îngrijirea în special a pacienților cu T2D: </a:t>
            </a:r>
            <a:r>
              <a:rPr lang="ro" sz="2000" dirty="0">
                <a:solidFill>
                  <a:srgbClr val="C00000"/>
                </a:solidFill>
              </a:rPr>
              <a:t>Ce ar trebui să facă medicii de familie?</a:t>
            </a:r>
          </a:p>
          <a:p>
            <a:pPr lvl="1" rtl="0">
              <a:lnSpc>
                <a:spcPct val="120000"/>
              </a:lnSpc>
              <a:buFont typeface="Wingdings" pitchFamily="2" charset="2"/>
              <a:buChar char="ü"/>
            </a:pPr>
            <a:r>
              <a:rPr lang="ro" sz="1800" dirty="0">
                <a:solidFill>
                  <a:schemeClr val="tx1"/>
                </a:solidFill>
              </a:rPr>
              <a:t>să identifice pacienții cu T2D cu complicații cardiovasculare sau boală renală cronică, care pot necesita un anumit plan de management individualizat</a:t>
            </a:r>
          </a:p>
          <a:p>
            <a:pPr lvl="1" rtl="0">
              <a:lnSpc>
                <a:spcPct val="120000"/>
              </a:lnSpc>
              <a:buFont typeface="Wingdings" pitchFamily="2" charset="2"/>
              <a:buChar char="ü"/>
            </a:pPr>
            <a:r>
              <a:rPr lang="ro" sz="1800" dirty="0">
                <a:solidFill>
                  <a:schemeClr val="tx1"/>
                </a:solidFill>
              </a:rPr>
              <a:t>să efectueze în mod obișnuit o evaluare medicală și o consiliere înainte de vară în legătură cu expunerea la căldură pentru persoanele cu diabet zaharat. </a:t>
            </a:r>
          </a:p>
          <a:p>
            <a:pPr lvl="1" rtl="0">
              <a:lnSpc>
                <a:spcPct val="120000"/>
              </a:lnSpc>
              <a:buFont typeface="Wingdings" pitchFamily="2" charset="2"/>
              <a:buChar char="ü"/>
            </a:pPr>
            <a:r>
              <a:rPr lang="ro" sz="1800" dirty="0">
                <a:solidFill>
                  <a:schemeClr val="tx1"/>
                </a:solidFill>
              </a:rPr>
              <a:t>să fie conștient de potențialele efecte secundare ale medicamentelor prescrise și să adapteze dozajul dacă este necesar</a:t>
            </a:r>
          </a:p>
          <a:p>
            <a:pPr lvl="1" rtl="0">
              <a:lnSpc>
                <a:spcPct val="120000"/>
              </a:lnSpc>
              <a:buFont typeface="Wingdings" pitchFamily="2" charset="2"/>
              <a:buChar char="ü"/>
            </a:pPr>
            <a:r>
              <a:rPr lang="ro" sz="1800" dirty="0">
                <a:solidFill>
                  <a:schemeClr val="tx1"/>
                </a:solidFill>
              </a:rPr>
              <a:t>monitorizare și verificări mai frecvente în condiții meteorologice extreme</a:t>
            </a:r>
          </a:p>
          <a:p>
            <a:pPr lvl="1" rtl="0">
              <a:lnSpc>
                <a:spcPct val="120000"/>
              </a:lnSpc>
              <a:buFont typeface="Wingdings" pitchFamily="2" charset="2"/>
              <a:buChar char="ü"/>
            </a:pPr>
            <a:r>
              <a:rPr lang="ro" sz="1800" dirty="0">
                <a:solidFill>
                  <a:schemeClr val="tx1"/>
                </a:solidFill>
              </a:rPr>
              <a:t>măsuri pentru a se asigura că pacienții vulnerabili cu T2D rămân în interior și au acces la sisteme de răcire în condiții de siguranță în perioadele de căldură extremă </a:t>
            </a:r>
          </a:p>
          <a:p>
            <a:pPr lvl="1" rtl="0">
              <a:lnSpc>
                <a:spcPct val="120000"/>
              </a:lnSpc>
              <a:buFont typeface="Wingdings" pitchFamily="2" charset="2"/>
              <a:buChar char="ü"/>
            </a:pPr>
            <a:r>
              <a:rPr lang="ro" sz="1800" dirty="0">
                <a:solidFill>
                  <a:schemeClr val="tx1"/>
                </a:solidFill>
              </a:rPr>
              <a:t>planuri de pregătire pentru medicație și sprijin în caz de dezastre climatice</a:t>
            </a:r>
          </a:p>
          <a:p>
            <a:pPr lvl="1" rtl="0">
              <a:lnSpc>
                <a:spcPct val="120000"/>
              </a:lnSpc>
              <a:buFont typeface="Wingdings" pitchFamily="2" charset="2"/>
              <a:buChar char="ü"/>
            </a:pPr>
            <a:r>
              <a:rPr lang="ro" sz="1800" dirty="0">
                <a:solidFill>
                  <a:schemeClr val="tx1"/>
                </a:solidFill>
              </a:rPr>
              <a:t>campanii cuprinzătoare pentru creșterea gradului de conștientizare și educare a publicului și pentru consilierea pacienților cu privire la modul în care pot face față numeroaselor riscuri </a:t>
            </a:r>
          </a:p>
          <a:p>
            <a:pPr lvl="1" rtl="0">
              <a:lnSpc>
                <a:spcPct val="120000"/>
              </a:lnSpc>
              <a:buFont typeface="Wingdings" pitchFamily="2" charset="2"/>
              <a:buChar char="ü"/>
            </a:pPr>
            <a:r>
              <a:rPr lang="ro" sz="1800" dirty="0">
                <a:solidFill>
                  <a:schemeClr val="tx1"/>
                </a:solidFill>
              </a:rPr>
              <a:t>este necesară o educație legată de termeni meteorologici precum temperatura, umiditatea și indicele de căldură.</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8" name="TextBox 7">
            <a:extLst>
              <a:ext uri="{FF2B5EF4-FFF2-40B4-BE49-F238E27FC236}">
                <a16:creationId xmlns:a16="http://schemas.microsoft.com/office/drawing/2014/main" id="{BEBB2825-626E-F1EF-DB0E-81542DB4981C}"/>
              </a:ext>
            </a:extLst>
          </p:cNvPr>
          <p:cNvSpPr txBox="1"/>
          <p:nvPr/>
        </p:nvSpPr>
        <p:spPr>
          <a:xfrm>
            <a:off x="5738192" y="5950004"/>
            <a:ext cx="6149008" cy="461665"/>
          </a:xfrm>
          <a:prstGeom prst="rect">
            <a:avLst/>
          </a:prstGeom>
          <a:noFill/>
        </p:spPr>
        <p:txBody>
          <a:bodyPr wrap="square" rtlCol="0">
            <a:spAutoFit/>
          </a:bodyPr>
          <a:lstStyle/>
          <a:p>
            <a:pPr algn="r" rtl="0"/>
            <a:r>
              <a:rPr lang="ro" sz="1200" dirty="0">
                <a:effectLst/>
              </a:rPr>
              <a:t>ISBN 978 92 890 7191 8 </a:t>
            </a:r>
          </a:p>
          <a:p>
            <a:pPr algn="r" rtl="0"/>
            <a:r>
              <a:rPr lang="ro" sz="1200" dirty="0">
                <a:effectLst/>
              </a:rPr>
              <a:t>DOI: 10.1088/1755-1315/1016/1/012054</a:t>
            </a:r>
          </a:p>
        </p:txBody>
      </p:sp>
    </p:spTree>
    <p:extLst>
      <p:ext uri="{BB962C8B-B14F-4D97-AF65-F5344CB8AC3E}">
        <p14:creationId xmlns:p14="http://schemas.microsoft.com/office/powerpoint/2010/main" val="5703734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147587" y="226049"/>
            <a:ext cx="11896826" cy="549635"/>
          </a:xfrm>
        </p:spPr>
        <p:txBody>
          <a:bodyPr rtlCol="0">
            <a:normAutofit fontScale="90000"/>
          </a:bodyPr>
          <a:lstStyle/>
          <a:p>
            <a:pPr rtl="0"/>
            <a:r>
              <a:rPr lang="ro" sz="3200" b="1" dirty="0">
                <a:solidFill>
                  <a:schemeClr val="tx1"/>
                </a:solidFill>
              </a:rPr>
              <a:t>Managementul diabetului prin geo-mediu | profesionist în domeniul sănătății</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024247"/>
            <a:ext cx="5598695" cy="5370897"/>
          </a:xfrm>
        </p:spPr>
        <p:txBody>
          <a:bodyPr rtlCol="0">
            <a:normAutofit/>
          </a:bodyPr>
          <a:lstStyle/>
          <a:p>
            <a:pPr defTabSz="987527" rtl="0">
              <a:lnSpc>
                <a:spcPct val="120000"/>
              </a:lnSpc>
              <a:spcBef>
                <a:spcPts val="1800"/>
              </a:spcBef>
              <a:defRPr sz="1900"/>
            </a:pPr>
            <a:r>
              <a:rPr lang="ro" sz="1800" b="1" dirty="0">
                <a:solidFill>
                  <a:srgbClr val="0082CC"/>
                </a:solidFill>
              </a:rPr>
              <a:t>Educație suplimentară</a:t>
            </a:r>
            <a:r>
              <a:rPr lang="ro" sz="1800" dirty="0"/>
              <a:t> </a:t>
            </a:r>
            <a:r>
              <a:rPr lang="ro" sz="1800" dirty="0">
                <a:solidFill>
                  <a:schemeClr val="tx1"/>
                </a:solidFill>
              </a:rPr>
              <a:t>a profesioniștilor din domeniul sănătății: </a:t>
            </a:r>
          </a:p>
          <a:p>
            <a:pPr marL="839787" indent="-342900" defTabSz="987527" rtl="0">
              <a:lnSpc>
                <a:spcPct val="100000"/>
              </a:lnSpc>
              <a:spcBef>
                <a:spcPts val="1800"/>
              </a:spcBef>
              <a:buSzPct val="100000"/>
              <a:buFont typeface="Wingdings" pitchFamily="2" charset="2"/>
              <a:buChar char="ü"/>
              <a:defRPr sz="1900">
                <a:solidFill>
                  <a:srgbClr val="7F7F7F"/>
                </a:solidFill>
              </a:defRPr>
            </a:pPr>
            <a:r>
              <a:rPr lang="ro" sz="1800" dirty="0">
                <a:solidFill>
                  <a:schemeClr val="tx1"/>
                </a:solidFill>
              </a:rPr>
              <a:t>Actualizarea </a:t>
            </a:r>
            <a:r>
              <a:rPr lang="ro" sz="1800" u="sng" dirty="0">
                <a:solidFill>
                  <a:schemeClr val="tx1"/>
                </a:solidFill>
              </a:rPr>
              <a:t>cunoștințelor privind patologiile termice</a:t>
            </a:r>
          </a:p>
          <a:p>
            <a:pPr marL="839787" indent="-342900" defTabSz="987527" rtl="0">
              <a:lnSpc>
                <a:spcPct val="120000"/>
              </a:lnSpc>
              <a:spcBef>
                <a:spcPts val="1800"/>
              </a:spcBef>
              <a:buSzPct val="100000"/>
              <a:buFont typeface="Wingdings" pitchFamily="2" charset="2"/>
              <a:buChar char="ü"/>
              <a:defRPr sz="1900">
                <a:solidFill>
                  <a:srgbClr val="7F7F7F"/>
                </a:solidFill>
              </a:defRPr>
            </a:pPr>
            <a:r>
              <a:rPr lang="ro" sz="1800" dirty="0">
                <a:solidFill>
                  <a:schemeClr val="tx1"/>
                </a:solidFill>
              </a:rPr>
              <a:t>Identificarea </a:t>
            </a:r>
            <a:r>
              <a:rPr lang="ro" sz="1800" u="sng" dirty="0">
                <a:solidFill>
                  <a:schemeClr val="tx1"/>
                </a:solidFill>
              </a:rPr>
              <a:t>persoanelor </a:t>
            </a:r>
            <a:r>
              <a:rPr lang="ro" sz="1800" dirty="0">
                <a:solidFill>
                  <a:schemeClr val="tx1"/>
                </a:solidFill>
              </a:rPr>
              <a:t>și situațiilor de </a:t>
            </a:r>
            <a:r>
              <a:rPr lang="en" sz="1800" u="sng" dirty="0" err="1">
                <a:solidFill>
                  <a:schemeClr val="tx1"/>
                </a:solidFill>
              </a:rPr>
              <a:t>risc</a:t>
            </a:r>
            <a:r>
              <a:rPr lang="en" sz="1800" u="sng" dirty="0">
                <a:solidFill>
                  <a:schemeClr val="tx1"/>
                </a:solidFill>
              </a:rPr>
              <a:t> </a:t>
            </a:r>
          </a:p>
          <a:p>
            <a:pPr marL="839787" indent="-342900" defTabSz="987527" rtl="0">
              <a:lnSpc>
                <a:spcPct val="120000"/>
              </a:lnSpc>
              <a:spcBef>
                <a:spcPts val="1800"/>
              </a:spcBef>
              <a:buSzPct val="100000"/>
              <a:buFont typeface="Wingdings" pitchFamily="2" charset="2"/>
              <a:buChar char="ü"/>
              <a:defRPr sz="1900">
                <a:solidFill>
                  <a:srgbClr val="7F7F7F"/>
                </a:solidFill>
              </a:defRPr>
            </a:pPr>
            <a:r>
              <a:rPr lang="ro" sz="1800" dirty="0">
                <a:solidFill>
                  <a:schemeClr val="tx1"/>
                </a:solidFill>
              </a:rPr>
              <a:t>Cunoașterea </a:t>
            </a:r>
            <a:r>
              <a:rPr lang="ro" sz="1800" u="sng" dirty="0">
                <a:solidFill>
                  <a:schemeClr val="tx1"/>
                </a:solidFill>
              </a:rPr>
              <a:t>măsurilor de prevenire</a:t>
            </a:r>
            <a:r>
              <a:rPr lang="ro" sz="1800" dirty="0">
                <a:solidFill>
                  <a:schemeClr val="tx1"/>
                </a:solidFill>
              </a:rPr>
              <a:t> și a principiilor de îngrijire (sau de nursing)</a:t>
            </a:r>
          </a:p>
          <a:p>
            <a:pPr marL="839787" indent="-342900" defTabSz="987527" rtl="0">
              <a:lnSpc>
                <a:spcPct val="120000"/>
              </a:lnSpc>
              <a:spcBef>
                <a:spcPts val="1800"/>
              </a:spcBef>
              <a:buSzPct val="100000"/>
              <a:buFont typeface="Wingdings" pitchFamily="2" charset="2"/>
              <a:buChar char="ü"/>
              <a:defRPr sz="1900">
                <a:solidFill>
                  <a:srgbClr val="7F7F7F"/>
                </a:solidFill>
              </a:defRPr>
            </a:pPr>
            <a:r>
              <a:rPr lang="ro" sz="1800" dirty="0">
                <a:solidFill>
                  <a:schemeClr val="tx1"/>
                </a:solidFill>
              </a:rPr>
              <a:t>Cunoașterea </a:t>
            </a:r>
            <a:r>
              <a:rPr lang="ro" sz="1800" u="sng" dirty="0">
                <a:solidFill>
                  <a:schemeClr val="tx1"/>
                </a:solidFill>
              </a:rPr>
              <a:t>sistemelor de alertă </a:t>
            </a:r>
            <a:r>
              <a:rPr lang="ro" sz="1800" dirty="0">
                <a:solidFill>
                  <a:schemeClr val="tx1"/>
                </a:solidFill>
              </a:rPr>
              <a:t>și a organizațiilor sanitare în caz de criză</a:t>
            </a:r>
          </a:p>
          <a:p>
            <a:pPr marL="839787" indent="-342900" defTabSz="987527" rtl="0">
              <a:lnSpc>
                <a:spcPct val="120000"/>
              </a:lnSpc>
              <a:spcBef>
                <a:spcPts val="1800"/>
              </a:spcBef>
              <a:buSzPct val="100000"/>
              <a:buFont typeface="Wingdings" pitchFamily="2" charset="2"/>
              <a:buChar char="ü"/>
              <a:defRPr sz="1900">
                <a:solidFill>
                  <a:srgbClr val="7F7F7F"/>
                </a:solidFill>
              </a:defRPr>
            </a:pPr>
            <a:r>
              <a:rPr lang="ro" sz="1800" dirty="0">
                <a:solidFill>
                  <a:schemeClr val="tx1"/>
                </a:solidFill>
              </a:rPr>
              <a:t>Cunoașterea </a:t>
            </a:r>
            <a:r>
              <a:rPr lang="ro" sz="1800" u="sng" dirty="0">
                <a:solidFill>
                  <a:schemeClr val="tx1"/>
                </a:solidFill>
              </a:rPr>
              <a:t>medicamentelor </a:t>
            </a:r>
            <a:r>
              <a:rPr lang="ro" sz="1800" dirty="0">
                <a:solidFill>
                  <a:schemeClr val="tx1"/>
                </a:solidFill>
              </a:rPr>
              <a:t>(medicamente cu risc, modul de adaptare a tratamentului, depozitarea corectă a medicamentelor)</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6" name="Content Placeholder 2">
            <a:extLst>
              <a:ext uri="{FF2B5EF4-FFF2-40B4-BE49-F238E27FC236}">
                <a16:creationId xmlns:a16="http://schemas.microsoft.com/office/drawing/2014/main" id="{FFF0DB52-31DF-3A9B-D96B-8D87629BB8E1}"/>
              </a:ext>
            </a:extLst>
          </p:cNvPr>
          <p:cNvSpPr txBox="1">
            <a:spLocks/>
          </p:cNvSpPr>
          <p:nvPr/>
        </p:nvSpPr>
        <p:spPr>
          <a:xfrm>
            <a:off x="6096000" y="1024247"/>
            <a:ext cx="5598695" cy="537089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87527" rtl="0">
              <a:lnSpc>
                <a:spcPct val="120000"/>
              </a:lnSpc>
              <a:spcBef>
                <a:spcPts val="1800"/>
              </a:spcBef>
              <a:defRPr sz="1900"/>
            </a:pPr>
            <a:r>
              <a:rPr lang="ro" sz="1800" dirty="0">
                <a:solidFill>
                  <a:schemeClr val="tx1"/>
                </a:solidFill>
              </a:rPr>
              <a:t>Profesioniștii din domeniul sănătății trebuie să </a:t>
            </a:r>
            <a:r>
              <a:rPr lang="ro" sz="1800" b="1" dirty="0">
                <a:solidFill>
                  <a:srgbClr val="CC503E"/>
                </a:solidFill>
              </a:rPr>
              <a:t>fie proactivi</a:t>
            </a:r>
            <a:r>
              <a:rPr lang="ro" sz="1800" b="1" dirty="0"/>
              <a:t> </a:t>
            </a:r>
            <a:r>
              <a:rPr lang="ro" sz="1800" dirty="0">
                <a:solidFill>
                  <a:schemeClr val="tx1"/>
                </a:solidFill>
              </a:rPr>
              <a:t>:</a:t>
            </a:r>
          </a:p>
          <a:p>
            <a:pPr marL="836676" lvl="1" indent="-342900" defTabSz="987527" rtl="0">
              <a:lnSpc>
                <a:spcPct val="120000"/>
              </a:lnSpc>
              <a:spcBef>
                <a:spcPts val="1800"/>
              </a:spcBef>
              <a:buSzPct val="123000"/>
              <a:buFont typeface="Wingdings" pitchFamily="2" charset="2"/>
              <a:buChar char="ü"/>
              <a:defRPr sz="1900">
                <a:solidFill>
                  <a:srgbClr val="7F7F7F"/>
                </a:solidFill>
              </a:defRPr>
            </a:pPr>
            <a:r>
              <a:rPr lang="ro" sz="1800" dirty="0">
                <a:solidFill>
                  <a:schemeClr val="tx1"/>
                </a:solidFill>
              </a:rPr>
              <a:t>Promovarea </a:t>
            </a:r>
            <a:r>
              <a:rPr lang="ro" sz="1800" u="sng" dirty="0">
                <a:solidFill>
                  <a:schemeClr val="tx1"/>
                </a:solidFill>
              </a:rPr>
              <a:t>deplasărilor active </a:t>
            </a:r>
            <a:r>
              <a:rPr lang="ro" sz="1800" dirty="0">
                <a:solidFill>
                  <a:schemeClr val="tx1"/>
                </a:solidFill>
              </a:rPr>
              <a:t>și a </a:t>
            </a:r>
            <a:r>
              <a:rPr lang="ro" sz="1800" u="sng" dirty="0">
                <a:solidFill>
                  <a:schemeClr val="tx1"/>
                </a:solidFill>
              </a:rPr>
              <a:t>practicilor alimentare durabile</a:t>
            </a:r>
            <a:endParaRPr lang="en-US" sz="1800" dirty="0">
              <a:solidFill>
                <a:schemeClr val="tx1"/>
              </a:solidFill>
            </a:endParaRPr>
          </a:p>
          <a:p>
            <a:pPr marL="836676" lvl="1" indent="-342900" defTabSz="987527" rtl="0">
              <a:lnSpc>
                <a:spcPct val="120000"/>
              </a:lnSpc>
              <a:spcBef>
                <a:spcPts val="1800"/>
              </a:spcBef>
              <a:buSzPct val="123000"/>
              <a:buFont typeface="Wingdings" pitchFamily="2" charset="2"/>
              <a:buChar char="ü"/>
              <a:defRPr sz="1900">
                <a:solidFill>
                  <a:srgbClr val="7F7F7F"/>
                </a:solidFill>
              </a:defRPr>
            </a:pPr>
            <a:r>
              <a:rPr lang="ro" sz="1800" dirty="0">
                <a:solidFill>
                  <a:schemeClr val="tx1"/>
                </a:solidFill>
              </a:rPr>
              <a:t>Implementarea </a:t>
            </a:r>
            <a:r>
              <a:rPr lang="ro" sz="1800" u="sng" dirty="0">
                <a:solidFill>
                  <a:schemeClr val="tx1"/>
                </a:solidFill>
              </a:rPr>
              <a:t>măsurilor de adaptare</a:t>
            </a:r>
            <a:r>
              <a:rPr lang="ro" sz="1800" dirty="0">
                <a:solidFill>
                  <a:schemeClr val="tx1"/>
                </a:solidFill>
              </a:rPr>
              <a:t> pentru a minimiza suferința la persoanele cu diabet zaharat</a:t>
            </a:r>
          </a:p>
          <a:p>
            <a:pPr marL="836676" lvl="1" indent="-342900" defTabSz="987527" rtl="0">
              <a:lnSpc>
                <a:spcPct val="120000"/>
              </a:lnSpc>
              <a:spcBef>
                <a:spcPts val="1800"/>
              </a:spcBef>
              <a:buSzPct val="123000"/>
              <a:buFont typeface="Wingdings" pitchFamily="2" charset="2"/>
              <a:buChar char="ü"/>
              <a:defRPr sz="1900">
                <a:solidFill>
                  <a:srgbClr val="7F7F7F"/>
                </a:solidFill>
              </a:defRPr>
            </a:pPr>
            <a:r>
              <a:rPr lang="ro" sz="1800" dirty="0">
                <a:solidFill>
                  <a:schemeClr val="tx1"/>
                </a:solidFill>
              </a:rPr>
              <a:t>Aplicarea </a:t>
            </a:r>
            <a:r>
              <a:rPr lang="ro" sz="1800" u="sng" dirty="0">
                <a:solidFill>
                  <a:schemeClr val="tx1"/>
                </a:solidFill>
              </a:rPr>
              <a:t>măsurilor de atenuare a schimbărilor climatice</a:t>
            </a:r>
            <a:r>
              <a:rPr lang="ro" sz="1800" dirty="0">
                <a:solidFill>
                  <a:schemeClr val="tx1"/>
                </a:solidFill>
              </a:rPr>
              <a:t> în viața lor și în sistemele de sănătate </a:t>
            </a:r>
          </a:p>
          <a:p>
            <a:pPr marL="836676" lvl="1" indent="-342900" defTabSz="987527" rtl="0">
              <a:lnSpc>
                <a:spcPct val="120000"/>
              </a:lnSpc>
              <a:spcBef>
                <a:spcPts val="1800"/>
              </a:spcBef>
              <a:buSzPct val="123000"/>
              <a:buFont typeface="Wingdings" pitchFamily="2" charset="2"/>
              <a:buChar char="ü"/>
              <a:defRPr sz="1900">
                <a:solidFill>
                  <a:srgbClr val="7F7F7F"/>
                </a:solidFill>
              </a:defRPr>
            </a:pPr>
            <a:r>
              <a:rPr lang="ro" sz="1800" dirty="0">
                <a:solidFill>
                  <a:schemeClr val="tx1"/>
                </a:solidFill>
              </a:rPr>
              <a:t>Abordarea </a:t>
            </a:r>
            <a:r>
              <a:rPr lang="ro" sz="1800" u="sng" dirty="0">
                <a:solidFill>
                  <a:schemeClr val="tx1"/>
                </a:solidFill>
              </a:rPr>
              <a:t>sustenabilității în gestionarea diabetului</a:t>
            </a:r>
          </a:p>
          <a:p>
            <a:pPr marL="836676" lvl="1" indent="-342900" defTabSz="987527" rtl="0">
              <a:lnSpc>
                <a:spcPct val="120000"/>
              </a:lnSpc>
              <a:spcBef>
                <a:spcPts val="1800"/>
              </a:spcBef>
              <a:buSzPct val="123000"/>
              <a:buFont typeface="Wingdings" pitchFamily="2" charset="2"/>
              <a:buChar char="ü"/>
              <a:defRPr sz="1900">
                <a:solidFill>
                  <a:srgbClr val="7F7F7F"/>
                </a:solidFill>
              </a:defRPr>
            </a:pPr>
            <a:r>
              <a:rPr lang="ro" sz="1800" u="sng" dirty="0">
                <a:solidFill>
                  <a:schemeClr val="tx1"/>
                </a:solidFill>
              </a:rPr>
              <a:t>Cercetări suplimentare</a:t>
            </a:r>
            <a:r>
              <a:rPr lang="ro" sz="1800" dirty="0">
                <a:solidFill>
                  <a:schemeClr val="tx1"/>
                </a:solidFill>
              </a:rPr>
              <a:t> pentru o mai bună consiliere a pacienților</a:t>
            </a:r>
          </a:p>
        </p:txBody>
      </p:sp>
      <p:sp>
        <p:nvSpPr>
          <p:cNvPr id="7" name="TextBox 6">
            <a:extLst>
              <a:ext uri="{FF2B5EF4-FFF2-40B4-BE49-F238E27FC236}">
                <a16:creationId xmlns:a16="http://schemas.microsoft.com/office/drawing/2014/main" id="{C37750AB-C939-FC94-8B08-46DDF4D4BF9D}"/>
              </a:ext>
            </a:extLst>
          </p:cNvPr>
          <p:cNvSpPr txBox="1"/>
          <p:nvPr/>
        </p:nvSpPr>
        <p:spPr>
          <a:xfrm>
            <a:off x="5545687" y="5941023"/>
            <a:ext cx="6149008" cy="276999"/>
          </a:xfrm>
          <a:prstGeom prst="rect">
            <a:avLst/>
          </a:prstGeom>
          <a:noFill/>
        </p:spPr>
        <p:txBody>
          <a:bodyPr wrap="square" rtlCol="0">
            <a:spAutoFit/>
          </a:bodyPr>
          <a:lstStyle/>
          <a:p>
            <a:pPr algn="r" rtl="0"/>
            <a:r>
              <a:rPr lang="ro" sz="1200" i="1">
                <a:effectLst/>
              </a:rPr>
              <a:t>ISBN 978 92 890 7191 8 </a:t>
            </a:r>
          </a:p>
        </p:txBody>
      </p:sp>
    </p:spTree>
    <p:extLst>
      <p:ext uri="{BB962C8B-B14F-4D97-AF65-F5344CB8AC3E}">
        <p14:creationId xmlns:p14="http://schemas.microsoft.com/office/powerpoint/2010/main" val="42847305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ép 6">
            <a:extLst>
              <a:ext uri="{FF2B5EF4-FFF2-40B4-BE49-F238E27FC236}">
                <a16:creationId xmlns:a16="http://schemas.microsoft.com/office/drawing/2014/main" id="{4686AAF8-CED6-EFFE-268A-DDD05C4F9452}"/>
              </a:ext>
            </a:extLst>
          </p:cNvPr>
          <p:cNvPicPr>
            <a:picLocks noChangeAspect="1"/>
          </p:cNvPicPr>
          <p:nvPr/>
        </p:nvPicPr>
        <p:blipFill rotWithShape="1">
          <a:blip r:embed="rId3"/>
          <a:srcRect r="7440"/>
          <a:stretch/>
        </p:blipFill>
        <p:spPr>
          <a:xfrm>
            <a:off x="419177" y="737148"/>
            <a:ext cx="5921239" cy="5603265"/>
          </a:xfrm>
          <a:prstGeom prst="rect">
            <a:avLst/>
          </a:prstGeom>
        </p:spPr>
      </p:pic>
      <p:sp>
        <p:nvSpPr>
          <p:cNvPr id="2" name="Cím 1">
            <a:extLst>
              <a:ext uri="{FF2B5EF4-FFF2-40B4-BE49-F238E27FC236}">
                <a16:creationId xmlns:a16="http://schemas.microsoft.com/office/drawing/2014/main" id="{7C373664-18BB-C5A5-90CC-DE62C4128E99}"/>
              </a:ext>
            </a:extLst>
          </p:cNvPr>
          <p:cNvSpPr>
            <a:spLocks noGrp="1"/>
          </p:cNvSpPr>
          <p:nvPr>
            <p:ph type="title"/>
          </p:nvPr>
        </p:nvSpPr>
        <p:spPr/>
        <p:txBody>
          <a:bodyPr rtlCol="0">
            <a:normAutofit fontScale="90000"/>
          </a:bodyPr>
          <a:lstStyle/>
          <a:p>
            <a:pPr rtl="0"/>
            <a:r>
              <a:rPr lang="ro" sz="2400" b="1" i="0" u="none" strike="noStrike" dirty="0">
                <a:solidFill>
                  <a:schemeClr val="tx1"/>
                </a:solidFill>
                <a:latin typeface="+mn-lt"/>
              </a:rPr>
              <a:t>Model schematic al interacțiunii efectelor directe și indirecte ale schimbărilor climatice asupra rezultatelor sarcinii</a:t>
            </a:r>
            <a:endParaRPr lang="en-GB" sz="4400" b="1" dirty="0">
              <a:solidFill>
                <a:schemeClr val="tx1"/>
              </a:solidFill>
              <a:latin typeface="+mn-lt"/>
            </a:endParaRPr>
          </a:p>
        </p:txBody>
      </p:sp>
      <p:sp>
        <p:nvSpPr>
          <p:cNvPr id="5" name="Szövegdoboz 4">
            <a:extLst>
              <a:ext uri="{FF2B5EF4-FFF2-40B4-BE49-F238E27FC236}">
                <a16:creationId xmlns:a16="http://schemas.microsoft.com/office/drawing/2014/main" id="{E093647E-9239-5A40-41EF-9BAEF51DF2C1}"/>
              </a:ext>
            </a:extLst>
          </p:cNvPr>
          <p:cNvSpPr txBox="1"/>
          <p:nvPr/>
        </p:nvSpPr>
        <p:spPr>
          <a:xfrm>
            <a:off x="8244626" y="6094192"/>
            <a:ext cx="3844705" cy="246221"/>
          </a:xfrm>
          <a:prstGeom prst="rect">
            <a:avLst/>
          </a:prstGeom>
          <a:noFill/>
        </p:spPr>
        <p:txBody>
          <a:bodyPr wrap="square" rtlCol="0">
            <a:spAutoFit/>
          </a:bodyPr>
          <a:lstStyle/>
          <a:p>
            <a:pPr algn="r" rtl="0"/>
            <a:r>
              <a:rPr lang="ro" sz="1000" dirty="0" smtClean="0"/>
              <a:t>https</a:t>
            </a:r>
            <a:r>
              <a:rPr lang="ro" sz="1000" dirty="0"/>
              <a:t>://doi.org/10.1016/j.envadv.2022.100316</a:t>
            </a:r>
            <a:r>
              <a:rPr lang="ro" sz="1000" dirty="0">
                <a:solidFill>
                  <a:schemeClr val="bg1">
                    <a:lumMod val="50000"/>
                  </a:schemeClr>
                </a:solidFill>
              </a:rPr>
              <a:t>.</a:t>
            </a:r>
          </a:p>
        </p:txBody>
      </p:sp>
      <p:sp>
        <p:nvSpPr>
          <p:cNvPr id="9" name="Szövegdoboz 8">
            <a:extLst>
              <a:ext uri="{FF2B5EF4-FFF2-40B4-BE49-F238E27FC236}">
                <a16:creationId xmlns:a16="http://schemas.microsoft.com/office/drawing/2014/main" id="{F697FD12-517B-6D19-0A7B-B1D5EB615B0C}"/>
              </a:ext>
            </a:extLst>
          </p:cNvPr>
          <p:cNvSpPr txBox="1"/>
          <p:nvPr/>
        </p:nvSpPr>
        <p:spPr>
          <a:xfrm>
            <a:off x="6683105" y="1774728"/>
            <a:ext cx="5190566" cy="3054682"/>
          </a:xfrm>
          <a:prstGeom prst="rect">
            <a:avLst/>
          </a:prstGeom>
          <a:noFill/>
        </p:spPr>
        <p:txBody>
          <a:bodyPr wrap="square" rtlCol="0">
            <a:spAutoFit/>
          </a:bodyPr>
          <a:lstStyle/>
          <a:p>
            <a:pPr marL="342900" indent="-342900" algn="just" rtl="0">
              <a:spcAft>
                <a:spcPts val="1500"/>
              </a:spcAft>
              <a:buFont typeface="Arial" panose="020B0604020202020204" pitchFamily="34" charset="0"/>
              <a:buChar char="•"/>
            </a:pPr>
            <a:r>
              <a:rPr lang="ro" sz="2000" b="0" i="0" u="none" strike="noStrike" dirty="0"/>
              <a:t>La rândul lor, fenomenele meteorologice extreme, împreună cu temperaturile ridicate, modifică aria de răspândire a vectorilor de boală și riscul de expunere, exercită un stres fiziologic matern și cresc riscul de îmbolnăvire. </a:t>
            </a:r>
            <a:endParaRPr lang="hu-HU" sz="2000" b="0" i="0" u="none" strike="noStrike" baseline="0" dirty="0"/>
          </a:p>
          <a:p>
            <a:pPr marL="342900" indent="-342900" algn="just" rtl="0">
              <a:buFont typeface="Arial" panose="020B0604020202020204" pitchFamily="34" charset="0"/>
              <a:buChar char="•"/>
            </a:pPr>
            <a:r>
              <a:rPr lang="ro" sz="2000" b="0" i="0" u="none" strike="noStrike" dirty="0"/>
              <a:t>Fiecare dintre acești factori, individual și în mod concertat, acționează pentru a crește riscul de naștere prematură. </a:t>
            </a:r>
            <a:endParaRPr lang="en-GB" sz="2000" dirty="0"/>
          </a:p>
        </p:txBody>
      </p:sp>
    </p:spTree>
    <p:extLst>
      <p:ext uri="{BB962C8B-B14F-4D97-AF65-F5344CB8AC3E}">
        <p14:creationId xmlns:p14="http://schemas.microsoft.com/office/powerpoint/2010/main" val="11408765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556DA51B-450A-640C-9C01-F7684A4A0005}"/>
              </a:ext>
            </a:extLst>
          </p:cNvPr>
          <p:cNvSpPr>
            <a:spLocks noGrp="1"/>
          </p:cNvSpPr>
          <p:nvPr>
            <p:ph type="title"/>
          </p:nvPr>
        </p:nvSpPr>
        <p:spPr/>
        <p:txBody>
          <a:bodyPr rtlCol="0">
            <a:normAutofit/>
          </a:bodyPr>
          <a:lstStyle/>
          <a:p>
            <a:pPr rtl="0"/>
            <a:r>
              <a:rPr lang="ro" sz="2800" b="1" i="0" u="none" strike="noStrike" dirty="0">
                <a:solidFill>
                  <a:schemeClr val="tx1"/>
                </a:solidFill>
                <a:latin typeface="+mn-lt"/>
              </a:rPr>
              <a:t>Termoreglarea în timpul sarcinii</a:t>
            </a:r>
            <a:endParaRPr lang="en-GB" sz="4800" b="1" dirty="0">
              <a:solidFill>
                <a:schemeClr val="tx1"/>
              </a:solidFill>
              <a:latin typeface="+mn-lt"/>
            </a:endParaRPr>
          </a:p>
        </p:txBody>
      </p:sp>
      <p:sp>
        <p:nvSpPr>
          <p:cNvPr id="3" name="Tartalom helye 2">
            <a:extLst>
              <a:ext uri="{FF2B5EF4-FFF2-40B4-BE49-F238E27FC236}">
                <a16:creationId xmlns:a16="http://schemas.microsoft.com/office/drawing/2014/main" id="{A8CA72D9-F6AB-BBDD-6B8C-D73E87834A23}"/>
              </a:ext>
            </a:extLst>
          </p:cNvPr>
          <p:cNvSpPr>
            <a:spLocks noGrp="1"/>
          </p:cNvSpPr>
          <p:nvPr>
            <p:ph idx="1"/>
          </p:nvPr>
        </p:nvSpPr>
        <p:spPr>
          <a:xfrm>
            <a:off x="192505" y="886593"/>
            <a:ext cx="8331238" cy="5018127"/>
          </a:xfrm>
        </p:spPr>
        <p:txBody>
          <a:bodyPr rtlCol="0">
            <a:noAutofit/>
          </a:bodyPr>
          <a:lstStyle/>
          <a:p>
            <a:pPr algn="just" rtl="0"/>
            <a:r>
              <a:rPr lang="ro" sz="1400" b="0" i="0" u="none" strike="noStrike" dirty="0">
                <a:solidFill>
                  <a:schemeClr val="tx1"/>
                </a:solidFill>
              </a:rPr>
              <a:t>Sarcina induce numeroase modificări fiziologice la femei, pe lângă modificările masei corporale. Modificările cardiovasculare se produc treptat pe parcursul sarcinii, astfel încât, în al treilea trimestru, volumul plasmatic și debitul cardiac cresc cu aproape 50%.</a:t>
            </a:r>
          </a:p>
          <a:p>
            <a:pPr algn="just" rtl="0"/>
            <a:r>
              <a:rPr lang="ro" sz="1400" b="0" i="0" u="none" strike="noStrike" dirty="0">
                <a:solidFill>
                  <a:schemeClr val="tx1"/>
                </a:solidFill>
              </a:rPr>
              <a:t>Modificările fiziologice ale sarcinii includ adaptări care afectează termoreglarea. Există numeroase măsuri de protecție adaptive, inclusiv o reducere a temperaturii centrale, un prag de transpirație mai scăzut, o creștere a volumului plasmatic și a fluxului sanguin cutanat și o creștere a capacității termice datorată creșterii masei corporale. Acestea permit femeilor însărcinate să își mențină temperatura centrală în limite normale.</a:t>
            </a:r>
          </a:p>
          <a:p>
            <a:pPr algn="just" rtl="0"/>
            <a:r>
              <a:rPr lang="ro" sz="1400" b="0" i="0" u="none" strike="noStrike" dirty="0">
                <a:solidFill>
                  <a:schemeClr val="tx1"/>
                </a:solidFill>
              </a:rPr>
              <a:t>Aceste mecanisme de protecție ar putea fi copleșite în timpul expunerii la căldură extremă, ceea ce ar putea duce la un risc crescut de suprasolicitare din cauza căldurii în timpul sarcinii.</a:t>
            </a:r>
          </a:p>
          <a:p>
            <a:pPr algn="just" rtl="0"/>
            <a:r>
              <a:rPr lang="ro" sz="1400" b="0" i="0" u="none" strike="noStrike" dirty="0">
                <a:solidFill>
                  <a:schemeClr val="tx1"/>
                </a:solidFill>
              </a:rPr>
              <a:t>Temperatura centrală a fătului este menținută la aproximativ 0,5 °C peste temperatura centrală maternă. </a:t>
            </a:r>
          </a:p>
          <a:p>
            <a:pPr algn="just" rtl="0"/>
            <a:r>
              <a:rPr lang="ro" sz="1400" b="0" i="0" u="none" strike="noStrike" dirty="0">
                <a:solidFill>
                  <a:schemeClr val="tx1"/>
                </a:solidFill>
              </a:rPr>
              <a:t>O creștere a temperaturii centrale materne va afecta gradientul de temperatură fetală-maternă și va influența transferul de căldură către făt.</a:t>
            </a:r>
          </a:p>
          <a:p>
            <a:pPr algn="just" rtl="0"/>
            <a:r>
              <a:rPr lang="ro" sz="1400" b="0" i="0" u="none" strike="noStrike" dirty="0">
                <a:solidFill>
                  <a:schemeClr val="tx1"/>
                </a:solidFill>
              </a:rPr>
              <a:t>Studiile au arătat că expunerea pe termen scurt la căldură prin exerciții fizice sau într-o saună sau baie fierbinte nu ridică temperatura unei femei însărcinate peste pragul teratogen de creștere cu 1,5 °C.</a:t>
            </a:r>
          </a:p>
          <a:p>
            <a:pPr algn="just" rtl="0"/>
            <a:r>
              <a:rPr lang="ro" sz="1400" b="0" i="0" u="none" strike="noStrike" dirty="0">
                <a:solidFill>
                  <a:schemeClr val="tx1"/>
                </a:solidFill>
              </a:rPr>
              <a:t>Cu toate acestea, nu se știe încă dacă există efecte adverse ale exercițiilor fizice sau ale muncii fizice prelungite într-un mediu cald, iar pragurile de temperatură la care pot apărea efectele adverse nu sunt bine descrise.</a:t>
            </a:r>
            <a:endParaRPr lang="en-GB" sz="1400" dirty="0">
              <a:solidFill>
                <a:schemeClr val="tx1"/>
              </a:solidFill>
            </a:endParaRPr>
          </a:p>
        </p:txBody>
      </p:sp>
      <p:sp>
        <p:nvSpPr>
          <p:cNvPr id="4" name="Szövegdoboz 3">
            <a:extLst>
              <a:ext uri="{FF2B5EF4-FFF2-40B4-BE49-F238E27FC236}">
                <a16:creationId xmlns:a16="http://schemas.microsoft.com/office/drawing/2014/main" id="{D7CB7A2C-28E3-5CF5-5A79-723F0A5CE4EF}"/>
              </a:ext>
            </a:extLst>
          </p:cNvPr>
          <p:cNvSpPr txBox="1"/>
          <p:nvPr/>
        </p:nvSpPr>
        <p:spPr>
          <a:xfrm>
            <a:off x="295176" y="6042163"/>
            <a:ext cx="11896823" cy="246221"/>
          </a:xfrm>
          <a:prstGeom prst="rect">
            <a:avLst/>
          </a:prstGeom>
          <a:noFill/>
        </p:spPr>
        <p:txBody>
          <a:bodyPr wrap="square" rtlCol="0">
            <a:spAutoFit/>
          </a:bodyPr>
          <a:lstStyle/>
          <a:p>
            <a:pPr algn="r" rtl="0"/>
            <a:r>
              <a:rPr lang="ro" sz="1000" dirty="0" smtClean="0"/>
              <a:t>https</a:t>
            </a:r>
            <a:r>
              <a:rPr lang="ro" sz="1000" dirty="0"/>
              <a:t>://doi.org/10.1007/s00484-022-02301-6</a:t>
            </a:r>
            <a:endParaRPr lang="en-GB" sz="1000" dirty="0"/>
          </a:p>
        </p:txBody>
      </p:sp>
      <p:pic>
        <p:nvPicPr>
          <p:cNvPr id="6" name="Kép 5" descr="A képen diagram látható&#10;&#10;Automatikusan generált leírás">
            <a:extLst>
              <a:ext uri="{FF2B5EF4-FFF2-40B4-BE49-F238E27FC236}">
                <a16:creationId xmlns:a16="http://schemas.microsoft.com/office/drawing/2014/main" id="{2597A1D4-53DB-D1F7-97EF-FC89110E64BE}"/>
              </a:ext>
            </a:extLst>
          </p:cNvPr>
          <p:cNvPicPr>
            <a:picLocks noChangeAspect="1"/>
          </p:cNvPicPr>
          <p:nvPr/>
        </p:nvPicPr>
        <p:blipFill rotWithShape="1">
          <a:blip r:embed="rId2">
            <a:extLst>
              <a:ext uri="{28A0092B-C50C-407E-A947-70E740481C1C}">
                <a14:useLocalDpi xmlns:a14="http://schemas.microsoft.com/office/drawing/2010/main" val="0"/>
              </a:ext>
            </a:extLst>
          </a:blip>
          <a:srcRect r="8333"/>
          <a:stretch/>
        </p:blipFill>
        <p:spPr>
          <a:xfrm>
            <a:off x="8523743" y="685290"/>
            <a:ext cx="3585479" cy="3848627"/>
          </a:xfrm>
          <a:prstGeom prst="rect">
            <a:avLst/>
          </a:prstGeom>
        </p:spPr>
      </p:pic>
      <p:sp>
        <p:nvSpPr>
          <p:cNvPr id="8" name="Szövegdoboz 7">
            <a:extLst>
              <a:ext uri="{FF2B5EF4-FFF2-40B4-BE49-F238E27FC236}">
                <a16:creationId xmlns:a16="http://schemas.microsoft.com/office/drawing/2014/main" id="{42A7B528-0DCB-7DC6-22C5-8ECCF314C82F}"/>
              </a:ext>
            </a:extLst>
          </p:cNvPr>
          <p:cNvSpPr txBox="1"/>
          <p:nvPr/>
        </p:nvSpPr>
        <p:spPr>
          <a:xfrm>
            <a:off x="8705781" y="4455916"/>
            <a:ext cx="3383550" cy="430887"/>
          </a:xfrm>
          <a:prstGeom prst="rect">
            <a:avLst/>
          </a:prstGeom>
          <a:noFill/>
        </p:spPr>
        <p:txBody>
          <a:bodyPr wrap="square" rtlCol="0">
            <a:spAutoFit/>
          </a:bodyPr>
          <a:lstStyle/>
          <a:p>
            <a:pPr rtl="0"/>
            <a:r>
              <a:rPr lang="ro" sz="1100" dirty="0"/>
              <a:t>https://usariem.health.mil/assets/images/research/products/SCENARIO_basic_modeling_diagram_FIG1.png</a:t>
            </a:r>
          </a:p>
        </p:txBody>
      </p:sp>
    </p:spTree>
    <p:extLst>
      <p:ext uri="{BB962C8B-B14F-4D97-AF65-F5344CB8AC3E}">
        <p14:creationId xmlns:p14="http://schemas.microsoft.com/office/powerpoint/2010/main" val="31324476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14A52A87-B6BB-042E-094D-4DAAA4FB2531}"/>
              </a:ext>
            </a:extLst>
          </p:cNvPr>
          <p:cNvSpPr>
            <a:spLocks noGrp="1"/>
          </p:cNvSpPr>
          <p:nvPr>
            <p:ph idx="1"/>
          </p:nvPr>
        </p:nvSpPr>
        <p:spPr>
          <a:xfrm>
            <a:off x="191889" y="1500996"/>
            <a:ext cx="11695312" cy="5159354"/>
          </a:xfrm>
        </p:spPr>
        <p:txBody>
          <a:bodyPr rtlCol="0">
            <a:normAutofit/>
          </a:bodyPr>
          <a:lstStyle/>
          <a:p>
            <a:pPr marL="0" indent="0" rtl="0">
              <a:buNone/>
            </a:pPr>
            <a:r>
              <a:rPr lang="ro" sz="2200" b="1" dirty="0">
                <a:solidFill>
                  <a:schemeClr val="accent1">
                    <a:lumMod val="75000"/>
                  </a:schemeClr>
                </a:solidFill>
              </a:rPr>
              <a:t>Greutatea la naștere</a:t>
            </a:r>
            <a:endParaRPr lang="hu-HU" sz="2200" b="1" dirty="0">
              <a:solidFill>
                <a:schemeClr val="accent1">
                  <a:lumMod val="75000"/>
                </a:schemeClr>
              </a:solidFill>
            </a:endParaRPr>
          </a:p>
          <a:p>
            <a:pPr>
              <a:spcAft>
                <a:spcPts val="1000"/>
              </a:spcAft>
            </a:pPr>
            <a:r>
              <a:rPr lang="ro" sz="1800" dirty="0" smtClean="0">
                <a:solidFill>
                  <a:schemeClr val="tx1"/>
                </a:solidFill>
              </a:rPr>
              <a:t>Din </a:t>
            </a:r>
            <a:r>
              <a:rPr lang="ro" sz="1800" dirty="0">
                <a:solidFill>
                  <a:schemeClr val="tx1"/>
                </a:solidFill>
              </a:rPr>
              <a:t>cele 16 studii care au furnizat date privind asocierea dintre temperatură și greutatea mică la naștere, 10 au raportat că riscul a crescut la temperaturi mai ridicate și numai unul a raportat contrariul (cinci au avut rezultate nule). Mediana efectelor observate ale temperaturilor ridicate asupra șanselor de greutate mică la naștere a fost de 1,09 (interval interquartil 1,04-1,47</a:t>
            </a:r>
            <a:r>
              <a:rPr lang="ro" sz="1800" dirty="0" smtClean="0">
                <a:solidFill>
                  <a:schemeClr val="tx1"/>
                </a:solidFill>
              </a:rPr>
              <a:t>).</a:t>
            </a:r>
            <a:r>
              <a:rPr lang="ro" sz="1800" dirty="0">
                <a:solidFill>
                  <a:schemeClr val="tx1"/>
                </a:solidFill>
              </a:rPr>
              <a:t> Rata mediană a greutăților mici la naștere în studiile incluse a fost de 3,0% (interval intercuartil 1,8-6,4). </a:t>
            </a:r>
          </a:p>
          <a:p>
            <a:pPr rtl="0">
              <a:spcAft>
                <a:spcPts val="1000"/>
              </a:spcAft>
            </a:pPr>
            <a:r>
              <a:rPr lang="ro" sz="1800" dirty="0">
                <a:solidFill>
                  <a:schemeClr val="tx1"/>
                </a:solidFill>
              </a:rPr>
              <a:t>Dintre cele 19 studii care au raportat greutatea la naștere ca variabilă continuă, 12 au observat </a:t>
            </a:r>
            <a:r>
              <a:rPr lang="en" sz="1800" dirty="0" err="1">
                <a:solidFill>
                  <a:schemeClr val="tx1"/>
                </a:solidFill>
              </a:rPr>
              <a:t>scăderi</a:t>
            </a:r>
            <a:r>
              <a:rPr lang="en" sz="1800" dirty="0">
                <a:solidFill>
                  <a:schemeClr val="tx1"/>
                </a:solidFill>
              </a:rPr>
              <a:t> ale </a:t>
            </a:r>
            <a:r>
              <a:rPr lang="en" sz="1800" dirty="0" err="1">
                <a:solidFill>
                  <a:schemeClr val="tx1"/>
                </a:solidFill>
              </a:rPr>
              <a:t>greutății</a:t>
            </a:r>
            <a:r>
              <a:rPr lang="en" sz="1800" dirty="0">
                <a:solidFill>
                  <a:schemeClr val="tx1"/>
                </a:solidFill>
              </a:rPr>
              <a:t> la </a:t>
            </a:r>
            <a:r>
              <a:rPr lang="en" sz="1800" dirty="0" err="1">
                <a:solidFill>
                  <a:schemeClr val="tx1"/>
                </a:solidFill>
              </a:rPr>
              <a:t>naștere</a:t>
            </a:r>
            <a:r>
              <a:rPr lang="en" sz="1800" dirty="0">
                <a:solidFill>
                  <a:schemeClr val="tx1"/>
                </a:solidFill>
              </a:rPr>
              <a:t> la </a:t>
            </a:r>
            <a:r>
              <a:rPr lang="en" sz="1800" dirty="0" err="1">
                <a:solidFill>
                  <a:schemeClr val="tx1"/>
                </a:solidFill>
              </a:rPr>
              <a:t>temperaturi</a:t>
            </a:r>
            <a:r>
              <a:rPr lang="en" sz="1800" dirty="0">
                <a:solidFill>
                  <a:schemeClr val="tx1"/>
                </a:solidFill>
              </a:rPr>
              <a:t> </a:t>
            </a:r>
            <a:r>
              <a:rPr lang="en" sz="1800" dirty="0" err="1">
                <a:solidFill>
                  <a:schemeClr val="tx1"/>
                </a:solidFill>
              </a:rPr>
              <a:t>mai</a:t>
            </a:r>
            <a:r>
              <a:rPr lang="en" sz="1800" dirty="0">
                <a:solidFill>
                  <a:schemeClr val="tx1"/>
                </a:solidFill>
              </a:rPr>
              <a:t> </a:t>
            </a:r>
            <a:r>
              <a:rPr lang="en" sz="1800" dirty="0" err="1">
                <a:solidFill>
                  <a:schemeClr val="tx1"/>
                </a:solidFill>
              </a:rPr>
              <a:t>ridicate</a:t>
            </a:r>
            <a:r>
              <a:rPr lang="en" sz="1800" dirty="0">
                <a:solidFill>
                  <a:schemeClr val="tx1"/>
                </a:solidFill>
              </a:rPr>
              <a:t>, </a:t>
            </a:r>
            <a:r>
              <a:rPr lang="en" sz="1800" dirty="0" err="1">
                <a:solidFill>
                  <a:schemeClr val="tx1"/>
                </a:solidFill>
              </a:rPr>
              <a:t>inclusiv</a:t>
            </a:r>
            <a:r>
              <a:rPr lang="en" sz="1800" dirty="0">
                <a:solidFill>
                  <a:schemeClr val="tx1"/>
                </a:solidFill>
              </a:rPr>
              <a:t> </a:t>
            </a:r>
            <a:r>
              <a:rPr lang="en" sz="1800" dirty="0" err="1">
                <a:solidFill>
                  <a:schemeClr val="tx1"/>
                </a:solidFill>
              </a:rPr>
              <a:t>două</a:t>
            </a:r>
            <a:r>
              <a:rPr lang="en" sz="1800" dirty="0">
                <a:solidFill>
                  <a:schemeClr val="tx1"/>
                </a:solidFill>
              </a:rPr>
              <a:t> </a:t>
            </a:r>
            <a:r>
              <a:rPr lang="en" sz="1800" dirty="0" err="1">
                <a:solidFill>
                  <a:schemeClr val="tx1"/>
                </a:solidFill>
              </a:rPr>
              <a:t>în</a:t>
            </a:r>
            <a:r>
              <a:rPr lang="en" sz="1800" dirty="0">
                <a:solidFill>
                  <a:schemeClr val="tx1"/>
                </a:solidFill>
              </a:rPr>
              <a:t> care </a:t>
            </a:r>
            <a:r>
              <a:rPr lang="en" sz="1800" dirty="0" err="1">
                <a:solidFill>
                  <a:schemeClr val="tx1"/>
                </a:solidFill>
              </a:rPr>
              <a:t>direcția</a:t>
            </a:r>
            <a:r>
              <a:rPr lang="en" sz="1800" dirty="0">
                <a:solidFill>
                  <a:schemeClr val="tx1"/>
                </a:solidFill>
              </a:rPr>
              <a:t> </a:t>
            </a:r>
            <a:r>
              <a:rPr lang="en" sz="1800" dirty="0" err="1">
                <a:solidFill>
                  <a:schemeClr val="tx1"/>
                </a:solidFill>
              </a:rPr>
              <a:t>efectului</a:t>
            </a:r>
            <a:r>
              <a:rPr lang="en" sz="1800" dirty="0">
                <a:solidFill>
                  <a:schemeClr val="tx1"/>
                </a:solidFill>
              </a:rPr>
              <a:t> a </a:t>
            </a:r>
            <a:r>
              <a:rPr lang="en" sz="1800" dirty="0" err="1">
                <a:solidFill>
                  <a:schemeClr val="tx1"/>
                </a:solidFill>
              </a:rPr>
              <a:t>variat</a:t>
            </a:r>
            <a:r>
              <a:rPr lang="en" sz="1800" dirty="0">
                <a:solidFill>
                  <a:schemeClr val="tx1"/>
                </a:solidFill>
              </a:rPr>
              <a:t> </a:t>
            </a:r>
            <a:r>
              <a:rPr lang="en" sz="1800" dirty="0" err="1">
                <a:solidFill>
                  <a:schemeClr val="tx1"/>
                </a:solidFill>
              </a:rPr>
              <a:t>în</a:t>
            </a:r>
            <a:r>
              <a:rPr lang="en" sz="1800" dirty="0">
                <a:solidFill>
                  <a:schemeClr val="tx1"/>
                </a:solidFill>
              </a:rPr>
              <a:t> </a:t>
            </a:r>
            <a:r>
              <a:rPr lang="en" sz="1800" dirty="0" err="1">
                <a:solidFill>
                  <a:schemeClr val="tx1"/>
                </a:solidFill>
              </a:rPr>
              <a:t>funcție</a:t>
            </a:r>
            <a:r>
              <a:rPr lang="en" sz="1800" dirty="0">
                <a:solidFill>
                  <a:schemeClr val="tx1"/>
                </a:solidFill>
              </a:rPr>
              <a:t> de </a:t>
            </a:r>
            <a:r>
              <a:rPr lang="en" sz="1800" dirty="0" err="1">
                <a:solidFill>
                  <a:schemeClr val="tx1"/>
                </a:solidFill>
              </a:rPr>
              <a:t>trimestru</a:t>
            </a:r>
            <a:r>
              <a:rPr lang="en" sz="1800" dirty="0">
                <a:solidFill>
                  <a:schemeClr val="tx1"/>
                </a:solidFill>
              </a:rPr>
              <a:t>, </a:t>
            </a:r>
            <a:r>
              <a:rPr lang="en" sz="1800" dirty="0" err="1">
                <a:solidFill>
                  <a:schemeClr val="tx1"/>
                </a:solidFill>
              </a:rPr>
              <a:t>trei</a:t>
            </a:r>
            <a:r>
              <a:rPr lang="en" sz="1800" dirty="0">
                <a:solidFill>
                  <a:schemeClr val="tx1"/>
                </a:solidFill>
              </a:rPr>
              <a:t> </a:t>
            </a:r>
            <a:r>
              <a:rPr lang="en" sz="1800" dirty="0" err="1">
                <a:solidFill>
                  <a:schemeClr val="tx1"/>
                </a:solidFill>
              </a:rPr>
              <a:t>studii</a:t>
            </a:r>
            <a:r>
              <a:rPr lang="en" sz="1800" dirty="0">
                <a:solidFill>
                  <a:schemeClr val="tx1"/>
                </a:solidFill>
              </a:rPr>
              <a:t> au </a:t>
            </a:r>
            <a:r>
              <a:rPr lang="en" sz="1800" dirty="0" err="1">
                <a:solidFill>
                  <a:schemeClr val="tx1"/>
                </a:solidFill>
              </a:rPr>
              <a:t>avut</a:t>
            </a:r>
            <a:r>
              <a:rPr lang="en" sz="1800" dirty="0">
                <a:solidFill>
                  <a:schemeClr val="tx1"/>
                </a:solidFill>
              </a:rPr>
              <a:t> </a:t>
            </a:r>
            <a:r>
              <a:rPr lang="en" sz="1800" dirty="0" err="1">
                <a:solidFill>
                  <a:schemeClr val="tx1"/>
                </a:solidFill>
              </a:rPr>
              <a:t>rezultate</a:t>
            </a:r>
            <a:r>
              <a:rPr lang="en" sz="1800" dirty="0">
                <a:solidFill>
                  <a:schemeClr val="tx1"/>
                </a:solidFill>
              </a:rPr>
              <a:t> </a:t>
            </a:r>
            <a:r>
              <a:rPr lang="en" sz="1800" dirty="0" err="1">
                <a:solidFill>
                  <a:schemeClr val="tx1"/>
                </a:solidFill>
              </a:rPr>
              <a:t>nesemnificative</a:t>
            </a:r>
            <a:r>
              <a:rPr lang="en" sz="1800" dirty="0">
                <a:solidFill>
                  <a:schemeClr val="tx1"/>
                </a:solidFill>
              </a:rPr>
              <a:t>, </a:t>
            </a:r>
            <a:r>
              <a:rPr lang="en" sz="1800" dirty="0" err="1">
                <a:solidFill>
                  <a:schemeClr val="tx1"/>
                </a:solidFill>
              </a:rPr>
              <a:t>iar</a:t>
            </a:r>
            <a:r>
              <a:rPr lang="en" sz="1800" dirty="0">
                <a:solidFill>
                  <a:schemeClr val="tx1"/>
                </a:solidFill>
              </a:rPr>
              <a:t> </a:t>
            </a:r>
            <a:r>
              <a:rPr lang="en" sz="1800" dirty="0" err="1">
                <a:solidFill>
                  <a:schemeClr val="tx1"/>
                </a:solidFill>
              </a:rPr>
              <a:t>patru</a:t>
            </a:r>
            <a:r>
              <a:rPr lang="en" sz="1800" dirty="0">
                <a:solidFill>
                  <a:schemeClr val="tx1"/>
                </a:solidFill>
              </a:rPr>
              <a:t> au </a:t>
            </a:r>
            <a:r>
              <a:rPr lang="en" sz="1800" dirty="0" err="1">
                <a:solidFill>
                  <a:schemeClr val="tx1"/>
                </a:solidFill>
              </a:rPr>
              <a:t>observat</a:t>
            </a:r>
            <a:r>
              <a:rPr lang="en" sz="1800" dirty="0">
                <a:solidFill>
                  <a:schemeClr val="tx1"/>
                </a:solidFill>
              </a:rPr>
              <a:t> </a:t>
            </a:r>
            <a:r>
              <a:rPr lang="en" sz="1800" dirty="0" err="1">
                <a:solidFill>
                  <a:schemeClr val="tx1"/>
                </a:solidFill>
              </a:rPr>
              <a:t>că</a:t>
            </a:r>
            <a:r>
              <a:rPr lang="en" sz="1800" dirty="0">
                <a:solidFill>
                  <a:schemeClr val="tx1"/>
                </a:solidFill>
              </a:rPr>
              <a:t> </a:t>
            </a:r>
            <a:r>
              <a:rPr lang="en" sz="1800" dirty="0" err="1">
                <a:solidFill>
                  <a:schemeClr val="tx1"/>
                </a:solidFill>
              </a:rPr>
              <a:t>greutatea</a:t>
            </a:r>
            <a:r>
              <a:rPr lang="en" sz="1800" dirty="0">
                <a:solidFill>
                  <a:schemeClr val="tx1"/>
                </a:solidFill>
              </a:rPr>
              <a:t> a </a:t>
            </a:r>
            <a:r>
              <a:rPr lang="en" sz="1800" dirty="0" err="1">
                <a:solidFill>
                  <a:schemeClr val="tx1"/>
                </a:solidFill>
              </a:rPr>
              <a:t>crescut</a:t>
            </a:r>
            <a:r>
              <a:rPr lang="en" sz="1800" dirty="0">
                <a:solidFill>
                  <a:schemeClr val="tx1"/>
                </a:solidFill>
              </a:rPr>
              <a:t> la </a:t>
            </a:r>
            <a:r>
              <a:rPr lang="en" sz="1800" dirty="0" err="1">
                <a:solidFill>
                  <a:schemeClr val="tx1"/>
                </a:solidFill>
              </a:rPr>
              <a:t>temperaturi</a:t>
            </a:r>
            <a:r>
              <a:rPr lang="en" sz="1800" dirty="0">
                <a:solidFill>
                  <a:schemeClr val="tx1"/>
                </a:solidFill>
              </a:rPr>
              <a:t> </a:t>
            </a:r>
            <a:r>
              <a:rPr lang="en" sz="1800" dirty="0" err="1">
                <a:solidFill>
                  <a:schemeClr val="tx1"/>
                </a:solidFill>
              </a:rPr>
              <a:t>mai</a:t>
            </a:r>
            <a:r>
              <a:rPr lang="en" sz="1800" dirty="0">
                <a:solidFill>
                  <a:schemeClr val="tx1"/>
                </a:solidFill>
              </a:rPr>
              <a:t> </a:t>
            </a:r>
            <a:r>
              <a:rPr lang="en" sz="1800" dirty="0" err="1">
                <a:solidFill>
                  <a:schemeClr val="tx1"/>
                </a:solidFill>
              </a:rPr>
              <a:t>ridicate</a:t>
            </a:r>
            <a:r>
              <a:rPr lang="en" sz="1800" dirty="0">
                <a:solidFill>
                  <a:schemeClr val="tx1"/>
                </a:solidFill>
              </a:rPr>
              <a:t>.</a:t>
            </a:r>
            <a:endParaRPr lang="hu-HU" sz="1800" dirty="0">
              <a:solidFill>
                <a:schemeClr val="tx1"/>
              </a:solidFill>
            </a:endParaRPr>
          </a:p>
          <a:p>
            <a:pPr rtl="0">
              <a:spcAft>
                <a:spcPts val="1000"/>
              </a:spcAft>
            </a:pPr>
            <a:r>
              <a:rPr lang="ro" sz="1800" dirty="0">
                <a:solidFill>
                  <a:schemeClr val="tx1"/>
                </a:solidFill>
              </a:rPr>
              <a:t>Impactul temperaturii asupra greutății a fost redus, majoritatea studiilor raportând schimbări de sub 10 g la fiecare schimbare de grad sau de sub 20 g atunci când se compară temperaturile ridicate cu cele scăzute.</a:t>
            </a:r>
            <a:endParaRPr lang="en-GB" sz="1800" dirty="0">
              <a:solidFill>
                <a:schemeClr val="tx1"/>
              </a:solidFill>
            </a:endParaRPr>
          </a:p>
        </p:txBody>
      </p:sp>
      <p:sp>
        <p:nvSpPr>
          <p:cNvPr id="6" name="Cím 1">
            <a:extLst>
              <a:ext uri="{FF2B5EF4-FFF2-40B4-BE49-F238E27FC236}">
                <a16:creationId xmlns:a16="http://schemas.microsoft.com/office/drawing/2014/main" id="{46584DE7-7FA6-82D2-B994-60B85933DAEC}"/>
              </a:ext>
            </a:extLst>
          </p:cNvPr>
          <p:cNvSpPr>
            <a:spLocks noGrp="1"/>
          </p:cNvSpPr>
          <p:nvPr>
            <p:ph type="title"/>
          </p:nvPr>
        </p:nvSpPr>
        <p:spPr>
          <a:xfrm>
            <a:off x="191988" y="397705"/>
            <a:ext cx="11896725" cy="550863"/>
          </a:xfrm>
        </p:spPr>
        <p:txBody>
          <a:bodyPr rtlCol="0">
            <a:normAutofit fontScale="90000"/>
          </a:bodyPr>
          <a:lstStyle/>
          <a:p>
            <a:pPr rtl="0"/>
            <a:r>
              <a:rPr lang="ro" sz="2900" b="1" dirty="0">
                <a:solidFill>
                  <a:schemeClr val="tx1"/>
                </a:solidFill>
              </a:rPr>
              <a:t>Asociații între temperaturile ridicate în timpul sarcinii și riscul</a:t>
            </a:r>
            <a:r>
              <a:rPr lang="en-US" sz="2900" b="1" dirty="0">
                <a:solidFill>
                  <a:schemeClr val="tx1"/>
                </a:solidFill>
              </a:rPr>
              <a:t/>
            </a:r>
            <a:br>
              <a:rPr lang="en-US" sz="2900" b="1" dirty="0">
                <a:solidFill>
                  <a:schemeClr val="tx1"/>
                </a:solidFill>
              </a:rPr>
            </a:br>
            <a:r>
              <a:rPr lang="ro" sz="2900" b="1" dirty="0">
                <a:solidFill>
                  <a:schemeClr val="tx1"/>
                </a:solidFill>
              </a:rPr>
              <a:t>de nașteri premature, greutate mică la naștere și nașteri de copii morți </a:t>
            </a:r>
            <a:r>
              <a:rPr lang="ro" sz="2400" i="1" dirty="0">
                <a:solidFill>
                  <a:schemeClr val="tx1"/>
                </a:solidFill>
              </a:rPr>
              <a:t>(Chersich et al.)</a:t>
            </a:r>
            <a:endParaRPr lang="en-GB" sz="2400" dirty="0">
              <a:solidFill>
                <a:schemeClr val="tx1"/>
              </a:solidFill>
            </a:endParaRPr>
          </a:p>
        </p:txBody>
      </p:sp>
      <p:sp>
        <p:nvSpPr>
          <p:cNvPr id="7" name="Szövegdoboz 6">
            <a:extLst>
              <a:ext uri="{FF2B5EF4-FFF2-40B4-BE49-F238E27FC236}">
                <a16:creationId xmlns:a16="http://schemas.microsoft.com/office/drawing/2014/main" id="{455EF02E-451B-322A-D9A8-A87B90723487}"/>
              </a:ext>
            </a:extLst>
          </p:cNvPr>
          <p:cNvSpPr txBox="1"/>
          <p:nvPr/>
        </p:nvSpPr>
        <p:spPr>
          <a:xfrm>
            <a:off x="191889" y="5785550"/>
            <a:ext cx="5530572" cy="553998"/>
          </a:xfrm>
          <a:prstGeom prst="rect">
            <a:avLst/>
          </a:prstGeom>
          <a:noFill/>
        </p:spPr>
        <p:txBody>
          <a:bodyPr wrap="square" rtlCol="0">
            <a:spAutoFit/>
          </a:bodyPr>
          <a:lstStyle/>
          <a:p>
            <a:pPr rtl="0"/>
            <a:r>
              <a:rPr lang="ro" sz="1000" dirty="0">
                <a:solidFill>
                  <a:schemeClr val="bg1">
                    <a:lumMod val="50000"/>
                  </a:schemeClr>
                </a:solidFill>
                <a:effectLst/>
                <a:latin typeface="Calibri" panose="020F0502020204030204" pitchFamily="34" charset="0"/>
                <a:ea typeface="Calibri" panose="020F0502020204030204" pitchFamily="34" charset="0"/>
              </a:rPr>
              <a:t>Chersich MF, Pham MD, Areal A, Haghighi MM, Manyuchi A, Swift CP, et al. Asocieri între temperaturile ridicate în timpul sarcinii și riscul de naștere prematură, greutate mică la naștere și nașteri de copii morți: Revizuire sistematică și meta-analiză. BMJ. 2020;371. </a:t>
            </a:r>
            <a:endParaRPr lang="en-GB" sz="1000" dirty="0">
              <a:solidFill>
                <a:schemeClr val="bg1">
                  <a:lumMod val="50000"/>
                </a:schemeClr>
              </a:solidFill>
            </a:endParaRPr>
          </a:p>
        </p:txBody>
      </p:sp>
    </p:spTree>
    <p:extLst>
      <p:ext uri="{BB962C8B-B14F-4D97-AF65-F5344CB8AC3E}">
        <p14:creationId xmlns:p14="http://schemas.microsoft.com/office/powerpoint/2010/main" val="1165213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97E5D679-A058-7E8A-1878-55693A6148B7}"/>
              </a:ext>
            </a:extLst>
          </p:cNvPr>
          <p:cNvSpPr>
            <a:spLocks noGrp="1"/>
          </p:cNvSpPr>
          <p:nvPr>
            <p:ph idx="1"/>
          </p:nvPr>
        </p:nvSpPr>
        <p:spPr>
          <a:xfrm>
            <a:off x="191988" y="2044460"/>
            <a:ext cx="11896825" cy="4978842"/>
          </a:xfrm>
        </p:spPr>
        <p:txBody>
          <a:bodyPr rtlCol="0">
            <a:normAutofit/>
          </a:bodyPr>
          <a:lstStyle/>
          <a:p>
            <a:pPr marL="0" indent="0" rtl="0">
              <a:buNone/>
            </a:pPr>
            <a:r>
              <a:rPr lang="ro" sz="2400" b="1" dirty="0">
                <a:solidFill>
                  <a:schemeClr val="accent1">
                    <a:lumMod val="75000"/>
                  </a:schemeClr>
                </a:solidFill>
              </a:rPr>
              <a:t>Nașterea mortului</a:t>
            </a:r>
            <a:endParaRPr lang="hu-HU" sz="2400" b="1" dirty="0">
              <a:solidFill>
                <a:schemeClr val="accent1">
                  <a:lumMod val="75000"/>
                </a:schemeClr>
              </a:solidFill>
            </a:endParaRPr>
          </a:p>
          <a:p>
            <a:pPr>
              <a:spcAft>
                <a:spcPts val="1500"/>
              </a:spcAft>
            </a:pPr>
            <a:r>
              <a:rPr lang="ro" sz="1800" dirty="0" smtClean="0">
                <a:solidFill>
                  <a:schemeClr val="tx1"/>
                </a:solidFill>
              </a:rPr>
              <a:t>Toate </a:t>
            </a:r>
            <a:r>
              <a:rPr lang="ro" sz="1800" dirty="0">
                <a:solidFill>
                  <a:schemeClr val="tx1"/>
                </a:solidFill>
              </a:rPr>
              <a:t>cele opt studii incluse au detectat o creștere a numărului de nașteri de copii morți la temperaturi mai ridicate. În majoritatea cazurilor, asocierile dintre temperatură și nașterea de copii morți au fost mai pronunțate în ultima săptămână sau lună de sarcină. Rata mediană a nașterilor morți a fost de 6,2 la 1000 de nașteri (interval intercuartil 4,4-6,4).</a:t>
            </a:r>
          </a:p>
          <a:p>
            <a:pPr rtl="0">
              <a:spcAft>
                <a:spcPts val="1500"/>
              </a:spcAft>
            </a:pPr>
            <a:r>
              <a:rPr lang="ro" sz="1800" dirty="0">
                <a:solidFill>
                  <a:schemeClr val="tx1"/>
                </a:solidFill>
              </a:rPr>
              <a:t>În cadrul metaanalizei, nașterile de copii morți au crescut cu 1,05 (interval de încredere de 95%: 1,01 până la 1,08) pentru fiecare creștere de 1°C a temperaturii, de 1,24 ori (1,12 până la 1,36) la decalaje măsurate pe zile individuale în ultima săptămână de sarcină și de 3,39 ori (2,33 până la 4,96) atunci când efectele temperaturii au fost examinate pe parcursul unui trimestru sau al întregii perioade de sarcină.</a:t>
            </a:r>
            <a:endParaRPr lang="en-GB" sz="1800" dirty="0">
              <a:solidFill>
                <a:schemeClr val="tx1"/>
              </a:solidFill>
            </a:endParaRPr>
          </a:p>
        </p:txBody>
      </p:sp>
      <p:sp>
        <p:nvSpPr>
          <p:cNvPr id="4" name="Cím 1">
            <a:extLst>
              <a:ext uri="{FF2B5EF4-FFF2-40B4-BE49-F238E27FC236}">
                <a16:creationId xmlns:a16="http://schemas.microsoft.com/office/drawing/2014/main" id="{A5FE2C57-8E3C-397C-6511-7BC956E1275D}"/>
              </a:ext>
            </a:extLst>
          </p:cNvPr>
          <p:cNvSpPr>
            <a:spLocks noGrp="1"/>
          </p:cNvSpPr>
          <p:nvPr>
            <p:ph type="title"/>
          </p:nvPr>
        </p:nvSpPr>
        <p:spPr>
          <a:xfrm>
            <a:off x="192088" y="86264"/>
            <a:ext cx="11896725" cy="1003133"/>
          </a:xfrm>
        </p:spPr>
        <p:txBody>
          <a:bodyPr rtlCol="0">
            <a:noAutofit/>
          </a:bodyPr>
          <a:lstStyle/>
          <a:p>
            <a:pPr rtl="0"/>
            <a:r>
              <a:rPr lang="ro" sz="2600" b="1" dirty="0">
                <a:solidFill>
                  <a:schemeClr val="tx1"/>
                </a:solidFill>
              </a:rPr>
              <a:t>Asociații între temperaturile ridicate în timpul sarcinii și riscul</a:t>
            </a:r>
            <a:r>
              <a:rPr lang="en-US" sz="2600" b="1" dirty="0">
                <a:solidFill>
                  <a:schemeClr val="tx1"/>
                </a:solidFill>
              </a:rPr>
              <a:t/>
            </a:r>
            <a:br>
              <a:rPr lang="en-US" sz="2600" b="1" dirty="0">
                <a:solidFill>
                  <a:schemeClr val="tx1"/>
                </a:solidFill>
              </a:rPr>
            </a:br>
            <a:r>
              <a:rPr lang="ro" sz="2600" b="1" dirty="0">
                <a:solidFill>
                  <a:schemeClr val="tx1"/>
                </a:solidFill>
              </a:rPr>
              <a:t>de nașteri premature, greutate mică la naștere și nașteri de copii morți </a:t>
            </a:r>
            <a:r>
              <a:rPr lang="ro" sz="2200" i="1" dirty="0">
                <a:solidFill>
                  <a:schemeClr val="tx1"/>
                </a:solidFill>
              </a:rPr>
              <a:t>(Chersich et al.)</a:t>
            </a:r>
            <a:endParaRPr lang="en-GB" sz="2200" dirty="0">
              <a:solidFill>
                <a:schemeClr val="tx1"/>
              </a:solidFill>
            </a:endParaRPr>
          </a:p>
        </p:txBody>
      </p:sp>
      <p:sp>
        <p:nvSpPr>
          <p:cNvPr id="5" name="Szövegdoboz 4">
            <a:extLst>
              <a:ext uri="{FF2B5EF4-FFF2-40B4-BE49-F238E27FC236}">
                <a16:creationId xmlns:a16="http://schemas.microsoft.com/office/drawing/2014/main" id="{732F39A9-9D37-1E70-B6F5-BDA0D8ED8FF6}"/>
              </a:ext>
            </a:extLst>
          </p:cNvPr>
          <p:cNvSpPr txBox="1"/>
          <p:nvPr/>
        </p:nvSpPr>
        <p:spPr>
          <a:xfrm>
            <a:off x="191988" y="5805951"/>
            <a:ext cx="5530572" cy="553998"/>
          </a:xfrm>
          <a:prstGeom prst="rect">
            <a:avLst/>
          </a:prstGeom>
          <a:noFill/>
        </p:spPr>
        <p:txBody>
          <a:bodyPr wrap="square" rtlCol="0">
            <a:spAutoFit/>
          </a:bodyPr>
          <a:lstStyle/>
          <a:p>
            <a:pPr rtl="0"/>
            <a:r>
              <a:rPr lang="ro" sz="1000" dirty="0">
                <a:solidFill>
                  <a:schemeClr val="bg1">
                    <a:lumMod val="50000"/>
                  </a:schemeClr>
                </a:solidFill>
                <a:effectLst/>
                <a:latin typeface="Calibri" panose="020F0502020204030204" pitchFamily="34" charset="0"/>
                <a:ea typeface="Calibri" panose="020F0502020204030204" pitchFamily="34" charset="0"/>
              </a:rPr>
              <a:t>Chersich MF, Pham MD, Areal A, Haghighi MM, Manyuchi A, Swift CP, et al. Asocieri între temperaturile ridicate în timpul sarcinii și riscul de naștere prematură, greutate mică la naștere și nașteri de copii morți: Revizuire sistematică și meta-analiză. BMJ. 2020;371. </a:t>
            </a:r>
            <a:endParaRPr lang="en-GB" sz="1000" dirty="0">
              <a:solidFill>
                <a:schemeClr val="bg1">
                  <a:lumMod val="50000"/>
                </a:schemeClr>
              </a:solidFill>
            </a:endParaRPr>
          </a:p>
        </p:txBody>
      </p:sp>
    </p:spTree>
    <p:extLst>
      <p:ext uri="{BB962C8B-B14F-4D97-AF65-F5344CB8AC3E}">
        <p14:creationId xmlns:p14="http://schemas.microsoft.com/office/powerpoint/2010/main" val="4890750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8A3C492B-EDAC-82F3-EA2B-E101CFE7332C}"/>
              </a:ext>
            </a:extLst>
          </p:cNvPr>
          <p:cNvSpPr>
            <a:spLocks noGrp="1"/>
          </p:cNvSpPr>
          <p:nvPr>
            <p:ph idx="1"/>
          </p:nvPr>
        </p:nvSpPr>
        <p:spPr>
          <a:xfrm>
            <a:off x="336430" y="1155940"/>
            <a:ext cx="11707932" cy="5133581"/>
          </a:xfrm>
        </p:spPr>
        <p:txBody>
          <a:bodyPr rtlCol="0">
            <a:normAutofit lnSpcReduction="10000"/>
          </a:bodyPr>
          <a:lstStyle/>
          <a:p>
            <a:pPr marL="0" indent="0" rtl="0">
              <a:lnSpc>
                <a:spcPct val="100000"/>
              </a:lnSpc>
              <a:spcBef>
                <a:spcPts val="0"/>
              </a:spcBef>
              <a:buNone/>
            </a:pPr>
            <a:r>
              <a:rPr lang="ro" sz="2000" b="1" i="0" u="none" strike="noStrike" dirty="0">
                <a:solidFill>
                  <a:schemeClr val="tx1"/>
                </a:solidFill>
              </a:rPr>
              <a:t>Tulburări hipertensive </a:t>
            </a:r>
            <a:r>
              <a:rPr lang="ro" sz="2000" b="0" i="0" u="none" strike="noStrike" dirty="0">
                <a:solidFill>
                  <a:schemeClr val="tx1"/>
                </a:solidFill>
              </a:rPr>
              <a:t>(două studii)</a:t>
            </a:r>
          </a:p>
          <a:p>
            <a:pPr lvl="1" rtl="0">
              <a:lnSpc>
                <a:spcPct val="100000"/>
              </a:lnSpc>
              <a:spcBef>
                <a:spcPts val="0"/>
              </a:spcBef>
              <a:spcAft>
                <a:spcPts val="1000"/>
              </a:spcAft>
            </a:pPr>
            <a:r>
              <a:rPr lang="ro" sz="1600" b="0" i="0" u="none" strike="noStrike" dirty="0">
                <a:solidFill>
                  <a:schemeClr val="tx1"/>
                </a:solidFill>
              </a:rPr>
              <a:t>expunerea maternă la valuri de căldură și la temperaturi medii ridicate a crescut riscul de preeclampsie, eclampsie și hipertensiune gestațională</a:t>
            </a:r>
            <a:endParaRPr lang="hu-HU" sz="1600" b="0" i="0" u="none" strike="noStrike" baseline="0" dirty="0">
              <a:solidFill>
                <a:schemeClr val="tx1"/>
              </a:solidFill>
            </a:endParaRPr>
          </a:p>
          <a:p>
            <a:pPr marL="0" indent="0" algn="l" rtl="0">
              <a:lnSpc>
                <a:spcPct val="100000"/>
              </a:lnSpc>
              <a:spcBef>
                <a:spcPts val="0"/>
              </a:spcBef>
              <a:buNone/>
            </a:pPr>
            <a:r>
              <a:rPr lang="ro" sz="2000" b="1" dirty="0">
                <a:solidFill>
                  <a:schemeClr val="tx1"/>
                </a:solidFill>
              </a:rPr>
              <a:t>PROM</a:t>
            </a:r>
            <a:r>
              <a:rPr lang="ro" sz="2000" dirty="0">
                <a:solidFill>
                  <a:schemeClr val="tx1"/>
                </a:solidFill>
              </a:rPr>
              <a:t> (două studii)</a:t>
            </a:r>
          </a:p>
          <a:p>
            <a:pPr lvl="1" rtl="0">
              <a:lnSpc>
                <a:spcPct val="100000"/>
              </a:lnSpc>
              <a:spcBef>
                <a:spcPts val="0"/>
              </a:spcBef>
            </a:pPr>
            <a:r>
              <a:rPr lang="ro" sz="1600" b="0" i="0" u="none" strike="noStrike" dirty="0">
                <a:solidFill>
                  <a:schemeClr val="tx1"/>
                </a:solidFill>
              </a:rPr>
              <a:t>PROM apare din cauza slăbiciunii naturale a membranei fetale, care declanșează ruptura membranei fetale fără a se declanșa travaliul.</a:t>
            </a:r>
            <a:endParaRPr lang="hu-HU" sz="1600" b="0" i="0" u="none" strike="noStrike" baseline="0" dirty="0">
              <a:solidFill>
                <a:schemeClr val="tx1"/>
              </a:solidFill>
            </a:endParaRPr>
          </a:p>
          <a:p>
            <a:pPr lvl="1" rtl="0">
              <a:lnSpc>
                <a:spcPct val="100000"/>
              </a:lnSpc>
              <a:spcBef>
                <a:spcPts val="0"/>
              </a:spcBef>
              <a:spcAft>
                <a:spcPts val="1000"/>
              </a:spcAft>
            </a:pPr>
            <a:r>
              <a:rPr lang="ro" sz="1600" b="0" i="0" u="none" strike="noStrike" dirty="0">
                <a:solidFill>
                  <a:schemeClr val="tx1"/>
                </a:solidFill>
              </a:rPr>
              <a:t>temperaturile ridicate sunt asociate cu un risc mai mare de PROM</a:t>
            </a:r>
            <a:endParaRPr lang="hu-HU" sz="1600" b="0" i="0" u="none" strike="noStrike" baseline="0" dirty="0">
              <a:solidFill>
                <a:schemeClr val="tx1"/>
              </a:solidFill>
            </a:endParaRPr>
          </a:p>
          <a:p>
            <a:pPr marL="0" indent="0" algn="l" rtl="0">
              <a:lnSpc>
                <a:spcPct val="100000"/>
              </a:lnSpc>
              <a:spcBef>
                <a:spcPts val="0"/>
              </a:spcBef>
              <a:buNone/>
            </a:pPr>
            <a:r>
              <a:rPr lang="ro" sz="2000" b="1" i="0" u="none" strike="noStrike" dirty="0">
                <a:solidFill>
                  <a:schemeClr val="tx1"/>
                </a:solidFill>
              </a:rPr>
              <a:t>Ruptura de placentă </a:t>
            </a:r>
            <a:r>
              <a:rPr lang="ro" sz="2000" b="0" i="0" u="none" strike="noStrike" dirty="0">
                <a:solidFill>
                  <a:schemeClr val="tx1"/>
                </a:solidFill>
              </a:rPr>
              <a:t>(două studii)</a:t>
            </a:r>
            <a:endParaRPr lang="hu-HU" sz="2000" dirty="0">
              <a:solidFill>
                <a:schemeClr val="tx1"/>
              </a:solidFill>
            </a:endParaRPr>
          </a:p>
          <a:p>
            <a:pPr lvl="1" rtl="0">
              <a:lnSpc>
                <a:spcPct val="100000"/>
              </a:lnSpc>
              <a:spcBef>
                <a:spcPts val="0"/>
              </a:spcBef>
            </a:pPr>
            <a:r>
              <a:rPr lang="ro" sz="1600" b="0" i="0" u="none" strike="noStrike" dirty="0">
                <a:solidFill>
                  <a:schemeClr val="tx1"/>
                </a:solidFill>
              </a:rPr>
              <a:t>risc ridicat de dezlipire de placentă asociat cu expunerile la temperaturi ridicate în timpul sarcinii</a:t>
            </a:r>
            <a:endParaRPr lang="hu-HU" sz="1600" b="0" i="0" u="none" strike="noStrike" baseline="0" dirty="0">
              <a:solidFill>
                <a:schemeClr val="tx1"/>
              </a:solidFill>
            </a:endParaRPr>
          </a:p>
          <a:p>
            <a:pPr lvl="1" rtl="0">
              <a:lnSpc>
                <a:spcPct val="100000"/>
              </a:lnSpc>
              <a:spcBef>
                <a:spcPts val="0"/>
              </a:spcBef>
            </a:pPr>
            <a:r>
              <a:rPr lang="ro" sz="1600" b="0" i="0" u="none" strike="noStrike" dirty="0">
                <a:solidFill>
                  <a:schemeClr val="tx1"/>
                </a:solidFill>
              </a:rPr>
              <a:t>temperatura ridicată (&gt;30 </a:t>
            </a:r>
            <a:r>
              <a:rPr lang="ro" sz="1600" baseline="30000" dirty="0">
                <a:solidFill>
                  <a:schemeClr val="tx1"/>
                </a:solidFill>
              </a:rPr>
              <a:t>o</a:t>
            </a:r>
            <a:r>
              <a:rPr lang="ro" sz="1600" b="0" i="0" u="none" strike="noStrike" dirty="0" smtClean="0">
                <a:solidFill>
                  <a:schemeClr val="tx1"/>
                </a:solidFill>
              </a:rPr>
              <a:t>C</a:t>
            </a:r>
            <a:r>
              <a:rPr lang="ro" sz="1600" b="0" i="0" u="none" strike="noStrike" dirty="0">
                <a:solidFill>
                  <a:schemeClr val="tx1"/>
                </a:solidFill>
              </a:rPr>
              <a:t>) în sezoanele calde crește riscul de ruptură placentară cu 7%,</a:t>
            </a:r>
            <a:endParaRPr lang="hu-HU" sz="1600" b="0" i="0" u="none" strike="noStrike" baseline="0" dirty="0">
              <a:solidFill>
                <a:schemeClr val="tx1"/>
              </a:solidFill>
            </a:endParaRPr>
          </a:p>
          <a:p>
            <a:pPr lvl="1" rtl="0">
              <a:lnSpc>
                <a:spcPct val="100000"/>
              </a:lnSpc>
              <a:spcBef>
                <a:spcPts val="0"/>
              </a:spcBef>
              <a:spcAft>
                <a:spcPts val="1000"/>
              </a:spcAft>
            </a:pPr>
            <a:r>
              <a:rPr lang="ro" sz="1600" b="0" i="0" u="none" strike="noStrike" dirty="0">
                <a:solidFill>
                  <a:schemeClr val="tx1"/>
                </a:solidFill>
              </a:rPr>
              <a:t>rolul pe care îl joacă dezlipirea de placentă în asocierea dintre temperatura ridicată și nașterea unui copil mort</a:t>
            </a:r>
            <a:endParaRPr lang="hu-HU" sz="1600" dirty="0">
              <a:solidFill>
                <a:schemeClr val="tx1"/>
              </a:solidFill>
            </a:endParaRPr>
          </a:p>
          <a:p>
            <a:pPr marL="0" indent="0" algn="l" rtl="0">
              <a:lnSpc>
                <a:spcPct val="100000"/>
              </a:lnSpc>
              <a:spcBef>
                <a:spcPts val="0"/>
              </a:spcBef>
              <a:buNone/>
            </a:pPr>
            <a:r>
              <a:rPr lang="ro" sz="2000" b="1" i="0" u="none" strike="noStrike" dirty="0">
                <a:solidFill>
                  <a:schemeClr val="tx1"/>
                </a:solidFill>
              </a:rPr>
              <a:t>Stresul maternal </a:t>
            </a:r>
            <a:r>
              <a:rPr lang="ro" sz="2000" b="0" i="0" u="none" strike="noStrike" dirty="0">
                <a:solidFill>
                  <a:schemeClr val="tx1"/>
                </a:solidFill>
              </a:rPr>
              <a:t>(un studiu)</a:t>
            </a:r>
          </a:p>
          <a:p>
            <a:pPr lvl="1" rtl="0">
              <a:lnSpc>
                <a:spcPct val="100000"/>
              </a:lnSpc>
              <a:spcBef>
                <a:spcPts val="0"/>
              </a:spcBef>
              <a:spcAft>
                <a:spcPts val="1000"/>
              </a:spcAft>
            </a:pPr>
            <a:r>
              <a:rPr lang="ro" sz="1600" b="0" i="0" u="none" strike="noStrike" dirty="0">
                <a:solidFill>
                  <a:schemeClr val="tx1"/>
                </a:solidFill>
              </a:rPr>
              <a:t>temperatura extremă crește stresul matern în timpul sarcinii</a:t>
            </a:r>
            <a:endParaRPr lang="hu-HU" sz="1600" dirty="0">
              <a:solidFill>
                <a:schemeClr val="tx1"/>
              </a:solidFill>
            </a:endParaRPr>
          </a:p>
          <a:p>
            <a:pPr marL="0" indent="0" algn="l" rtl="0">
              <a:lnSpc>
                <a:spcPct val="100000"/>
              </a:lnSpc>
              <a:spcBef>
                <a:spcPts val="0"/>
              </a:spcBef>
              <a:buNone/>
            </a:pPr>
            <a:r>
              <a:rPr lang="ro" sz="2000" b="1" i="0" u="none" strike="noStrike" dirty="0">
                <a:solidFill>
                  <a:schemeClr val="tx1"/>
                </a:solidFill>
              </a:rPr>
              <a:t>Risc cardiovascular la naștere </a:t>
            </a:r>
            <a:r>
              <a:rPr lang="ro" sz="2000" b="0" i="0" u="none" strike="noStrike" dirty="0">
                <a:solidFill>
                  <a:schemeClr val="tx1"/>
                </a:solidFill>
              </a:rPr>
              <a:t>(un studiu)</a:t>
            </a:r>
          </a:p>
          <a:p>
            <a:pPr lvl="1">
              <a:lnSpc>
                <a:spcPct val="100000"/>
              </a:lnSpc>
              <a:spcBef>
                <a:spcPts val="0"/>
              </a:spcBef>
              <a:spcAft>
                <a:spcPts val="1000"/>
              </a:spcAft>
            </a:pPr>
            <a:r>
              <a:rPr lang="ro" sz="1600" b="0" i="0" u="none" strike="noStrike" dirty="0">
                <a:solidFill>
                  <a:schemeClr val="tx1"/>
                </a:solidFill>
              </a:rPr>
              <a:t>expunerea la creșteri ale temperaturii cu 1 </a:t>
            </a:r>
            <a:r>
              <a:rPr lang="ro" sz="1600" baseline="30000" dirty="0">
                <a:solidFill>
                  <a:schemeClr val="tx1"/>
                </a:solidFill>
              </a:rPr>
              <a:t>o</a:t>
            </a:r>
            <a:r>
              <a:rPr lang="ro" sz="1600" b="0" i="0" u="none" strike="noStrike" dirty="0" smtClean="0">
                <a:solidFill>
                  <a:schemeClr val="tx1"/>
                </a:solidFill>
              </a:rPr>
              <a:t>C </a:t>
            </a:r>
            <a:r>
              <a:rPr lang="ro" sz="1600" b="0" i="0" u="none" strike="noStrike" dirty="0">
                <a:solidFill>
                  <a:schemeClr val="tx1"/>
                </a:solidFill>
              </a:rPr>
              <a:t>în ultima săptămână de sarcină crește riscul cardiovascular cu 7% și că riscul a fost mai evident în zilele mai apropiate de naștere.</a:t>
            </a:r>
            <a:endParaRPr lang="hu-HU" sz="1600" b="0" i="0" u="none" strike="noStrike" baseline="0" dirty="0">
              <a:solidFill>
                <a:schemeClr val="tx1"/>
              </a:solidFill>
            </a:endParaRPr>
          </a:p>
          <a:p>
            <a:pPr marL="0" indent="0" algn="l" rtl="0">
              <a:lnSpc>
                <a:spcPct val="100000"/>
              </a:lnSpc>
              <a:spcBef>
                <a:spcPts val="0"/>
              </a:spcBef>
              <a:buNone/>
            </a:pPr>
            <a:r>
              <a:rPr lang="ro" sz="2000" b="1" i="0" u="none" strike="noStrike" dirty="0">
                <a:solidFill>
                  <a:schemeClr val="tx1"/>
                </a:solidFill>
              </a:rPr>
              <a:t>Bacteriurie</a:t>
            </a:r>
            <a:r>
              <a:rPr lang="ro" sz="2000" b="0" i="0" u="none" strike="noStrike" dirty="0">
                <a:solidFill>
                  <a:schemeClr val="tx1"/>
                </a:solidFill>
              </a:rPr>
              <a:t> (un studiu)</a:t>
            </a:r>
          </a:p>
          <a:p>
            <a:pPr lvl="1" rtl="0">
              <a:lnSpc>
                <a:spcPct val="100000"/>
              </a:lnSpc>
              <a:spcBef>
                <a:spcPts val="0"/>
              </a:spcBef>
            </a:pPr>
            <a:r>
              <a:rPr lang="ro" sz="1600" b="0" i="0" u="none" strike="noStrike" dirty="0">
                <a:solidFill>
                  <a:schemeClr val="tx1"/>
                </a:solidFill>
              </a:rPr>
              <a:t>risc matern crescut cu bacteriurie semnificativă, cu temperatură lunară ambiantă ridicată</a:t>
            </a:r>
            <a:endParaRPr lang="hu-HU" sz="1600" b="0" i="0" u="none" strike="noStrike" baseline="0" dirty="0">
              <a:solidFill>
                <a:schemeClr val="tx1"/>
              </a:solidFill>
            </a:endParaRPr>
          </a:p>
          <a:p>
            <a:pPr algn="l" rtl="0">
              <a:lnSpc>
                <a:spcPct val="100000"/>
              </a:lnSpc>
              <a:spcBef>
                <a:spcPts val="0"/>
              </a:spcBef>
            </a:pPr>
            <a:endParaRPr lang="hu-HU" sz="2000" b="0" i="0" u="none" strike="noStrike" baseline="0" dirty="0"/>
          </a:p>
          <a:p>
            <a:pPr algn="l" rtl="0">
              <a:lnSpc>
                <a:spcPct val="100000"/>
              </a:lnSpc>
              <a:spcBef>
                <a:spcPts val="0"/>
              </a:spcBef>
            </a:pPr>
            <a:endParaRPr lang="hu-HU" sz="2000" dirty="0"/>
          </a:p>
          <a:p>
            <a:pPr algn="l" rtl="0">
              <a:lnSpc>
                <a:spcPct val="100000"/>
              </a:lnSpc>
              <a:spcBef>
                <a:spcPts val="0"/>
              </a:spcBef>
            </a:pPr>
            <a:endParaRPr lang="hu-HU" sz="2000" b="0" i="0" u="none" strike="noStrike" baseline="0" dirty="0"/>
          </a:p>
          <a:p>
            <a:pPr rtl="0">
              <a:lnSpc>
                <a:spcPct val="100000"/>
              </a:lnSpc>
              <a:spcBef>
                <a:spcPts val="0"/>
              </a:spcBef>
            </a:pPr>
            <a:endParaRPr lang="en-GB" sz="3200" dirty="0"/>
          </a:p>
        </p:txBody>
      </p:sp>
      <p:sp>
        <p:nvSpPr>
          <p:cNvPr id="4" name="Cím 1">
            <a:extLst>
              <a:ext uri="{FF2B5EF4-FFF2-40B4-BE49-F238E27FC236}">
                <a16:creationId xmlns:a16="http://schemas.microsoft.com/office/drawing/2014/main" id="{478FB0FB-7855-B407-560B-9600D65E420B}"/>
              </a:ext>
            </a:extLst>
          </p:cNvPr>
          <p:cNvSpPr>
            <a:spLocks noGrp="1"/>
          </p:cNvSpPr>
          <p:nvPr>
            <p:ph type="title"/>
          </p:nvPr>
        </p:nvSpPr>
        <p:spPr>
          <a:xfrm>
            <a:off x="147637" y="199333"/>
            <a:ext cx="11896725" cy="807777"/>
          </a:xfrm>
        </p:spPr>
        <p:txBody>
          <a:bodyPr rtlCol="0">
            <a:noAutofit/>
          </a:bodyPr>
          <a:lstStyle/>
          <a:p>
            <a:pPr rtl="0"/>
            <a:r>
              <a:rPr lang="ro" sz="2800" b="1" dirty="0">
                <a:solidFill>
                  <a:schemeClr val="tx1"/>
                </a:solidFill>
              </a:rPr>
              <a:t>Temperatura ambiantă ridicată - rezultate adverse asociate cu rezultatele materne </a:t>
            </a:r>
            <a:r>
              <a:rPr lang="ro" sz="2800" b="1" i="1" dirty="0">
                <a:solidFill>
                  <a:schemeClr val="tx1"/>
                </a:solidFill>
              </a:rPr>
              <a:t>(Dalugoda et al.)</a:t>
            </a:r>
            <a:endParaRPr lang="en-GB" sz="2800" b="1" dirty="0">
              <a:solidFill>
                <a:schemeClr val="tx1"/>
              </a:solidFill>
            </a:endParaRPr>
          </a:p>
        </p:txBody>
      </p:sp>
      <p:sp>
        <p:nvSpPr>
          <p:cNvPr id="5" name="Szövegdoboz 4">
            <a:extLst>
              <a:ext uri="{FF2B5EF4-FFF2-40B4-BE49-F238E27FC236}">
                <a16:creationId xmlns:a16="http://schemas.microsoft.com/office/drawing/2014/main" id="{3BC4BBFF-51EF-AD28-2C68-C15179EB4025}"/>
              </a:ext>
            </a:extLst>
          </p:cNvPr>
          <p:cNvSpPr txBox="1"/>
          <p:nvPr/>
        </p:nvSpPr>
        <p:spPr>
          <a:xfrm>
            <a:off x="77639" y="6208877"/>
            <a:ext cx="12114362" cy="215444"/>
          </a:xfrm>
          <a:prstGeom prst="rect">
            <a:avLst/>
          </a:prstGeom>
          <a:noFill/>
        </p:spPr>
        <p:txBody>
          <a:bodyPr wrap="square" rtlCol="0">
            <a:spAutoFit/>
          </a:bodyPr>
          <a:lstStyle/>
          <a:p>
            <a:pPr algn="r" rtl="0"/>
            <a:r>
              <a:rPr lang="ro" sz="800" b="0" i="0" u="none" strike="noStrike" dirty="0" smtClean="0"/>
              <a:t>doi.org/10.3390/ijerph19031771</a:t>
            </a:r>
            <a:endParaRPr lang="en-GB" sz="800" dirty="0"/>
          </a:p>
        </p:txBody>
      </p:sp>
    </p:spTree>
    <p:extLst>
      <p:ext uri="{BB962C8B-B14F-4D97-AF65-F5344CB8AC3E}">
        <p14:creationId xmlns:p14="http://schemas.microsoft.com/office/powerpoint/2010/main" val="40123792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None/>
            </a:pPr>
            <a:endParaRPr lang="en-IE" sz="2000" u="sng" dirty="0">
              <a:cs typeface="Arial" panose="020B0604020202020204" pitchFamily="34" charset="0"/>
            </a:endParaRPr>
          </a:p>
          <a:p>
            <a:pPr marL="0" indent="0" rtl="0">
              <a:buNone/>
            </a:pPr>
            <a:endParaRPr lang="hu-HU" sz="2000" dirty="0"/>
          </a:p>
        </p:txBody>
      </p:sp>
      <p:grpSp>
        <p:nvGrpSpPr>
          <p:cNvPr id="2" name="Group 1">
            <a:extLst>
              <a:ext uri="{FF2B5EF4-FFF2-40B4-BE49-F238E27FC236}">
                <a16:creationId xmlns:a16="http://schemas.microsoft.com/office/drawing/2014/main" id="{7B82A844-A13F-782E-CC69-3F2077E491E5}"/>
              </a:ext>
            </a:extLst>
          </p:cNvPr>
          <p:cNvGrpSpPr/>
          <p:nvPr/>
        </p:nvGrpSpPr>
        <p:grpSpPr>
          <a:xfrm>
            <a:off x="309984" y="105125"/>
            <a:ext cx="11384711" cy="6244091"/>
            <a:chOff x="309984" y="105125"/>
            <a:chExt cx="11384711" cy="6244091"/>
          </a:xfrm>
        </p:grpSpPr>
        <p:pic>
          <p:nvPicPr>
            <p:cNvPr id="4" name="Picture 3">
              <a:extLst>
                <a:ext uri="{FF2B5EF4-FFF2-40B4-BE49-F238E27FC236}">
                  <a16:creationId xmlns:a16="http://schemas.microsoft.com/office/drawing/2014/main" id="{D3973DE0-7D6F-8FE5-AE79-C5B47DA0D2E0}"/>
                </a:ext>
              </a:extLst>
            </p:cNvPr>
            <p:cNvPicPr>
              <a:picLocks noChangeAspect="1"/>
            </p:cNvPicPr>
            <p:nvPr/>
          </p:nvPicPr>
          <p:blipFill>
            <a:blip r:embed="rId2"/>
            <a:stretch>
              <a:fillRect/>
            </a:stretch>
          </p:blipFill>
          <p:spPr>
            <a:xfrm>
              <a:off x="4393138" y="105125"/>
              <a:ext cx="7301557" cy="6244091"/>
            </a:xfrm>
            <a:prstGeom prst="rect">
              <a:avLst/>
            </a:prstGeom>
          </p:spPr>
        </p:pic>
        <p:sp>
          <p:nvSpPr>
            <p:cNvPr id="5" name="TextBox 4">
              <a:extLst>
                <a:ext uri="{FF2B5EF4-FFF2-40B4-BE49-F238E27FC236}">
                  <a16:creationId xmlns:a16="http://schemas.microsoft.com/office/drawing/2014/main" id="{F2232874-1497-FE1C-4E1C-588875C7ABA4}"/>
                </a:ext>
              </a:extLst>
            </p:cNvPr>
            <p:cNvSpPr txBox="1"/>
            <p:nvPr/>
          </p:nvSpPr>
          <p:spPr>
            <a:xfrm>
              <a:off x="309984" y="1337702"/>
              <a:ext cx="3965676" cy="2270878"/>
            </a:xfrm>
            <a:prstGeom prst="rect">
              <a:avLst/>
            </a:prstGeom>
            <a:noFill/>
          </p:spPr>
          <p:txBody>
            <a:bodyPr wrap="square" rtlCol="0">
              <a:spAutoFit/>
            </a:bodyPr>
            <a:lstStyle/>
            <a:p>
              <a:pPr rtl="0">
                <a:lnSpc>
                  <a:spcPct val="110000"/>
                </a:lnSpc>
              </a:pPr>
              <a:r>
                <a:rPr lang="ro" sz="2600" b="1" i="1" dirty="0" smtClean="0">
                  <a:cs typeface="Arial" panose="020B0604020202020204" pitchFamily="34" charset="0"/>
                </a:rPr>
                <a:t>Efectele </a:t>
              </a:r>
              <a:r>
                <a:rPr lang="ro" sz="2600" b="1" i="1" dirty="0">
                  <a:cs typeface="Arial" panose="020B0604020202020204" pitchFamily="34" charset="0"/>
                </a:rPr>
                <a:t>asupra mediului ale factorilor de schimbare globală care influențează bolile transmise prin </a:t>
              </a:r>
              <a:r>
                <a:rPr lang="ro" sz="2600" b="1" i="1" dirty="0" smtClean="0">
                  <a:cs typeface="Arial" panose="020B0604020202020204" pitchFamily="34" charset="0"/>
                </a:rPr>
                <a:t>vectori</a:t>
              </a:r>
              <a:endParaRPr lang="en-IE" sz="2600" b="1" i="1" dirty="0">
                <a:cs typeface="Arial" panose="020B0604020202020204" pitchFamily="34" charset="0"/>
              </a:endParaRPr>
            </a:p>
          </p:txBody>
        </p:sp>
        <p:sp>
          <p:nvSpPr>
            <p:cNvPr id="6" name="TextBox 5">
              <a:extLst>
                <a:ext uri="{FF2B5EF4-FFF2-40B4-BE49-F238E27FC236}">
                  <a16:creationId xmlns:a16="http://schemas.microsoft.com/office/drawing/2014/main" id="{2F9ECF99-43CF-55CD-3BFE-B4867EEDF19C}"/>
                </a:ext>
              </a:extLst>
            </p:cNvPr>
            <p:cNvSpPr txBox="1"/>
            <p:nvPr/>
          </p:nvSpPr>
          <p:spPr>
            <a:xfrm>
              <a:off x="309984" y="6102995"/>
              <a:ext cx="3283132" cy="246221"/>
            </a:xfrm>
            <a:prstGeom prst="rect">
              <a:avLst/>
            </a:prstGeom>
            <a:noFill/>
          </p:spPr>
          <p:txBody>
            <a:bodyPr wrap="square" rtlCol="0">
              <a:spAutoFit/>
            </a:bodyPr>
            <a:lstStyle/>
            <a:p>
              <a:pPr rtl="0"/>
              <a:r>
                <a:rPr lang="ro" sz="1000" dirty="0" smtClean="0">
                  <a:cs typeface="Arial" panose="020B0604020202020204" pitchFamily="34" charset="0"/>
                  <a:hlinkClick r:id="rId3"/>
                </a:rPr>
                <a:t>https</a:t>
              </a:r>
              <a:r>
                <a:rPr lang="ro" sz="1000" dirty="0">
                  <a:cs typeface="Arial" panose="020B0604020202020204" pitchFamily="34" charset="0"/>
                  <a:hlinkClick r:id="rId3"/>
                </a:rPr>
                <a:t>://doi.org/10.1128%2FCMR.17.1.136-173.2004</a:t>
              </a:r>
              <a:r>
                <a:rPr lang="ro" sz="1000" dirty="0">
                  <a:cs typeface="Arial" panose="020B0604020202020204" pitchFamily="34" charset="0"/>
                </a:rPr>
                <a:t> </a:t>
              </a:r>
              <a:endParaRPr lang="en-IE" sz="1000" dirty="0">
                <a:cs typeface="Arial" panose="020B0604020202020204" pitchFamily="34" charset="0"/>
              </a:endParaRPr>
            </a:p>
          </p:txBody>
        </p:sp>
      </p:grpSp>
    </p:spTree>
    <p:extLst>
      <p:ext uri="{BB962C8B-B14F-4D97-AF65-F5344CB8AC3E}">
        <p14:creationId xmlns:p14="http://schemas.microsoft.com/office/powerpoint/2010/main" val="23689336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ro" dirty="0">
                <a:cs typeface="Arial" panose="020B0604020202020204" pitchFamily="34" charset="0"/>
              </a:rPr>
              <a:t>Principalele boli transmise prin </a:t>
            </a:r>
            <a:r>
              <a:rPr lang="ro" dirty="0" smtClean="0">
                <a:cs typeface="Arial" panose="020B0604020202020204" pitchFamily="34" charset="0"/>
              </a:rPr>
              <a:t>vectori</a:t>
            </a:r>
            <a:endParaRPr lang="en-US" dirty="0"/>
          </a:p>
        </p:txBody>
      </p:sp>
      <p:graphicFrame>
        <p:nvGraphicFramePr>
          <p:cNvPr id="4" name="Táblázat 3"/>
          <p:cNvGraphicFramePr>
            <a:graphicFrameLocks noGrp="1"/>
          </p:cNvGraphicFramePr>
          <p:nvPr>
            <p:extLst>
              <p:ext uri="{D42A27DB-BD31-4B8C-83A1-F6EECF244321}">
                <p14:modId xmlns:p14="http://schemas.microsoft.com/office/powerpoint/2010/main" val="4140335405"/>
              </p:ext>
            </p:extLst>
          </p:nvPr>
        </p:nvGraphicFramePr>
        <p:xfrm>
          <a:off x="424132" y="885346"/>
          <a:ext cx="5321060" cy="5403311"/>
        </p:xfrm>
        <a:graphic>
          <a:graphicData uri="http://schemas.openxmlformats.org/drawingml/2006/table">
            <a:tbl>
              <a:tblPr>
                <a:tableStyleId>{5C22544A-7EE6-4342-B048-85BDC9FD1C3A}</a:tableStyleId>
              </a:tblPr>
              <a:tblGrid>
                <a:gridCol w="1820362">
                  <a:extLst>
                    <a:ext uri="{9D8B030D-6E8A-4147-A177-3AD203B41FA5}">
                      <a16:colId xmlns:a16="http://schemas.microsoft.com/office/drawing/2014/main" val="2373979665"/>
                    </a:ext>
                  </a:extLst>
                </a:gridCol>
                <a:gridCol w="1985097">
                  <a:extLst>
                    <a:ext uri="{9D8B030D-6E8A-4147-A177-3AD203B41FA5}">
                      <a16:colId xmlns:a16="http://schemas.microsoft.com/office/drawing/2014/main" val="2565576916"/>
                    </a:ext>
                  </a:extLst>
                </a:gridCol>
                <a:gridCol w="1515601">
                  <a:extLst>
                    <a:ext uri="{9D8B030D-6E8A-4147-A177-3AD203B41FA5}">
                      <a16:colId xmlns:a16="http://schemas.microsoft.com/office/drawing/2014/main" val="902809804"/>
                    </a:ext>
                  </a:extLst>
                </a:gridCol>
              </a:tblGrid>
              <a:tr h="304536">
                <a:tc>
                  <a:txBody>
                    <a:bodyPr/>
                    <a:lstStyle/>
                    <a:p>
                      <a:pPr algn="ctr" rtl="0" fontAlgn="t"/>
                      <a:r>
                        <a:rPr lang="ro" sz="1400" b="1" u="none" strike="noStrike">
                          <a:solidFill>
                            <a:srgbClr val="0070C0"/>
                          </a:solidFill>
                          <a:effectLst/>
                          <a:latin typeface="+mn-lt"/>
                        </a:rPr>
                        <a:t>Boala</a:t>
                      </a:r>
                      <a:endParaRPr lang="en-IE" sz="1400" b="1" i="0" u="none" strike="noStrike" dirty="0">
                        <a:solidFill>
                          <a:srgbClr val="0070C0"/>
                        </a:solidFill>
                        <a:effectLst/>
                        <a:latin typeface="+mn-lt"/>
                      </a:endParaRPr>
                    </a:p>
                  </a:txBody>
                  <a:tcPr marL="6757" marR="6757" marT="6757" marB="0"/>
                </a:tc>
                <a:tc>
                  <a:txBody>
                    <a:bodyPr/>
                    <a:lstStyle/>
                    <a:p>
                      <a:pPr algn="ctr" rtl="0" fontAlgn="t"/>
                      <a:r>
                        <a:rPr lang="ro" sz="1400" b="1" u="none" strike="noStrike">
                          <a:solidFill>
                            <a:srgbClr val="0070C0"/>
                          </a:solidFill>
                          <a:effectLst/>
                          <a:latin typeface="+mn-lt"/>
                        </a:rPr>
                        <a:t>Agenți patogeni</a:t>
                      </a:r>
                      <a:endParaRPr lang="en-IE" sz="1400" b="1" i="0" u="none" strike="noStrike" dirty="0">
                        <a:solidFill>
                          <a:srgbClr val="0070C0"/>
                        </a:solidFill>
                        <a:effectLst/>
                        <a:latin typeface="+mn-lt"/>
                      </a:endParaRPr>
                    </a:p>
                  </a:txBody>
                  <a:tcPr marL="6757" marR="6757" marT="6757" marB="0"/>
                </a:tc>
                <a:tc>
                  <a:txBody>
                    <a:bodyPr/>
                    <a:lstStyle/>
                    <a:p>
                      <a:pPr algn="ctr" rtl="0" fontAlgn="t"/>
                      <a:r>
                        <a:rPr lang="ro" sz="1400" b="1" u="none" strike="noStrike">
                          <a:solidFill>
                            <a:srgbClr val="0070C0"/>
                          </a:solidFill>
                          <a:effectLst/>
                          <a:latin typeface="+mn-lt"/>
                        </a:rPr>
                        <a:t>Vector(i)</a:t>
                      </a:r>
                      <a:endParaRPr lang="en-IE" sz="1400" b="1" i="0" u="none" strike="noStrike" dirty="0">
                        <a:solidFill>
                          <a:srgbClr val="0070C0"/>
                        </a:solidFill>
                        <a:effectLst/>
                        <a:latin typeface="+mn-lt"/>
                      </a:endParaRPr>
                    </a:p>
                  </a:txBody>
                  <a:tcPr marL="6757" marR="6757" marT="6757" marB="0"/>
                </a:tc>
                <a:extLst>
                  <a:ext uri="{0D108BD9-81ED-4DB2-BD59-A6C34878D82A}">
                    <a16:rowId xmlns:a16="http://schemas.microsoft.com/office/drawing/2014/main" val="1927622828"/>
                  </a:ext>
                </a:extLst>
              </a:tr>
              <a:tr h="396095">
                <a:tc>
                  <a:txBody>
                    <a:bodyPr/>
                    <a:lstStyle/>
                    <a:p>
                      <a:pPr algn="l" rtl="0" fontAlgn="t"/>
                      <a:r>
                        <a:rPr lang="ro" sz="1200" u="none" strike="noStrike" dirty="0">
                          <a:solidFill>
                            <a:srgbClr val="C00000"/>
                          </a:solidFill>
                          <a:effectLst/>
                          <a:latin typeface="+mn-lt"/>
                        </a:rPr>
                        <a:t>Babesioza</a:t>
                      </a:r>
                      <a:endParaRPr lang="en-IE" sz="1200" b="0" i="0" u="none" strike="noStrike" dirty="0">
                        <a:solidFill>
                          <a:srgbClr val="C00000"/>
                        </a:solidFill>
                        <a:effectLst/>
                        <a:latin typeface="+mn-lt"/>
                      </a:endParaRPr>
                    </a:p>
                  </a:txBody>
                  <a:tcPr marL="6757" marR="6757" marT="6757" marB="0"/>
                </a:tc>
                <a:tc>
                  <a:txBody>
                    <a:bodyPr/>
                    <a:lstStyle/>
                    <a:p>
                      <a:pPr algn="l" rtl="0" fontAlgn="t"/>
                      <a:r>
                        <a:rPr lang="ro" sz="1200" u="none" strike="noStrike" dirty="0">
                          <a:effectLst/>
                          <a:latin typeface="+mn-lt"/>
                        </a:rPr>
                        <a:t>Parazitul </a:t>
                      </a:r>
                      <a:r>
                        <a:rPr lang="ro" sz="1200" i="1" u="none" strike="noStrike" dirty="0">
                          <a:effectLst/>
                          <a:latin typeface="+mn-lt"/>
                        </a:rPr>
                        <a:t>Babesia microti </a:t>
                      </a:r>
                      <a:endParaRPr lang="en-IE" sz="1200" b="0" i="0" u="none" strike="noStrike" dirty="0">
                        <a:solidFill>
                          <a:srgbClr val="000000"/>
                        </a:solidFill>
                        <a:effectLst/>
                        <a:latin typeface="+mn-lt"/>
                      </a:endParaRPr>
                    </a:p>
                  </a:txBody>
                  <a:tcPr marL="6757" marR="6757" marT="6757" marB="0"/>
                </a:tc>
                <a:tc>
                  <a:txBody>
                    <a:bodyPr/>
                    <a:lstStyle/>
                    <a:p>
                      <a:pPr algn="l" rtl="0" fontAlgn="t"/>
                      <a:r>
                        <a:rPr lang="ro" sz="1200" u="none" strike="noStrike" dirty="0">
                          <a:effectLst/>
                          <a:latin typeface="+mn-lt"/>
                        </a:rPr>
                        <a:t> </a:t>
                      </a:r>
                      <a:r>
                        <a:rPr lang="ro" sz="1200" i="1" u="none" strike="noStrike" dirty="0">
                          <a:effectLst/>
                          <a:latin typeface="+mn-lt"/>
                        </a:rPr>
                        <a:t>Ixodes scapularis </a:t>
                      </a:r>
                      <a:r>
                        <a:rPr lang="ro" sz="1200" u="none" strike="noStrike" dirty="0">
                          <a:effectLst/>
                          <a:latin typeface="+mn-lt"/>
                        </a:rPr>
                        <a:t>(căpușe de cerb)</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2906478294"/>
                  </a:ext>
                </a:extLst>
              </a:tr>
              <a:tr h="396095">
                <a:tc>
                  <a:txBody>
                    <a:bodyPr/>
                    <a:lstStyle/>
                    <a:p>
                      <a:pPr algn="l" rtl="0" fontAlgn="t"/>
                      <a:r>
                        <a:rPr lang="ro" sz="1200" u="none" strike="noStrike">
                          <a:solidFill>
                            <a:srgbClr val="C00000"/>
                          </a:solidFill>
                          <a:effectLst/>
                          <a:latin typeface="+mn-lt"/>
                        </a:rPr>
                        <a:t>Ciuma bubonică</a:t>
                      </a:r>
                      <a:endParaRPr lang="en-IE" sz="1200" b="0" i="0" u="none" strike="noStrike" dirty="0">
                        <a:solidFill>
                          <a:srgbClr val="C00000"/>
                        </a:solidFill>
                        <a:effectLst/>
                        <a:latin typeface="+mn-lt"/>
                      </a:endParaRPr>
                    </a:p>
                  </a:txBody>
                  <a:tcPr marL="6757" marR="6757" marT="6757" marB="0"/>
                </a:tc>
                <a:tc>
                  <a:txBody>
                    <a:bodyPr/>
                    <a:lstStyle/>
                    <a:p>
                      <a:pPr algn="l" rtl="0" fontAlgn="t"/>
                      <a:r>
                        <a:rPr lang="ro" sz="1200" u="none" strike="noStrike" dirty="0">
                          <a:effectLst/>
                          <a:latin typeface="+mn-lt"/>
                        </a:rPr>
                        <a:t>Bacteria </a:t>
                      </a:r>
                      <a:r>
                        <a:rPr lang="ro" sz="1200" i="1" u="none" strike="noStrike" dirty="0">
                          <a:effectLst/>
                          <a:latin typeface="+mn-lt"/>
                        </a:rPr>
                        <a:t>Yersinia pestis </a:t>
                      </a:r>
                      <a:endParaRPr lang="en-IE" sz="1200" b="0" i="0" u="none" strike="noStrike" dirty="0">
                        <a:solidFill>
                          <a:srgbClr val="3C4245"/>
                        </a:solidFill>
                        <a:effectLst/>
                        <a:latin typeface="+mn-lt"/>
                      </a:endParaRPr>
                    </a:p>
                  </a:txBody>
                  <a:tcPr marL="6757" marR="6757" marT="6757" marB="0"/>
                </a:tc>
                <a:tc>
                  <a:txBody>
                    <a:bodyPr/>
                    <a:lstStyle/>
                    <a:p>
                      <a:pPr algn="l" rtl="0" fontAlgn="t"/>
                      <a:r>
                        <a:rPr lang="ro" sz="1200" u="none" strike="noStrike" dirty="0">
                          <a:effectLst/>
                          <a:latin typeface="+mn-lt"/>
                        </a:rPr>
                        <a:t>Purici</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3712602719"/>
                  </a:ext>
                </a:extLst>
              </a:tr>
              <a:tr h="469630">
                <a:tc>
                  <a:txBody>
                    <a:bodyPr/>
                    <a:lstStyle/>
                    <a:p>
                      <a:pPr algn="l" rtl="0" fontAlgn="t"/>
                      <a:r>
                        <a:rPr lang="ro" sz="1200" u="none" strike="noStrike">
                          <a:solidFill>
                            <a:srgbClr val="C00000"/>
                          </a:solidFill>
                          <a:effectLst/>
                          <a:latin typeface="+mn-lt"/>
                        </a:rPr>
                        <a:t>Boala Chagas (tripanosomiaza americană)</a:t>
                      </a:r>
                      <a:endParaRPr lang="en-IE" sz="1200" b="0" i="0" u="none" strike="noStrike" dirty="0">
                        <a:solidFill>
                          <a:srgbClr val="C00000"/>
                        </a:solidFill>
                        <a:effectLst/>
                        <a:latin typeface="+mn-lt"/>
                      </a:endParaRPr>
                    </a:p>
                  </a:txBody>
                  <a:tcPr marL="6757" marR="6757" marT="6757" marB="0"/>
                </a:tc>
                <a:tc>
                  <a:txBody>
                    <a:bodyPr/>
                    <a:lstStyle/>
                    <a:p>
                      <a:pPr algn="l" rtl="0" fontAlgn="t"/>
                      <a:r>
                        <a:rPr lang="ro" sz="1200" u="none" strike="noStrike" dirty="0">
                          <a:effectLst/>
                          <a:latin typeface="+mn-lt"/>
                        </a:rPr>
                        <a:t>Parazitul </a:t>
                      </a:r>
                      <a:r>
                        <a:rPr lang="ro" sz="1200" i="1" u="none" strike="noStrike" dirty="0">
                          <a:effectLst/>
                          <a:latin typeface="+mn-lt"/>
                        </a:rPr>
                        <a:t>Trypanosoma cruzi </a:t>
                      </a:r>
                      <a:endParaRPr lang="en-IE" sz="1200" b="0" i="0" u="none" strike="noStrike" dirty="0">
                        <a:solidFill>
                          <a:srgbClr val="000000"/>
                        </a:solidFill>
                        <a:effectLst/>
                        <a:latin typeface="+mn-lt"/>
                      </a:endParaRPr>
                    </a:p>
                  </a:txBody>
                  <a:tcPr marL="6757" marR="6757" marT="6757" marB="0"/>
                </a:tc>
                <a:tc>
                  <a:txBody>
                    <a:bodyPr/>
                    <a:lstStyle/>
                    <a:p>
                      <a:pPr algn="l" rtl="0" fontAlgn="t"/>
                      <a:r>
                        <a:rPr lang="ro" sz="1200" u="none" strike="noStrike">
                          <a:effectLst/>
                          <a:latin typeface="+mn-lt"/>
                        </a:rPr>
                        <a:t>Insectă </a:t>
                      </a:r>
                      <a:r>
                        <a:rPr lang="ro" sz="1200" i="1" u="none" strike="noStrike">
                          <a:effectLst/>
                          <a:latin typeface="+mn-lt"/>
                        </a:rPr>
                        <a:t>triatomină</a:t>
                      </a:r>
                      <a:r>
                        <a:rPr lang="ro" sz="1200" u="none" strike="noStrike">
                          <a:effectLst/>
                          <a:latin typeface="+mn-lt"/>
                        </a:rPr>
                        <a:t> </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2667275125"/>
                  </a:ext>
                </a:extLst>
              </a:tr>
              <a:tr h="590550">
                <a:tc>
                  <a:txBody>
                    <a:bodyPr/>
                    <a:lstStyle/>
                    <a:p>
                      <a:pPr algn="l" rtl="0" fontAlgn="t"/>
                      <a:r>
                        <a:rPr lang="ro" sz="1200" u="none" strike="noStrike">
                          <a:solidFill>
                            <a:srgbClr val="C00000"/>
                          </a:solidFill>
                          <a:effectLst/>
                          <a:latin typeface="+mn-lt"/>
                        </a:rPr>
                        <a:t>Chikungunya</a:t>
                      </a:r>
                      <a:endParaRPr lang="en-IE" sz="1200" b="0" i="0" u="none" strike="noStrike" dirty="0">
                        <a:solidFill>
                          <a:srgbClr val="C00000"/>
                        </a:solidFill>
                        <a:effectLst/>
                        <a:latin typeface="+mn-lt"/>
                      </a:endParaRPr>
                    </a:p>
                  </a:txBody>
                  <a:tcPr marL="6757" marR="6757" marT="6757" marB="0"/>
                </a:tc>
                <a:tc>
                  <a:txBody>
                    <a:bodyPr/>
                    <a:lstStyle/>
                    <a:p>
                      <a:pPr algn="l" rtl="0" fontAlgn="t"/>
                      <a:r>
                        <a:rPr lang="ro" sz="1200" i="1" u="none" strike="noStrike" dirty="0">
                          <a:effectLst/>
                          <a:latin typeface="+mn-lt"/>
                        </a:rPr>
                        <a:t>Alphavirus</a:t>
                      </a:r>
                      <a:endParaRPr lang="en-IE" sz="1200" b="0" i="1" u="none" strike="noStrike" dirty="0">
                        <a:solidFill>
                          <a:srgbClr val="000000"/>
                        </a:solidFill>
                        <a:effectLst/>
                        <a:latin typeface="+mn-lt"/>
                      </a:endParaRPr>
                    </a:p>
                  </a:txBody>
                  <a:tcPr marL="6757" marR="6757" marT="6757" marB="0"/>
                </a:tc>
                <a:tc>
                  <a:txBody>
                    <a:bodyPr/>
                    <a:lstStyle/>
                    <a:p>
                      <a:pPr algn="l" rtl="0" fontAlgn="t"/>
                      <a:r>
                        <a:rPr lang="ro" sz="1200" u="none" strike="noStrike">
                          <a:effectLst/>
                          <a:latin typeface="+mn-lt"/>
                        </a:rPr>
                        <a:t>Țânțari </a:t>
                      </a:r>
                      <a:r>
                        <a:rPr lang="ro" sz="1200" i="1" u="none" strike="noStrike">
                          <a:effectLst/>
                          <a:latin typeface="+mn-lt"/>
                        </a:rPr>
                        <a:t>Aedes</a:t>
                      </a:r>
                      <a:r>
                        <a:rPr lang="ro" sz="1200" u="none" strike="noStrike">
                          <a:effectLst/>
                          <a:latin typeface="+mn-lt"/>
                        </a:rPr>
                        <a:t> </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4049010375"/>
                  </a:ext>
                </a:extLst>
              </a:tr>
              <a:tr h="433718">
                <a:tc>
                  <a:txBody>
                    <a:bodyPr/>
                    <a:lstStyle/>
                    <a:p>
                      <a:pPr algn="l" rtl="0" fontAlgn="t"/>
                      <a:r>
                        <a:rPr lang="ro" sz="1200" u="none" strike="noStrike">
                          <a:solidFill>
                            <a:srgbClr val="C00000"/>
                          </a:solidFill>
                          <a:effectLst/>
                          <a:latin typeface="+mn-lt"/>
                        </a:rPr>
                        <a:t>Febra hemoragică Crimeea-Congo</a:t>
                      </a:r>
                      <a:endParaRPr lang="en-IE" sz="1200" b="0" i="0" u="none" strike="noStrike" dirty="0">
                        <a:solidFill>
                          <a:srgbClr val="C00000"/>
                        </a:solidFill>
                        <a:effectLst/>
                        <a:latin typeface="+mn-lt"/>
                      </a:endParaRPr>
                    </a:p>
                  </a:txBody>
                  <a:tcPr marL="6757" marR="6757" marT="6757" marB="0"/>
                </a:tc>
                <a:tc>
                  <a:txBody>
                    <a:bodyPr/>
                    <a:lstStyle/>
                    <a:p>
                      <a:pPr algn="l" rtl="0" fontAlgn="t"/>
                      <a:r>
                        <a:rPr lang="ro" sz="1200" i="1" u="none" strike="noStrike" dirty="0">
                          <a:effectLst/>
                          <a:latin typeface="+mn-lt"/>
                        </a:rPr>
                        <a:t>Bunyaviridae</a:t>
                      </a:r>
                      <a:r>
                        <a:rPr lang="ro" sz="1200" u="none" strike="noStrike" dirty="0">
                          <a:effectLst/>
                          <a:latin typeface="+mn-lt"/>
                        </a:rPr>
                        <a:t> nairovirus</a:t>
                      </a:r>
                      <a:endParaRPr lang="en-IE" sz="1200" b="0" i="0" u="none" strike="noStrike" dirty="0">
                        <a:solidFill>
                          <a:srgbClr val="000000"/>
                        </a:solidFill>
                        <a:effectLst/>
                        <a:latin typeface="+mn-lt"/>
                      </a:endParaRPr>
                    </a:p>
                  </a:txBody>
                  <a:tcPr marL="6757" marR="6757" marT="6757" marB="0"/>
                </a:tc>
                <a:tc>
                  <a:txBody>
                    <a:bodyPr/>
                    <a:lstStyle/>
                    <a:p>
                      <a:pPr algn="l" rtl="0" fontAlgn="t"/>
                      <a:r>
                        <a:rPr lang="ro" sz="1200" u="none" strike="noStrike">
                          <a:effectLst/>
                          <a:latin typeface="+mn-lt"/>
                        </a:rPr>
                        <a:t>Căpușe</a:t>
                      </a:r>
                      <a:endParaRPr lang="en-IE" sz="1200" b="0" i="0" u="none" strike="noStrike">
                        <a:solidFill>
                          <a:srgbClr val="000000"/>
                        </a:solidFill>
                        <a:effectLst/>
                        <a:latin typeface="+mn-lt"/>
                      </a:endParaRPr>
                    </a:p>
                  </a:txBody>
                  <a:tcPr marL="6757" marR="6757" marT="6757" marB="0"/>
                </a:tc>
                <a:extLst>
                  <a:ext uri="{0D108BD9-81ED-4DB2-BD59-A6C34878D82A}">
                    <a16:rowId xmlns:a16="http://schemas.microsoft.com/office/drawing/2014/main" val="3054215495"/>
                  </a:ext>
                </a:extLst>
              </a:tr>
              <a:tr h="289421">
                <a:tc>
                  <a:txBody>
                    <a:bodyPr/>
                    <a:lstStyle/>
                    <a:p>
                      <a:pPr algn="l" rtl="0" fontAlgn="t"/>
                      <a:r>
                        <a:rPr lang="ro" sz="1200" u="none" strike="noStrike">
                          <a:solidFill>
                            <a:srgbClr val="C00000"/>
                          </a:solidFill>
                          <a:effectLst/>
                          <a:latin typeface="+mn-lt"/>
                        </a:rPr>
                        <a:t>Febra Dengue</a:t>
                      </a:r>
                      <a:endParaRPr lang="en-IE" sz="1200" b="0" i="0" u="none" strike="noStrike" dirty="0">
                        <a:solidFill>
                          <a:srgbClr val="C00000"/>
                        </a:solidFill>
                        <a:effectLst/>
                        <a:latin typeface="+mn-lt"/>
                      </a:endParaRPr>
                    </a:p>
                  </a:txBody>
                  <a:tcPr marL="6757" marR="6757" marT="6757" marB="0"/>
                </a:tc>
                <a:tc>
                  <a:txBody>
                    <a:bodyPr/>
                    <a:lstStyle/>
                    <a:p>
                      <a:pPr algn="l" rtl="0" fontAlgn="t"/>
                      <a:r>
                        <a:rPr lang="ro" sz="1200" i="1" u="none" strike="noStrike" dirty="0">
                          <a:effectLst/>
                          <a:latin typeface="+mn-lt"/>
                        </a:rPr>
                        <a:t>Dengue</a:t>
                      </a:r>
                      <a:r>
                        <a:rPr lang="ro" sz="1200" u="none" strike="noStrike" dirty="0">
                          <a:effectLst/>
                          <a:latin typeface="+mn-lt"/>
                        </a:rPr>
                        <a:t> flavivirus</a:t>
                      </a:r>
                      <a:endParaRPr lang="en-IE" sz="1200" b="0" i="0" u="none" strike="noStrike" dirty="0">
                        <a:solidFill>
                          <a:srgbClr val="000000"/>
                        </a:solidFill>
                        <a:effectLst/>
                        <a:latin typeface="+mn-lt"/>
                      </a:endParaRPr>
                    </a:p>
                  </a:txBody>
                  <a:tcPr marL="6757" marR="6757" marT="6757" marB="0"/>
                </a:tc>
                <a:tc>
                  <a:txBody>
                    <a:bodyPr/>
                    <a:lstStyle/>
                    <a:p>
                      <a:pPr algn="l" rtl="0" fontAlgn="t"/>
                      <a:r>
                        <a:rPr lang="ro" sz="1200" u="none" strike="noStrike">
                          <a:effectLst/>
                          <a:latin typeface="+mn-lt"/>
                        </a:rPr>
                        <a:t>Țânțari </a:t>
                      </a:r>
                      <a:r>
                        <a:rPr lang="ro" sz="1200" i="1" u="none" strike="noStrike">
                          <a:effectLst/>
                          <a:latin typeface="+mn-lt"/>
                        </a:rPr>
                        <a:t>Aedes</a:t>
                      </a:r>
                      <a:r>
                        <a:rPr lang="ro" sz="1200" u="none" strike="noStrike">
                          <a:effectLst/>
                          <a:latin typeface="+mn-lt"/>
                        </a:rPr>
                        <a:t> </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1343959331"/>
                  </a:ext>
                </a:extLst>
              </a:tr>
              <a:tr h="264761">
                <a:tc>
                  <a:txBody>
                    <a:bodyPr/>
                    <a:lstStyle/>
                    <a:p>
                      <a:pPr algn="l" rtl="0" fontAlgn="t"/>
                      <a:r>
                        <a:rPr lang="ro" sz="1200" b="0" i="0" u="none" strike="noStrike">
                          <a:solidFill>
                            <a:srgbClr val="C00000"/>
                          </a:solidFill>
                          <a:effectLst/>
                          <a:latin typeface="+mn-lt"/>
                        </a:rPr>
                        <a:t>Infecția cu ancillofilarioză</a:t>
                      </a:r>
                      <a:endParaRPr lang="en-IE" sz="1200" b="0" i="0" u="none" strike="noStrike" dirty="0">
                        <a:solidFill>
                          <a:srgbClr val="C00000"/>
                        </a:solidFill>
                        <a:effectLst/>
                        <a:latin typeface="+mn-lt"/>
                      </a:endParaRPr>
                    </a:p>
                  </a:txBody>
                  <a:tcPr marL="6757" marR="6757" marT="6757" marB="0"/>
                </a:tc>
                <a:tc>
                  <a:txBody>
                    <a:bodyPr/>
                    <a:lstStyle/>
                    <a:p>
                      <a:pPr algn="l" rtl="0" fontAlgn="t"/>
                      <a:r>
                        <a:rPr lang="ro" sz="1200" b="0" i="0" u="none" strike="noStrike" dirty="0">
                          <a:solidFill>
                            <a:srgbClr val="000000"/>
                          </a:solidFill>
                          <a:effectLst/>
                          <a:latin typeface="+mn-lt"/>
                        </a:rPr>
                        <a:t>Bulinus globosus</a:t>
                      </a:r>
                      <a:endParaRPr lang="en-IE" sz="1200" b="0" i="0" u="none" strike="noStrike" dirty="0">
                        <a:solidFill>
                          <a:srgbClr val="000000"/>
                        </a:solidFill>
                        <a:effectLst/>
                        <a:latin typeface="+mn-lt"/>
                      </a:endParaRPr>
                    </a:p>
                  </a:txBody>
                  <a:tcPr marL="6757" marR="6757" marT="6757" marB="0"/>
                </a:tc>
                <a:tc>
                  <a:txBody>
                    <a:bodyPr/>
                    <a:lstStyle/>
                    <a:p>
                      <a:pPr algn="l" rtl="0" fontAlgn="t"/>
                      <a:r>
                        <a:rPr lang="ro" sz="1200" b="0" i="0" u="none" strike="noStrike">
                          <a:solidFill>
                            <a:srgbClr val="000000"/>
                          </a:solidFill>
                          <a:effectLst/>
                          <a:latin typeface="+mn-lt"/>
                        </a:rPr>
                        <a:t>Melcul</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1683730159"/>
                  </a:ext>
                </a:extLst>
              </a:tr>
              <a:tr h="396095">
                <a:tc>
                  <a:txBody>
                    <a:bodyPr/>
                    <a:lstStyle/>
                    <a:p>
                      <a:pPr algn="l" rtl="0" fontAlgn="t"/>
                      <a:r>
                        <a:rPr lang="ro" sz="1200" u="none" strike="noStrike">
                          <a:solidFill>
                            <a:srgbClr val="C00000"/>
                          </a:solidFill>
                          <a:effectLst/>
                          <a:latin typeface="+mn-lt"/>
                        </a:rPr>
                        <a:t>Encefalita japoneză</a:t>
                      </a:r>
                      <a:endParaRPr lang="en-IE" sz="1200" b="0" i="0" u="none" strike="noStrike" dirty="0">
                        <a:solidFill>
                          <a:srgbClr val="C00000"/>
                        </a:solidFill>
                        <a:effectLst/>
                        <a:latin typeface="+mn-lt"/>
                      </a:endParaRPr>
                    </a:p>
                  </a:txBody>
                  <a:tcPr marL="6757" marR="6757" marT="6757" marB="0"/>
                </a:tc>
                <a:tc>
                  <a:txBody>
                    <a:bodyPr/>
                    <a:lstStyle/>
                    <a:p>
                      <a:pPr algn="l" rtl="0" fontAlgn="t"/>
                      <a:r>
                        <a:rPr lang="ro" sz="1200" u="none" strike="noStrike" dirty="0">
                          <a:effectLst/>
                          <a:latin typeface="+mn-lt"/>
                        </a:rPr>
                        <a:t>Flavivirusul </a:t>
                      </a:r>
                      <a:r>
                        <a:rPr lang="ro" sz="1200" i="1" u="none" strike="noStrike" dirty="0">
                          <a:effectLst/>
                          <a:latin typeface="+mn-lt"/>
                        </a:rPr>
                        <a:t>encefalitei japoneze </a:t>
                      </a:r>
                      <a:endParaRPr lang="en-IE" sz="1200" b="0" i="0" u="none" strike="noStrike" dirty="0">
                        <a:solidFill>
                          <a:srgbClr val="000000"/>
                        </a:solidFill>
                        <a:effectLst/>
                        <a:latin typeface="+mn-lt"/>
                      </a:endParaRPr>
                    </a:p>
                  </a:txBody>
                  <a:tcPr marL="6757" marR="6757" marT="6757" marB="0"/>
                </a:tc>
                <a:tc>
                  <a:txBody>
                    <a:bodyPr/>
                    <a:lstStyle/>
                    <a:p>
                      <a:pPr algn="l" rtl="0" fontAlgn="t"/>
                      <a:r>
                        <a:rPr lang="ro" sz="1200" u="none" strike="noStrike" dirty="0">
                          <a:effectLst/>
                          <a:latin typeface="+mn-lt"/>
                        </a:rPr>
                        <a:t>Țânțari </a:t>
                      </a:r>
                      <a:r>
                        <a:rPr lang="ro" sz="1200" i="1" u="none" strike="noStrike" dirty="0">
                          <a:effectLst/>
                          <a:latin typeface="+mn-lt"/>
                        </a:rPr>
                        <a:t>Culex</a:t>
                      </a:r>
                      <a:r>
                        <a:rPr lang="ro" sz="1200" u="none" strike="noStrike" dirty="0">
                          <a:effectLst/>
                          <a:latin typeface="+mn-lt"/>
                        </a:rPr>
                        <a:t> </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3220712491"/>
                  </a:ext>
                </a:extLst>
              </a:tr>
              <a:tr h="454926">
                <a:tc>
                  <a:txBody>
                    <a:bodyPr/>
                    <a:lstStyle/>
                    <a:p>
                      <a:pPr algn="l" rtl="0" fontAlgn="t"/>
                      <a:r>
                        <a:rPr lang="ro" sz="1200" u="none" strike="noStrike">
                          <a:solidFill>
                            <a:srgbClr val="C00000"/>
                          </a:solidFill>
                          <a:effectLst/>
                          <a:latin typeface="+mn-lt"/>
                        </a:rPr>
                        <a:t>Leishmanioza</a:t>
                      </a:r>
                      <a:endParaRPr lang="en-IE" sz="1200" b="0" i="0" u="none" strike="noStrike" dirty="0">
                        <a:solidFill>
                          <a:srgbClr val="C00000"/>
                        </a:solidFill>
                        <a:effectLst/>
                        <a:latin typeface="+mn-lt"/>
                      </a:endParaRPr>
                    </a:p>
                  </a:txBody>
                  <a:tcPr marL="6757" marR="6757" marT="6757" marB="0"/>
                </a:tc>
                <a:tc>
                  <a:txBody>
                    <a:bodyPr/>
                    <a:lstStyle/>
                    <a:p>
                      <a:pPr algn="l" rtl="0" fontAlgn="t"/>
                      <a:r>
                        <a:rPr lang="ro" sz="1200" u="none" strike="noStrike">
                          <a:effectLst/>
                          <a:latin typeface="+mn-lt"/>
                        </a:rPr>
                        <a:t>Parazitul </a:t>
                      </a:r>
                      <a:r>
                        <a:rPr lang="ro" sz="1200" i="1" u="none" strike="noStrike">
                          <a:effectLst/>
                          <a:latin typeface="+mn-lt"/>
                        </a:rPr>
                        <a:t>Leishmania</a:t>
                      </a:r>
                      <a:r>
                        <a:rPr lang="ro" sz="1200" u="none" strike="noStrike">
                          <a:effectLst/>
                          <a:latin typeface="+mn-lt"/>
                        </a:rPr>
                        <a:t> </a:t>
                      </a:r>
                      <a:endParaRPr lang="en-IE" sz="1200" b="0" i="0" u="none" strike="noStrike" dirty="0">
                        <a:solidFill>
                          <a:srgbClr val="000000"/>
                        </a:solidFill>
                        <a:effectLst/>
                        <a:latin typeface="+mn-lt"/>
                      </a:endParaRPr>
                    </a:p>
                  </a:txBody>
                  <a:tcPr marL="6757" marR="6757" marT="6757" marB="0"/>
                </a:tc>
                <a:tc>
                  <a:txBody>
                    <a:bodyPr/>
                    <a:lstStyle/>
                    <a:p>
                      <a:pPr algn="l" rtl="0" fontAlgn="t"/>
                      <a:r>
                        <a:rPr lang="ro" sz="1200" u="none" strike="noStrike" dirty="0">
                          <a:effectLst/>
                          <a:latin typeface="+mn-lt"/>
                        </a:rPr>
                        <a:t>Muscă de nisip</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1704451738"/>
                  </a:ext>
                </a:extLst>
              </a:tr>
              <a:tr h="481508">
                <a:tc>
                  <a:txBody>
                    <a:bodyPr/>
                    <a:lstStyle/>
                    <a:p>
                      <a:pPr algn="l" rtl="0" fontAlgn="t"/>
                      <a:r>
                        <a:rPr lang="ro" sz="1200" u="none" strike="noStrike">
                          <a:solidFill>
                            <a:srgbClr val="C00000"/>
                          </a:solidFill>
                          <a:effectLst/>
                          <a:latin typeface="+mn-lt"/>
                        </a:rPr>
                        <a:t>Boala Lyme</a:t>
                      </a:r>
                      <a:endParaRPr lang="en-IE" sz="1200" b="0" i="0" u="none" strike="noStrike" dirty="0">
                        <a:solidFill>
                          <a:srgbClr val="C00000"/>
                        </a:solidFill>
                        <a:effectLst/>
                        <a:latin typeface="+mn-lt"/>
                      </a:endParaRPr>
                    </a:p>
                  </a:txBody>
                  <a:tcPr marL="6757" marR="6757" marT="6757" marB="0"/>
                </a:tc>
                <a:tc>
                  <a:txBody>
                    <a:bodyPr/>
                    <a:lstStyle/>
                    <a:p>
                      <a:pPr algn="l" rtl="0" fontAlgn="t"/>
                      <a:r>
                        <a:rPr lang="ro" sz="1200" i="1" u="none" strike="noStrike">
                          <a:effectLst/>
                          <a:latin typeface="+mn-lt"/>
                        </a:rPr>
                        <a:t>Bacteria spirochetă Borellia </a:t>
                      </a:r>
                      <a:endParaRPr lang="en-IE" sz="1200" b="0" i="0" u="none" strike="noStrike" dirty="0">
                        <a:solidFill>
                          <a:srgbClr val="000000"/>
                        </a:solidFill>
                        <a:effectLst/>
                        <a:latin typeface="+mn-lt"/>
                      </a:endParaRPr>
                    </a:p>
                  </a:txBody>
                  <a:tcPr marL="6757" marR="6757" marT="6757" marB="0"/>
                </a:tc>
                <a:tc>
                  <a:txBody>
                    <a:bodyPr/>
                    <a:lstStyle/>
                    <a:p>
                      <a:pPr algn="l" rtl="0" fontAlgn="t"/>
                      <a:r>
                        <a:rPr lang="ro" sz="1200" u="none" strike="noStrike" dirty="0">
                          <a:effectLst/>
                          <a:latin typeface="+mn-lt"/>
                        </a:rPr>
                        <a:t>Căpușe </a:t>
                      </a:r>
                      <a:r>
                        <a:rPr lang="ro" sz="1200" i="1" u="none" strike="noStrike" dirty="0">
                          <a:effectLst/>
                          <a:latin typeface="+mn-lt"/>
                        </a:rPr>
                        <a:t>Ixodes</a:t>
                      </a:r>
                      <a:r>
                        <a:rPr lang="ro" sz="1200" u="none" strike="noStrike" dirty="0">
                          <a:effectLst/>
                          <a:latin typeface="+mn-lt"/>
                        </a:rPr>
                        <a:t> </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1129335099"/>
                  </a:ext>
                </a:extLst>
              </a:tr>
              <a:tr h="462988">
                <a:tc>
                  <a:txBody>
                    <a:bodyPr/>
                    <a:lstStyle/>
                    <a:p>
                      <a:pPr algn="l" rtl="0" fontAlgn="t"/>
                      <a:r>
                        <a:rPr lang="ro" sz="1200" u="none" strike="noStrike">
                          <a:solidFill>
                            <a:srgbClr val="C00000"/>
                          </a:solidFill>
                          <a:effectLst/>
                          <a:latin typeface="+mn-lt"/>
                        </a:rPr>
                        <a:t>Filarioza limfatică</a:t>
                      </a:r>
                      <a:endParaRPr lang="en-IE" sz="1200" b="0" i="0" u="none" strike="noStrike" dirty="0">
                        <a:solidFill>
                          <a:srgbClr val="C00000"/>
                        </a:solidFill>
                        <a:effectLst/>
                        <a:latin typeface="+mn-lt"/>
                      </a:endParaRPr>
                    </a:p>
                  </a:txBody>
                  <a:tcPr marL="6757" marR="6757" marT="6757" marB="0"/>
                </a:tc>
                <a:tc>
                  <a:txBody>
                    <a:bodyPr/>
                    <a:lstStyle/>
                    <a:p>
                      <a:pPr algn="l" rtl="0" fontAlgn="t"/>
                      <a:r>
                        <a:rPr lang="ro" sz="1200" u="none" strike="noStrike">
                          <a:effectLst/>
                          <a:latin typeface="+mn-lt"/>
                        </a:rPr>
                        <a:t>Diferiți nematozi filari (viermi rotunzi)</a:t>
                      </a:r>
                      <a:endParaRPr lang="en-IE" sz="1200" b="0" i="0" u="none" strike="noStrike">
                        <a:solidFill>
                          <a:srgbClr val="000000"/>
                        </a:solidFill>
                        <a:effectLst/>
                        <a:latin typeface="+mn-lt"/>
                      </a:endParaRPr>
                    </a:p>
                  </a:txBody>
                  <a:tcPr marL="6757" marR="6757" marT="6757" marB="0"/>
                </a:tc>
                <a:tc>
                  <a:txBody>
                    <a:bodyPr/>
                    <a:lstStyle/>
                    <a:p>
                      <a:pPr algn="l" rtl="0" fontAlgn="t"/>
                      <a:r>
                        <a:rPr lang="ro" sz="1200" u="none" strike="noStrike" dirty="0">
                          <a:effectLst/>
                          <a:latin typeface="+mn-lt"/>
                        </a:rPr>
                        <a:t>Diverse genuri de țânțari</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1279835195"/>
                  </a:ext>
                </a:extLst>
              </a:tr>
              <a:tr h="462988">
                <a:tc>
                  <a:txBody>
                    <a:bodyPr/>
                    <a:lstStyle/>
                    <a:p>
                      <a:pPr algn="l" rtl="0" fontAlgn="t"/>
                      <a:r>
                        <a:rPr lang="ro" sz="1200" u="none" strike="noStrike" dirty="0">
                          <a:solidFill>
                            <a:srgbClr val="C00000"/>
                          </a:solidFill>
                          <a:effectLst/>
                          <a:latin typeface="+mn-lt"/>
                        </a:rPr>
                        <a:t>Malaria</a:t>
                      </a:r>
                      <a:endParaRPr lang="en-IE" sz="1200" b="0" i="0" u="none" strike="noStrike" dirty="0">
                        <a:solidFill>
                          <a:srgbClr val="C00000"/>
                        </a:solidFill>
                        <a:effectLst/>
                        <a:latin typeface="+mn-lt"/>
                      </a:endParaRPr>
                    </a:p>
                  </a:txBody>
                  <a:tcPr marL="6757" marR="6757" marT="6757" marB="0"/>
                </a:tc>
                <a:tc>
                  <a:txBody>
                    <a:bodyPr/>
                    <a:lstStyle/>
                    <a:p>
                      <a:pPr algn="l" rtl="0" fontAlgn="t"/>
                      <a:r>
                        <a:rPr lang="ro" sz="1200" u="none" strike="noStrike" dirty="0">
                          <a:effectLst/>
                          <a:latin typeface="+mn-lt"/>
                        </a:rPr>
                        <a:t>Parazitul </a:t>
                      </a:r>
                      <a:r>
                        <a:rPr lang="ro" sz="1200" i="1" u="none" strike="noStrike" dirty="0" smtClean="0">
                          <a:effectLst/>
                          <a:latin typeface="+mn-lt"/>
                        </a:rPr>
                        <a:t>Plasmodium</a:t>
                      </a:r>
                      <a:endParaRPr lang="en-IE" sz="1200" b="0" i="0" u="none" strike="noStrike" dirty="0">
                        <a:solidFill>
                          <a:srgbClr val="000000"/>
                        </a:solidFill>
                        <a:effectLst/>
                        <a:latin typeface="+mn-lt"/>
                      </a:endParaRPr>
                    </a:p>
                  </a:txBody>
                  <a:tcPr marL="6757" marR="6757" marT="6757" marB="0"/>
                </a:tc>
                <a:tc>
                  <a:txBody>
                    <a:bodyPr/>
                    <a:lstStyle/>
                    <a:p>
                      <a:pPr algn="l" rtl="0" fontAlgn="t"/>
                      <a:r>
                        <a:rPr lang="ro" sz="1200" u="none" strike="noStrike" dirty="0">
                          <a:effectLst/>
                          <a:latin typeface="+mn-lt"/>
                        </a:rPr>
                        <a:t>Țânțarul </a:t>
                      </a:r>
                      <a:r>
                        <a:rPr lang="ro" sz="1200" i="1" u="none" strike="noStrike" dirty="0" smtClean="0">
                          <a:effectLst/>
                          <a:latin typeface="+mn-lt"/>
                        </a:rPr>
                        <a:t>Anopheles</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866905626"/>
                  </a:ext>
                </a:extLst>
              </a:tr>
            </a:tbl>
          </a:graphicData>
        </a:graphic>
      </p:graphicFrame>
      <p:graphicFrame>
        <p:nvGraphicFramePr>
          <p:cNvPr id="5" name="Táblázat 4"/>
          <p:cNvGraphicFramePr>
            <a:graphicFrameLocks noGrp="1"/>
          </p:cNvGraphicFramePr>
          <p:nvPr>
            <p:extLst>
              <p:ext uri="{D42A27DB-BD31-4B8C-83A1-F6EECF244321}">
                <p14:modId xmlns:p14="http://schemas.microsoft.com/office/powerpoint/2010/main" val="4288382424"/>
              </p:ext>
            </p:extLst>
          </p:nvPr>
        </p:nvGraphicFramePr>
        <p:xfrm>
          <a:off x="6281467" y="885346"/>
          <a:ext cx="5208917" cy="5403314"/>
        </p:xfrm>
        <a:graphic>
          <a:graphicData uri="http://schemas.openxmlformats.org/drawingml/2006/table">
            <a:tbl>
              <a:tblPr>
                <a:tableStyleId>{5C22544A-7EE6-4342-B048-85BDC9FD1C3A}</a:tableStyleId>
              </a:tblPr>
              <a:tblGrid>
                <a:gridCol w="1781998">
                  <a:extLst>
                    <a:ext uri="{9D8B030D-6E8A-4147-A177-3AD203B41FA5}">
                      <a16:colId xmlns:a16="http://schemas.microsoft.com/office/drawing/2014/main" val="191471367"/>
                    </a:ext>
                  </a:extLst>
                </a:gridCol>
                <a:gridCol w="1781998">
                  <a:extLst>
                    <a:ext uri="{9D8B030D-6E8A-4147-A177-3AD203B41FA5}">
                      <a16:colId xmlns:a16="http://schemas.microsoft.com/office/drawing/2014/main" val="3127636519"/>
                    </a:ext>
                  </a:extLst>
                </a:gridCol>
                <a:gridCol w="1644921">
                  <a:extLst>
                    <a:ext uri="{9D8B030D-6E8A-4147-A177-3AD203B41FA5}">
                      <a16:colId xmlns:a16="http://schemas.microsoft.com/office/drawing/2014/main" val="1411268875"/>
                    </a:ext>
                  </a:extLst>
                </a:gridCol>
              </a:tblGrid>
              <a:tr h="265806">
                <a:tc>
                  <a:txBody>
                    <a:bodyPr/>
                    <a:lstStyle/>
                    <a:p>
                      <a:pPr algn="ctr" rtl="0" fontAlgn="t"/>
                      <a:r>
                        <a:rPr lang="ro" sz="1400" b="1" u="none" strike="noStrike">
                          <a:solidFill>
                            <a:srgbClr val="0070C0"/>
                          </a:solidFill>
                          <a:effectLst/>
                        </a:rPr>
                        <a:t>Boala</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algn="ctr" rtl="0" fontAlgn="t"/>
                      <a:r>
                        <a:rPr lang="ro" sz="1400" b="1" u="none" strike="noStrike">
                          <a:solidFill>
                            <a:srgbClr val="0070C0"/>
                          </a:solidFill>
                          <a:effectLst/>
                        </a:rPr>
                        <a:t>Agenți patogeni</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algn="ctr" rtl="0" fontAlgn="t"/>
                      <a:r>
                        <a:rPr lang="ro" sz="1400" b="1" u="none" strike="noStrike">
                          <a:solidFill>
                            <a:srgbClr val="0070C0"/>
                          </a:solidFill>
                          <a:effectLst/>
                        </a:rPr>
                        <a:t>Vector(i)</a:t>
                      </a:r>
                      <a:endParaRPr lang="en-IE" sz="1400" b="1" i="0" u="none" strike="noStrike" dirty="0">
                        <a:solidFill>
                          <a:srgbClr val="0070C0"/>
                        </a:solidFill>
                        <a:effectLst/>
                        <a:latin typeface="Calibri" panose="020F0502020204030204" pitchFamily="34" charset="0"/>
                      </a:endParaRPr>
                    </a:p>
                  </a:txBody>
                  <a:tcPr marL="8058" marR="8058" marT="8058" marB="0"/>
                </a:tc>
                <a:extLst>
                  <a:ext uri="{0D108BD9-81ED-4DB2-BD59-A6C34878D82A}">
                    <a16:rowId xmlns:a16="http://schemas.microsoft.com/office/drawing/2014/main" val="3961896435"/>
                  </a:ext>
                </a:extLst>
              </a:tr>
              <a:tr h="394997">
                <a:tc>
                  <a:txBody>
                    <a:bodyPr/>
                    <a:lstStyle/>
                    <a:p>
                      <a:pPr algn="l" rtl="0" fontAlgn="t"/>
                      <a:r>
                        <a:rPr lang="ro" sz="1200" u="none" strike="noStrike" dirty="0">
                          <a:solidFill>
                            <a:srgbClr val="C00000"/>
                          </a:solidFill>
                          <a:effectLst/>
                        </a:rPr>
                        <a:t>Oncocerculoza (orbirea râurilor)</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i="1" u="none" strike="noStrike">
                          <a:effectLst/>
                        </a:rPr>
                        <a:t>Onchocerca volvulus </a:t>
                      </a:r>
                      <a:r>
                        <a:rPr lang="ro" sz="1200" u="none" strike="noStrike">
                          <a:effectLst/>
                        </a:rPr>
                        <a:t>nematode</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i="1" u="none" strike="noStrike">
                          <a:effectLst/>
                        </a:rPr>
                        <a:t>Simulium</a:t>
                      </a:r>
                      <a:r>
                        <a:rPr lang="ro" sz="1200" u="none" strike="noStrike">
                          <a:effectLst/>
                        </a:rPr>
                        <a:t> (muscă neagră)</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1436376763"/>
                  </a:ext>
                </a:extLst>
              </a:tr>
              <a:tr h="394997">
                <a:tc>
                  <a:txBody>
                    <a:bodyPr/>
                    <a:lstStyle/>
                    <a:p>
                      <a:pPr algn="l" rtl="0" fontAlgn="t"/>
                      <a:r>
                        <a:rPr lang="ro" sz="1200" u="none" strike="noStrike">
                          <a:solidFill>
                            <a:srgbClr val="C00000"/>
                          </a:solidFill>
                          <a:effectLst/>
                        </a:rPr>
                        <a:t>Febra Rift Valley</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i="1" u="none" strike="noStrike">
                          <a:effectLst/>
                        </a:rPr>
                        <a:t>RVF</a:t>
                      </a:r>
                      <a:r>
                        <a:rPr lang="ro" sz="1200" u="none" strike="noStrike">
                          <a:effectLst/>
                        </a:rPr>
                        <a:t> virus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Țânțarii </a:t>
                      </a:r>
                      <a:r>
                        <a:rPr lang="ro" sz="1200" i="1" u="none" strike="noStrike">
                          <a:effectLst/>
                        </a:rPr>
                        <a:t>Aedes</a:t>
                      </a:r>
                      <a:r>
                        <a:rPr lang="ro" sz="1200" u="none" strike="noStrike">
                          <a:effectLst/>
                        </a:rPr>
                        <a:t> și </a:t>
                      </a:r>
                      <a:r>
                        <a:rPr lang="ro" sz="1200" i="1" u="none" strike="noStrike">
                          <a:effectLst/>
                        </a:rPr>
                        <a:t>Culex</a:t>
                      </a:r>
                      <a:r>
                        <a:rPr lang="ro" sz="1200" u="none" strike="noStrike">
                          <a:effectLst/>
                        </a:rPr>
                        <a:t> </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1493658631"/>
                  </a:ext>
                </a:extLst>
              </a:tr>
              <a:tr h="789993">
                <a:tc>
                  <a:txBody>
                    <a:bodyPr/>
                    <a:lstStyle/>
                    <a:p>
                      <a:pPr algn="l" rtl="0" fontAlgn="t"/>
                      <a:r>
                        <a:rPr lang="ro" sz="1200" u="none" strike="noStrike">
                          <a:solidFill>
                            <a:srgbClr val="C00000"/>
                          </a:solidFill>
                          <a:effectLst/>
                        </a:rPr>
                        <a:t>Schistosomiasis (bilharzioză)</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i="1" u="none" strike="noStrike">
                          <a:effectLst/>
                        </a:rPr>
                        <a:t>Schistosoma trematode </a:t>
                      </a:r>
                      <a:r>
                        <a:rPr lang="ro" sz="1200" u="none" strike="noStrike">
                          <a:effectLst/>
                        </a:rPr>
                        <a:t>flukes (viermi plați)</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Melcul</a:t>
                      </a:r>
                      <a:endParaRPr lang="en-IE" sz="1200" b="0" i="0" u="none" strike="noStrike">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2123775818"/>
                  </a:ext>
                </a:extLst>
              </a:tr>
              <a:tr h="592495">
                <a:tc>
                  <a:txBody>
                    <a:bodyPr/>
                    <a:lstStyle/>
                    <a:p>
                      <a:pPr algn="l" rtl="0" fontAlgn="t"/>
                      <a:r>
                        <a:rPr lang="ro" sz="1200" u="none" strike="noStrike">
                          <a:solidFill>
                            <a:srgbClr val="C00000"/>
                          </a:solidFill>
                          <a:effectLst/>
                        </a:rPr>
                        <a:t>Boala somnului (tripanosomiaza africană)</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Parazitul </a:t>
                      </a:r>
                      <a:r>
                        <a:rPr lang="ro" sz="1200" i="1" u="none" strike="noStrike">
                          <a:effectLst/>
                        </a:rPr>
                        <a:t>Trypanosoma brucei </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i="1" u="none" strike="noStrike">
                          <a:effectLst/>
                        </a:rPr>
                        <a:t>Glossina</a:t>
                      </a:r>
                      <a:r>
                        <a:rPr lang="ro" sz="1200" u="none" strike="noStrike">
                          <a:effectLst/>
                        </a:rPr>
                        <a:t> (musca tse-țetse)</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791059872"/>
                  </a:ext>
                </a:extLst>
              </a:tr>
              <a:tr h="394997">
                <a:tc>
                  <a:txBody>
                    <a:bodyPr/>
                    <a:lstStyle/>
                    <a:p>
                      <a:pPr algn="l" rtl="0" fontAlgn="t"/>
                      <a:r>
                        <a:rPr lang="ro" sz="1200" u="none" strike="noStrike">
                          <a:solidFill>
                            <a:srgbClr val="C00000"/>
                          </a:solidFill>
                          <a:effectLst/>
                        </a:rPr>
                        <a:t>Encefalita transmisă de căpușe</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i="1" u="none" strike="noStrike">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Căpușe </a:t>
                      </a:r>
                      <a:r>
                        <a:rPr lang="ro" sz="1200" i="1" u="none" strike="noStrike">
                          <a:effectLst/>
                        </a:rPr>
                        <a:t>Ixodes</a:t>
                      </a:r>
                      <a:r>
                        <a:rPr lang="ro" sz="1200" u="none" strike="noStrike">
                          <a:effectLst/>
                        </a:rPr>
                        <a:t> </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922399910"/>
                  </a:ext>
                </a:extLst>
              </a:tr>
              <a:tr h="592495">
                <a:tc>
                  <a:txBody>
                    <a:bodyPr/>
                    <a:lstStyle/>
                    <a:p>
                      <a:pPr algn="l" rtl="0" fontAlgn="t"/>
                      <a:r>
                        <a:rPr lang="ro" sz="1200" u="none" strike="noStrike">
                          <a:solidFill>
                            <a:srgbClr val="C00000"/>
                          </a:solidFill>
                          <a:effectLst/>
                        </a:rPr>
                        <a:t>Infecția cu virusul Toscana/febra muștelor de nisip</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Flebovirusul </a:t>
                      </a:r>
                      <a:r>
                        <a:rPr lang="ro" sz="1200" i="1" u="none" strike="noStrike">
                          <a:effectLst/>
                        </a:rPr>
                        <a:t>Toscana</a:t>
                      </a:r>
                      <a:r>
                        <a:rPr lang="ro" sz="1200" u="none" strike="noStrike">
                          <a:effectLst/>
                        </a:rPr>
                        <a:t> și virusul febrei papataci</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Muște de </a:t>
                      </a:r>
                      <a:r>
                        <a:rPr lang="ro" sz="1200" i="1" u="none" strike="noStrike">
                          <a:effectLst/>
                        </a:rPr>
                        <a:t>nisip</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2688132806"/>
                  </a:ext>
                </a:extLst>
              </a:tr>
              <a:tr h="397546">
                <a:tc>
                  <a:txBody>
                    <a:bodyPr/>
                    <a:lstStyle/>
                    <a:p>
                      <a:pPr algn="l" rtl="0" fontAlgn="t"/>
                      <a:r>
                        <a:rPr lang="ro" sz="1200" b="0" i="0" u="none" strike="noStrike">
                          <a:solidFill>
                            <a:srgbClr val="C00000"/>
                          </a:solidFill>
                          <a:effectLst/>
                          <a:latin typeface="Calibri" panose="020F0502020204030204" pitchFamily="34" charset="0"/>
                        </a:rPr>
                        <a:t>Tungiasis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b="0" i="1" u="none" strike="noStrike">
                          <a:solidFill>
                            <a:srgbClr val="000000"/>
                          </a:solidFill>
                          <a:effectLst/>
                          <a:latin typeface="Calibri" panose="020F0502020204030204" pitchFamily="34" charset="0"/>
                        </a:rPr>
                        <a:t>Tunga penetrans</a:t>
                      </a:r>
                      <a:r>
                        <a:rPr lang="ro" sz="1200" b="0" i="0" u="none" strike="noStrike">
                          <a:solidFill>
                            <a:srgbClr val="000000"/>
                          </a:solidFill>
                          <a:effectLst/>
                          <a:latin typeface="Calibri" panose="020F0502020204030204" pitchFamily="34" charset="0"/>
                        </a:rPr>
                        <a:t> (purice de nisip) </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b="0" i="0" u="none" strike="noStrike">
                          <a:solidFill>
                            <a:srgbClr val="000000"/>
                          </a:solidFill>
                          <a:effectLst/>
                          <a:latin typeface="Calibri" panose="020F0502020204030204" pitchFamily="34" charset="0"/>
                        </a:rPr>
                        <a:t>Purice de nisip</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1990359277"/>
                  </a:ext>
                </a:extLst>
              </a:tr>
              <a:tr h="394997">
                <a:tc>
                  <a:txBody>
                    <a:bodyPr/>
                    <a:lstStyle/>
                    <a:p>
                      <a:pPr algn="l" rtl="0" fontAlgn="t"/>
                      <a:r>
                        <a:rPr lang="ro" sz="1200" u="none" strike="noStrike">
                          <a:solidFill>
                            <a:srgbClr val="C00000"/>
                          </a:solidFill>
                          <a:effectLst/>
                        </a:rPr>
                        <a:t>Tifos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Bacterii </a:t>
                      </a:r>
                      <a:r>
                        <a:rPr lang="ro" sz="1200" i="1" u="none" strike="noStrike">
                          <a:effectLst/>
                        </a:rPr>
                        <a:t>rickettsiene</a:t>
                      </a:r>
                      <a:r>
                        <a:rPr lang="ro" sz="1200" u="none" strike="noStrike">
                          <a:effectLst/>
                        </a:rPr>
                        <a:t> </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Purici, acarieni, căpușe, păduchi</a:t>
                      </a:r>
                      <a:endParaRPr lang="en-IE" sz="1200" b="0" i="0" u="none" strike="noStrike">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1079927841"/>
                  </a:ext>
                </a:extLst>
              </a:tr>
              <a:tr h="394997">
                <a:tc>
                  <a:txBody>
                    <a:bodyPr/>
                    <a:lstStyle/>
                    <a:p>
                      <a:pPr algn="l" rtl="0" fontAlgn="t"/>
                      <a:r>
                        <a:rPr lang="ro" sz="1200" u="none" strike="noStrike">
                          <a:solidFill>
                            <a:srgbClr val="C00000"/>
                          </a:solidFill>
                          <a:effectLst/>
                        </a:rPr>
                        <a:t>Febra West Nile </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i="1" u="none" strike="noStrike">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Țânțari </a:t>
                      </a:r>
                      <a:r>
                        <a:rPr lang="ro" sz="1200" i="1" u="none" strike="noStrike">
                          <a:effectLst/>
                        </a:rPr>
                        <a:t>Culex</a:t>
                      </a:r>
                      <a:r>
                        <a:rPr lang="ro" sz="1200" u="none" strike="noStrike">
                          <a:effectLst/>
                        </a:rPr>
                        <a:t> </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1465433430"/>
                  </a:ext>
                </a:extLst>
              </a:tr>
              <a:tr h="394997">
                <a:tc>
                  <a:txBody>
                    <a:bodyPr/>
                    <a:lstStyle/>
                    <a:p>
                      <a:pPr algn="l" rtl="0" fontAlgn="t"/>
                      <a:r>
                        <a:rPr lang="ro" sz="1200" u="none" strike="noStrike">
                          <a:solidFill>
                            <a:srgbClr val="C00000"/>
                          </a:solidFill>
                          <a:effectLst/>
                        </a:rPr>
                        <a:t>Febra galbenă</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i="1" u="none" strike="noStrike">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Țânțari </a:t>
                      </a:r>
                      <a:r>
                        <a:rPr lang="ro" sz="1200" i="1" u="none" strike="noStrike">
                          <a:effectLst/>
                        </a:rPr>
                        <a:t>Aedes</a:t>
                      </a:r>
                      <a:r>
                        <a:rPr lang="ro" sz="1200" u="none" strike="noStrike">
                          <a:effectLst/>
                        </a:rPr>
                        <a:t> </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188323435"/>
                  </a:ext>
                </a:extLst>
              </a:tr>
              <a:tr h="394997">
                <a:tc>
                  <a:txBody>
                    <a:bodyPr/>
                    <a:lstStyle/>
                    <a:p>
                      <a:pPr algn="l" rtl="0" fontAlgn="t"/>
                      <a:r>
                        <a:rPr lang="ro" sz="1200" u="none" strike="noStrike" dirty="0">
                          <a:solidFill>
                            <a:srgbClr val="C00000"/>
                          </a:solidFill>
                          <a:effectLst/>
                        </a:rPr>
                        <a:t>Zika</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i="1" u="none" strike="noStrike" dirty="0">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dirty="0">
                          <a:effectLst/>
                        </a:rPr>
                        <a:t>Țânțari </a:t>
                      </a:r>
                      <a:r>
                        <a:rPr lang="ro" sz="1200" i="1" u="none" strike="noStrike" dirty="0">
                          <a:effectLst/>
                        </a:rPr>
                        <a:t>Aedes</a:t>
                      </a:r>
                      <a:r>
                        <a:rPr lang="ro" sz="1200" u="none" strike="noStrike" dirty="0">
                          <a:effectLst/>
                        </a:rPr>
                        <a:t> </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862063314"/>
                  </a:ext>
                </a:extLst>
              </a:tr>
            </a:tbl>
          </a:graphicData>
        </a:graphic>
      </p:graphicFrame>
    </p:spTree>
    <p:extLst>
      <p:ext uri="{BB962C8B-B14F-4D97-AF65-F5344CB8AC3E}">
        <p14:creationId xmlns:p14="http://schemas.microsoft.com/office/powerpoint/2010/main" val="41436769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None/>
            </a:pPr>
            <a:endParaRPr lang="en-IE" sz="2000" dirty="0">
              <a:cs typeface="Arial" panose="020B0604020202020204" pitchFamily="34" charset="0"/>
            </a:endParaRPr>
          </a:p>
          <a:p>
            <a:pPr marL="0" indent="0" rtl="0">
              <a:buNone/>
            </a:pPr>
            <a:endParaRPr lang="en-GB" sz="2000" dirty="0">
              <a:solidFill>
                <a:schemeClr val="tx1">
                  <a:lumMod val="50000"/>
                  <a:lumOff val="50000"/>
                </a:schemeClr>
              </a:solidFill>
              <a:cs typeface="Arial" panose="020B0604020202020204" pitchFamily="34" charset="0"/>
            </a:endParaRPr>
          </a:p>
        </p:txBody>
      </p:sp>
      <p:grpSp>
        <p:nvGrpSpPr>
          <p:cNvPr id="2" name="Group 1">
            <a:extLst>
              <a:ext uri="{FF2B5EF4-FFF2-40B4-BE49-F238E27FC236}">
                <a16:creationId xmlns:a16="http://schemas.microsoft.com/office/drawing/2014/main" id="{49F18FDB-5036-A992-1BC1-27C432BB4748}"/>
              </a:ext>
            </a:extLst>
          </p:cNvPr>
          <p:cNvGrpSpPr/>
          <p:nvPr/>
        </p:nvGrpSpPr>
        <p:grpSpPr>
          <a:xfrm>
            <a:off x="103519" y="0"/>
            <a:ext cx="11789362" cy="6668254"/>
            <a:chOff x="-66380" y="448288"/>
            <a:chExt cx="11789362" cy="6668254"/>
          </a:xfrm>
        </p:grpSpPr>
        <p:pic>
          <p:nvPicPr>
            <p:cNvPr id="4" name="Picture 3" descr="Fig. 3">
              <a:extLst>
                <a:ext uri="{FF2B5EF4-FFF2-40B4-BE49-F238E27FC236}">
                  <a16:creationId xmlns:a16="http://schemas.microsoft.com/office/drawing/2014/main" id="{F312A039-B063-2B4A-0944-DA11F558F7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5691" y="1283315"/>
              <a:ext cx="7437291" cy="547064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8C310CF-3DA5-771E-CE24-BE66272265EB}"/>
                </a:ext>
              </a:extLst>
            </p:cNvPr>
            <p:cNvSpPr txBox="1"/>
            <p:nvPr/>
          </p:nvSpPr>
          <p:spPr>
            <a:xfrm>
              <a:off x="462800" y="2813826"/>
              <a:ext cx="3744685" cy="4302716"/>
            </a:xfrm>
            <a:prstGeom prst="rect">
              <a:avLst/>
            </a:prstGeom>
            <a:noFill/>
          </p:spPr>
          <p:txBody>
            <a:bodyPr wrap="square" rtlCol="0">
              <a:spAutoFit/>
            </a:bodyPr>
            <a:lstStyle/>
            <a:p>
              <a:pPr algn="r" rtl="0"/>
              <a:endParaRPr lang="en-GB" sz="1400" b="1" dirty="0">
                <a:solidFill>
                  <a:schemeClr val="tx1">
                    <a:lumMod val="50000"/>
                    <a:lumOff val="50000"/>
                  </a:schemeClr>
                </a:solidFill>
                <a:cs typeface="Arial" panose="020B0604020202020204" pitchFamily="34" charset="0"/>
              </a:endParaRPr>
            </a:p>
            <a:p>
              <a:pPr algn="just" rtl="0">
                <a:lnSpc>
                  <a:spcPct val="120000"/>
                </a:lnSpc>
              </a:pPr>
              <a:r>
                <a:rPr lang="ro" sz="1400" b="0" i="0" dirty="0">
                  <a:effectLst/>
                  <a:cs typeface="Arial" panose="020B0604020202020204" pitchFamily="34" charset="0"/>
                </a:rPr>
                <a:t>Tabelul rezumă anumite schimbări globale recente (rânduri) și impactul acestora asupra apariției bolilor, a dinamicii la scară locală și a răspândirii globale (coloane). Este prezentat un exemplu de model susceptibil</a:t>
              </a:r>
              <a:r>
                <a:rPr lang="ro" sz="1400" b="0" i="1" dirty="0">
                  <a:effectLst/>
                  <a:cs typeface="Arial" panose="020B0604020202020204" pitchFamily="34" charset="0"/>
                </a:rPr>
                <a:t>(S</a:t>
              </a:r>
              <a:r>
                <a:rPr lang="ro" sz="1400" b="0" i="0" dirty="0">
                  <a:effectLst/>
                  <a:cs typeface="Arial" panose="020B0604020202020204" pitchFamily="34" charset="0"/>
                </a:rPr>
                <a:t>), infectat</a:t>
              </a:r>
              <a:r>
                <a:rPr lang="ro" sz="1400" b="0" i="1" dirty="0">
                  <a:effectLst/>
                  <a:cs typeface="Arial" panose="020B0604020202020204" pitchFamily="34" charset="0"/>
                </a:rPr>
                <a:t>(I</a:t>
              </a:r>
              <a:r>
                <a:rPr lang="ro" sz="1400" b="0" i="0" dirty="0">
                  <a:effectLst/>
                  <a:cs typeface="Arial" panose="020B0604020202020204" pitchFamily="34" charset="0"/>
                </a:rPr>
                <a:t>), recuperat</a:t>
              </a:r>
              <a:r>
                <a:rPr lang="ro" sz="1400" b="0" i="1" dirty="0">
                  <a:effectLst/>
                  <a:cs typeface="Arial" panose="020B0604020202020204" pitchFamily="34" charset="0"/>
                </a:rPr>
                <a:t>(R</a:t>
              </a:r>
              <a:r>
                <a:rPr lang="ro" sz="1400" b="0" i="0" dirty="0">
                  <a:effectLst/>
                  <a:cs typeface="Arial" panose="020B0604020202020204" pitchFamily="34" charset="0"/>
                </a:rPr>
                <a:t>), unde </a:t>
              </a:r>
              <a:r>
                <a:rPr lang="ro" sz="1400" b="0" i="1" dirty="0">
                  <a:effectLst/>
                  <a:latin typeface="Symbol" panose="05050102010706020507" pitchFamily="18" charset="2"/>
                  <a:cs typeface="Arial" panose="020B0604020202020204" pitchFamily="34" charset="0"/>
                </a:rPr>
                <a:t>b</a:t>
              </a:r>
              <a:r>
                <a:rPr lang="ro" sz="1400" b="0" i="0" dirty="0">
                  <a:effectLst/>
                  <a:cs typeface="Arial" panose="020B0604020202020204" pitchFamily="34" charset="0"/>
                </a:rPr>
                <a:t> reprezintă rata de transmitere și </a:t>
              </a:r>
              <a:r>
                <a:rPr lang="ro" sz="1400" b="0" i="1" dirty="0">
                  <a:effectLst/>
                  <a:latin typeface="Symbol" panose="05050102010706020507" pitchFamily="18" charset="2"/>
                  <a:cs typeface="Arial" panose="020B0604020202020204" pitchFamily="34" charset="0"/>
                </a:rPr>
                <a:t>g</a:t>
              </a:r>
              <a:r>
                <a:rPr lang="ro" sz="1400" b="0" i="0" dirty="0">
                  <a:effectLst/>
                  <a:cs typeface="Arial" panose="020B0604020202020204" pitchFamily="34" charset="0"/>
                </a:rPr>
                <a:t> este rata de recuperare.</a:t>
              </a:r>
            </a:p>
            <a:p>
              <a:pPr algn="r" rtl="0"/>
              <a:endParaRPr lang="en-GB" sz="1400" dirty="0">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rtl="0"/>
              <a:endParaRPr lang="ro" sz="1000" dirty="0" smtClean="0">
                <a:cs typeface="Arial" panose="020B0604020202020204" pitchFamily="34" charset="0"/>
                <a:hlinkClick r:id="rId3">
                  <a:extLst>
                    <a:ext uri="{A12FA001-AC4F-418D-AE19-62706E023703}">
                      <ahyp:hlinkClr xmlns:ahyp="http://schemas.microsoft.com/office/drawing/2018/hyperlinkcolor" xmlns="" val="tx"/>
                    </a:ext>
                  </a:extLst>
                </a:hlinkClick>
              </a:endParaRPr>
            </a:p>
            <a:p>
              <a:pPr rtl="0"/>
              <a:endParaRPr lang="ro" sz="1000" dirty="0">
                <a:cs typeface="Arial" panose="020B0604020202020204" pitchFamily="34" charset="0"/>
                <a:hlinkClick r:id="rId3">
                  <a:extLst>
                    <a:ext uri="{A12FA001-AC4F-418D-AE19-62706E023703}">
                      <ahyp:hlinkClr xmlns:ahyp="http://schemas.microsoft.com/office/drawing/2018/hyperlinkcolor" xmlns="" val="tx"/>
                    </a:ext>
                  </a:extLst>
                </a:hlinkClick>
              </a:endParaRPr>
            </a:p>
            <a:p>
              <a:pPr rtl="0"/>
              <a:r>
                <a:rPr lang="ro" sz="1000" dirty="0" smtClean="0">
                  <a:cs typeface="Arial" panose="020B0604020202020204" pitchFamily="34" charset="0"/>
                  <a:hlinkClick r:id="rId3">
                    <a:extLst>
                      <a:ext uri="{A12FA001-AC4F-418D-AE19-62706E023703}">
                        <ahyp:hlinkClr xmlns:ahyp="http://schemas.microsoft.com/office/drawing/2018/hyperlinkcolor" xmlns="" val="tx"/>
                      </a:ext>
                    </a:extLst>
                  </a:hlinkClick>
                </a:rPr>
                <a:t>https</a:t>
              </a:r>
              <a:r>
                <a:rPr lang="ro" sz="1000" dirty="0">
                  <a:cs typeface="Arial" panose="020B0604020202020204" pitchFamily="34" charset="0"/>
                  <a:hlinkClick r:id="rId3">
                    <a:extLst>
                      <a:ext uri="{A12FA001-AC4F-418D-AE19-62706E023703}">
                        <ahyp:hlinkClr xmlns:ahyp="http://schemas.microsoft.com/office/drawing/2018/hyperlinkcolor" xmlns="" val="tx"/>
                      </a:ext>
                    </a:extLst>
                  </a:hlinkClick>
                </a:rPr>
                <a:t>://</a:t>
              </a:r>
              <a:r>
                <a:rPr lang="ro" sz="1000" dirty="0" smtClean="0">
                  <a:cs typeface="Arial" panose="020B0604020202020204" pitchFamily="34" charset="0"/>
                  <a:hlinkClick r:id="rId3">
                    <a:extLst>
                      <a:ext uri="{A12FA001-AC4F-418D-AE19-62706E023703}">
                        <ahyp:hlinkClr xmlns:ahyp="http://schemas.microsoft.com/office/drawing/2018/hyperlinkcolor" xmlns="" val="tx"/>
                      </a:ext>
                    </a:extLst>
                  </a:hlinkClick>
                </a:rPr>
                <a:t>doi.org/10.1038/s41579-021-00639-z</a:t>
              </a:r>
              <a:endParaRPr lang="en-GB" sz="1200" dirty="0">
                <a:solidFill>
                  <a:schemeClr val="tx1">
                    <a:lumMod val="50000"/>
                    <a:lumOff val="50000"/>
                  </a:schemeClr>
                </a:solidFill>
                <a:cs typeface="Arial" panose="020B0604020202020204" pitchFamily="34" charset="0"/>
              </a:endParaRPr>
            </a:p>
          </p:txBody>
        </p:sp>
        <p:sp>
          <p:nvSpPr>
            <p:cNvPr id="6" name="TextBox 5">
              <a:extLst>
                <a:ext uri="{FF2B5EF4-FFF2-40B4-BE49-F238E27FC236}">
                  <a16:creationId xmlns:a16="http://schemas.microsoft.com/office/drawing/2014/main" id="{C4B53318-5D4E-A81A-8A9C-BCD8798D71D5}"/>
                </a:ext>
              </a:extLst>
            </p:cNvPr>
            <p:cNvSpPr txBox="1"/>
            <p:nvPr/>
          </p:nvSpPr>
          <p:spPr>
            <a:xfrm>
              <a:off x="-66380" y="448288"/>
              <a:ext cx="10519206" cy="892552"/>
            </a:xfrm>
            <a:prstGeom prst="rect">
              <a:avLst/>
            </a:prstGeom>
            <a:noFill/>
          </p:spPr>
          <p:txBody>
            <a:bodyPr wrap="square" rtlCol="0">
              <a:spAutoFit/>
            </a:bodyPr>
            <a:lstStyle/>
            <a:p>
              <a:pPr rtl="0"/>
              <a:r>
                <a:rPr lang="ro" sz="2600" b="1" i="1" dirty="0" smtClean="0">
                  <a:effectLst/>
                  <a:cs typeface="Arial" panose="020B0604020202020204" pitchFamily="34" charset="0"/>
                </a:rPr>
                <a:t>Efectele </a:t>
              </a:r>
              <a:r>
                <a:rPr lang="ro" sz="2600" b="1" i="1" dirty="0">
                  <a:effectLst/>
                  <a:cs typeface="Arial" panose="020B0604020202020204" pitchFamily="34" charset="0"/>
                </a:rPr>
                <a:t>schimbărilor climatice, tehnologice și demografice asupra apariției, dinamicii și răspândirii bolilor. </a:t>
              </a:r>
            </a:p>
          </p:txBody>
        </p:sp>
      </p:grpSp>
    </p:spTree>
    <p:extLst>
      <p:ext uri="{BB962C8B-B14F-4D97-AF65-F5344CB8AC3E}">
        <p14:creationId xmlns:p14="http://schemas.microsoft.com/office/powerpoint/2010/main" val="157223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1"/>
          <p:cNvSpPr>
            <a:spLocks noGrp="1"/>
          </p:cNvSpPr>
          <p:nvPr>
            <p:ph type="ctrTitle"/>
          </p:nvPr>
        </p:nvSpPr>
        <p:spPr>
          <a:xfrm>
            <a:off x="730369" y="2338682"/>
            <a:ext cx="10748513" cy="2086670"/>
          </a:xfrm>
        </p:spPr>
        <p:txBody>
          <a:bodyPr rtlCol="0">
            <a:noAutofit/>
          </a:bodyPr>
          <a:lstStyle/>
          <a:p>
            <a:pPr algn="ctr">
              <a:lnSpc>
                <a:spcPct val="120000"/>
              </a:lnSpc>
            </a:pPr>
            <a:r>
              <a:rPr lang="it-IT" sz="5400" b="1" dirty="0">
                <a:solidFill>
                  <a:schemeClr val="tx1"/>
                </a:solidFill>
              </a:rPr>
              <a:t>Schimbările climatice </a:t>
            </a:r>
            <a:r>
              <a:rPr lang="it-IT" sz="5400" b="1" dirty="0" smtClean="0">
                <a:solidFill>
                  <a:schemeClr val="tx1"/>
                </a:solidFill>
              </a:rPr>
              <a:t>și</a:t>
            </a:r>
            <a:r>
              <a:rPr lang="hu-HU" sz="5400" b="1" dirty="0" smtClean="0">
                <a:solidFill>
                  <a:schemeClr val="tx1"/>
                </a:solidFill>
              </a:rPr>
              <a:t> s</a:t>
            </a:r>
            <a:r>
              <a:rPr lang="it-IT" sz="5400" b="1" dirty="0" smtClean="0">
                <a:solidFill>
                  <a:schemeClr val="tx1"/>
                </a:solidFill>
              </a:rPr>
              <a:t>ănătatea</a:t>
            </a:r>
            <a:r>
              <a:rPr lang="hu-HU" sz="5400" b="1" dirty="0" smtClean="0">
                <a:solidFill>
                  <a:schemeClr val="tx1"/>
                </a:solidFill>
              </a:rPr>
              <a:t/>
            </a:r>
            <a:br>
              <a:rPr lang="hu-HU" sz="5400" b="1" dirty="0" smtClean="0">
                <a:solidFill>
                  <a:schemeClr val="tx1"/>
                </a:solidFill>
              </a:rPr>
            </a:br>
            <a:r>
              <a:rPr lang="it-IT" sz="5400" b="1" dirty="0" smtClean="0">
                <a:solidFill>
                  <a:schemeClr val="tx1"/>
                </a:solidFill>
              </a:rPr>
              <a:t> </a:t>
            </a:r>
            <a:r>
              <a:rPr lang="it-IT" sz="5400" b="1" dirty="0">
                <a:solidFill>
                  <a:schemeClr val="tx1"/>
                </a:solidFill>
              </a:rPr>
              <a:t>– Lecția </a:t>
            </a:r>
            <a:r>
              <a:rPr lang="hu-HU" sz="5400" b="1" dirty="0" smtClean="0">
                <a:solidFill>
                  <a:schemeClr val="tx1"/>
                </a:solidFill>
              </a:rPr>
              <a:t>2 </a:t>
            </a:r>
            <a:r>
              <a:rPr lang="it-IT" sz="5400" b="1" dirty="0">
                <a:solidFill>
                  <a:schemeClr val="tx1"/>
                </a:solidFill>
              </a:rPr>
              <a:t>–</a:t>
            </a:r>
            <a:endParaRPr lang="hu-HU" sz="5400" b="1" dirty="0">
              <a:solidFill>
                <a:schemeClr val="tx1"/>
              </a:solidFill>
              <a:cs typeface="Calibri"/>
            </a:endParaRPr>
          </a:p>
        </p:txBody>
      </p:sp>
    </p:spTree>
    <p:extLst>
      <p:ext uri="{BB962C8B-B14F-4D97-AF65-F5344CB8AC3E}">
        <p14:creationId xmlns:p14="http://schemas.microsoft.com/office/powerpoint/2010/main" val="1603605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it-IT" dirty="0"/>
              <a:t>Țânțarii invazivi – una dintre consecințele schimbărilor climatice</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6000" y="1359000"/>
            <a:ext cx="5130000" cy="3104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églalap 4"/>
          <p:cNvSpPr/>
          <p:nvPr/>
        </p:nvSpPr>
        <p:spPr>
          <a:xfrm>
            <a:off x="8499989" y="4464000"/>
            <a:ext cx="1762021" cy="452432"/>
          </a:xfrm>
          <a:prstGeom prst="rect">
            <a:avLst/>
          </a:prstGeom>
        </p:spPr>
        <p:txBody>
          <a:bodyPr wrap="none">
            <a:spAutoFit/>
          </a:bodyPr>
          <a:lstStyle/>
          <a:p>
            <a:pPr>
              <a:lnSpc>
                <a:spcPct val="130000"/>
              </a:lnSpc>
              <a:spcAft>
                <a:spcPts val="2500"/>
              </a:spcAft>
            </a:pPr>
            <a:r>
              <a:rPr lang="hu-HU" i="1" dirty="0" err="1"/>
              <a:t>Aedes</a:t>
            </a:r>
            <a:r>
              <a:rPr lang="hu-HU" i="1" dirty="0"/>
              <a:t> </a:t>
            </a:r>
            <a:r>
              <a:rPr lang="hu-HU" i="1" dirty="0" err="1"/>
              <a:t>albopictus</a:t>
            </a:r>
            <a:endParaRPr lang="hu-HU" i="1" dirty="0"/>
          </a:p>
        </p:txBody>
      </p:sp>
      <p:sp>
        <p:nvSpPr>
          <p:cNvPr id="6" name="Tartalom helye 2"/>
          <p:cNvSpPr>
            <a:spLocks noGrp="1"/>
          </p:cNvSpPr>
          <p:nvPr>
            <p:ph idx="1"/>
          </p:nvPr>
        </p:nvSpPr>
        <p:spPr>
          <a:xfrm>
            <a:off x="254692" y="1207698"/>
            <a:ext cx="6344516" cy="4908430"/>
          </a:xfrm>
        </p:spPr>
        <p:txBody>
          <a:bodyPr rtlCol="0">
            <a:normAutofit fontScale="92500"/>
          </a:bodyPr>
          <a:lstStyle/>
          <a:p>
            <a:pPr marL="0" indent="0" rtl="0">
              <a:lnSpc>
                <a:spcPct val="130000"/>
              </a:lnSpc>
              <a:buNone/>
            </a:pPr>
            <a:r>
              <a:rPr lang="ro" dirty="0"/>
              <a:t>Această specie de țânțar este un vector cunoscut al virusului chikungunya, virusului dengue și dirofilariazei. </a:t>
            </a:r>
            <a:endParaRPr lang="ro" dirty="0" smtClean="0"/>
          </a:p>
          <a:p>
            <a:pPr marL="0" indent="0" rtl="0">
              <a:lnSpc>
                <a:spcPct val="130000"/>
              </a:lnSpc>
              <a:buNone/>
            </a:pPr>
            <a:r>
              <a:rPr lang="ro" dirty="0" smtClean="0"/>
              <a:t>O </a:t>
            </a:r>
            <a:r>
              <a:rPr lang="ro" dirty="0"/>
              <a:t>serie de alți viruși care afectează sănătatea umană au fost, de asemenea, izolați din </a:t>
            </a:r>
            <a:r>
              <a:rPr lang="ro" i="1" dirty="0"/>
              <a:t>Ae. albopictus colectat pe câmp în diferite țări.</a:t>
            </a:r>
            <a:r>
              <a:rPr lang="ro" dirty="0"/>
              <a:t> </a:t>
            </a:r>
            <a:endParaRPr lang="ro" dirty="0" smtClean="0"/>
          </a:p>
          <a:p>
            <a:pPr marL="0" indent="0" rtl="0">
              <a:lnSpc>
                <a:spcPct val="130000"/>
              </a:lnSpc>
              <a:buNone/>
            </a:pPr>
            <a:r>
              <a:rPr lang="ro" dirty="0" smtClean="0"/>
              <a:t>Mai </a:t>
            </a:r>
            <a:r>
              <a:rPr lang="ro" dirty="0"/>
              <a:t>mult, implicarea sa recentă în transmiterea localizată a virusului chikungunya în Italia și Franța și a virusului dengue în Franța și Croația evidențiază importanța monitorizării acestei specii invazive.</a:t>
            </a:r>
            <a:endParaRPr lang="hu-HU" dirty="0"/>
          </a:p>
          <a:p>
            <a:pPr rtl="0"/>
            <a:endParaRPr lang="hu-HU" dirty="0"/>
          </a:p>
        </p:txBody>
      </p:sp>
    </p:spTree>
    <p:extLst>
      <p:ext uri="{BB962C8B-B14F-4D97-AF65-F5344CB8AC3E}">
        <p14:creationId xmlns:p14="http://schemas.microsoft.com/office/powerpoint/2010/main" val="34624408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942546"/>
          </a:xfrm>
        </p:spPr>
        <p:txBody>
          <a:bodyPr rtlCol="0">
            <a:normAutofit/>
          </a:bodyPr>
          <a:lstStyle/>
          <a:p>
            <a:pPr rtl="0"/>
            <a:r>
              <a:rPr lang="ro" sz="2400" b="1"/>
              <a:t>Harta arată distribuția actuală cunoscută a țânțarilor invazivi Aedes (Ae. aegypti, Ae. albopictus, Ae. atropalpus, Ae. japonicus și Ae. koreicus) în Europa începând cu martie 2022.</a:t>
            </a: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12598" y="1028528"/>
            <a:ext cx="7524941" cy="5312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736242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rtlCol="0">
            <a:noAutofit/>
          </a:bodyPr>
          <a:lstStyle/>
          <a:p>
            <a:pPr marL="0" indent="0" rtl="0">
              <a:buClr>
                <a:srgbClr val="00B050"/>
              </a:buClr>
              <a:buNone/>
            </a:pPr>
            <a:r>
              <a:rPr lang="ro" sz="2000" u="sng" dirty="0" smtClean="0">
                <a:solidFill>
                  <a:srgbClr val="0070C0"/>
                </a:solidFill>
              </a:rPr>
              <a:t>Rezumat </a:t>
            </a:r>
            <a:r>
              <a:rPr lang="ro" sz="2000" u="sng" dirty="0">
                <a:solidFill>
                  <a:srgbClr val="0070C0"/>
                </a:solidFill>
              </a:rPr>
              <a:t>al stadiului actual al cunoștințelor privind efectele schimbărilor climatice asupra VBD-urilor</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aphicFrame>
        <p:nvGraphicFramePr>
          <p:cNvPr id="2" name="Table 1">
            <a:extLst>
              <a:ext uri="{FF2B5EF4-FFF2-40B4-BE49-F238E27FC236}">
                <a16:creationId xmlns:a16="http://schemas.microsoft.com/office/drawing/2014/main" id="{0717C575-85B8-9C18-74C9-00A33110E90C}"/>
              </a:ext>
            </a:extLst>
          </p:cNvPr>
          <p:cNvGraphicFramePr>
            <a:graphicFrameLocks noGrp="1"/>
          </p:cNvGraphicFramePr>
          <p:nvPr>
            <p:extLst/>
          </p:nvPr>
        </p:nvGraphicFramePr>
        <p:xfrm>
          <a:off x="722809" y="838411"/>
          <a:ext cx="10746379" cy="5520815"/>
        </p:xfrm>
        <a:graphic>
          <a:graphicData uri="http://schemas.openxmlformats.org/drawingml/2006/table">
            <a:tbl>
              <a:tblPr>
                <a:tableStyleId>{E8B1032C-EA38-4F05-BA0D-38AFFFC7BED3}</a:tableStyleId>
              </a:tblPr>
              <a:tblGrid>
                <a:gridCol w="2177145">
                  <a:extLst>
                    <a:ext uri="{9D8B030D-6E8A-4147-A177-3AD203B41FA5}">
                      <a16:colId xmlns:a16="http://schemas.microsoft.com/office/drawing/2014/main" val="2497409396"/>
                    </a:ext>
                  </a:extLst>
                </a:gridCol>
                <a:gridCol w="2281646">
                  <a:extLst>
                    <a:ext uri="{9D8B030D-6E8A-4147-A177-3AD203B41FA5}">
                      <a16:colId xmlns:a16="http://schemas.microsoft.com/office/drawing/2014/main" val="3440800795"/>
                    </a:ext>
                  </a:extLst>
                </a:gridCol>
                <a:gridCol w="2586445">
                  <a:extLst>
                    <a:ext uri="{9D8B030D-6E8A-4147-A177-3AD203B41FA5}">
                      <a16:colId xmlns:a16="http://schemas.microsoft.com/office/drawing/2014/main" val="509933588"/>
                    </a:ext>
                  </a:extLst>
                </a:gridCol>
                <a:gridCol w="3701143">
                  <a:extLst>
                    <a:ext uri="{9D8B030D-6E8A-4147-A177-3AD203B41FA5}">
                      <a16:colId xmlns:a16="http://schemas.microsoft.com/office/drawing/2014/main" val="2064854761"/>
                    </a:ext>
                  </a:extLst>
                </a:gridCol>
              </a:tblGrid>
              <a:tr h="571001">
                <a:tc>
                  <a:txBody>
                    <a:bodyPr/>
                    <a:lstStyle/>
                    <a:p>
                      <a:pPr algn="ctr" rtl="0" fontAlgn="t"/>
                      <a:r>
                        <a:rPr lang="ro" sz="1400" b="1" u="none" strike="noStrike">
                          <a:solidFill>
                            <a:srgbClr val="0070C0"/>
                          </a:solidFill>
                          <a:effectLst/>
                        </a:rPr>
                        <a:t>Boală/vector</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algn="ctr" rtl="0" fontAlgn="t"/>
                      <a:r>
                        <a:rPr lang="ro" sz="1400" b="1" u="none" strike="noStrike">
                          <a:solidFill>
                            <a:srgbClr val="0070C0"/>
                          </a:solidFill>
                          <a:effectLst/>
                        </a:rPr>
                        <a:t>Schimbare în aria de răspândire geografică/frecvența de apariție/durata sezonieră?</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400" b="1" u="none" strike="noStrike">
                          <a:solidFill>
                            <a:srgbClr val="0070C0"/>
                          </a:solidFill>
                          <a:effectLst/>
                        </a:rPr>
                        <a:t>Principalul (principalele) mecanism(e) de răspândire a bolii pe distanțe mari</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algn="ctr" rtl="0" fontAlgn="t"/>
                      <a:r>
                        <a:rPr lang="ro" sz="1400" b="1" u="none" strike="noStrike">
                          <a:solidFill>
                            <a:srgbClr val="0070C0"/>
                          </a:solidFill>
                          <a:effectLst/>
                        </a:rPr>
                        <a:t>Zonele afectate</a:t>
                      </a:r>
                      <a:endParaRPr lang="en-GB" sz="1400" b="1" i="0" u="none" strike="noStrike" dirty="0">
                        <a:solidFill>
                          <a:srgbClr val="0070C0"/>
                        </a:solidFill>
                        <a:effectLst/>
                        <a:latin typeface="Calibri" panose="020F0502020204030204" pitchFamily="34" charset="0"/>
                      </a:endParaRPr>
                    </a:p>
                  </a:txBody>
                  <a:tcPr marL="6757" marR="6757" marT="6757" marB="0"/>
                </a:tc>
                <a:extLst>
                  <a:ext uri="{0D108BD9-81ED-4DB2-BD59-A6C34878D82A}">
                    <a16:rowId xmlns:a16="http://schemas.microsoft.com/office/drawing/2014/main" val="3333697160"/>
                  </a:ext>
                </a:extLst>
              </a:tr>
              <a:tr h="276190">
                <a:tc>
                  <a:txBody>
                    <a:bodyPr/>
                    <a:lstStyle/>
                    <a:p>
                      <a:pPr algn="l" rtl="0" fontAlgn="t"/>
                      <a:r>
                        <a:rPr lang="ro" sz="1200" u="none" strike="noStrike">
                          <a:solidFill>
                            <a:srgbClr val="C00000"/>
                          </a:solidFill>
                          <a:effectLst/>
                        </a:rPr>
                        <a:t>Babesioza/țicle</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Gazde de rezervor</a:t>
                      </a:r>
                      <a:endParaRPr lang="en-GB"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Europa de Nord/Scandinavia</a:t>
                      </a:r>
                      <a:endParaRPr lang="en-GB"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831694956"/>
                  </a:ext>
                </a:extLst>
              </a:tr>
              <a:tr h="252000">
                <a:tc>
                  <a:txBody>
                    <a:bodyPr/>
                    <a:lstStyle/>
                    <a:p>
                      <a:pPr algn="l" rtl="0" fontAlgn="t"/>
                      <a:r>
                        <a:rPr lang="ro" sz="1200" u="none" strike="noStrike">
                          <a:solidFill>
                            <a:srgbClr val="C00000"/>
                          </a:solidFill>
                          <a:effectLst/>
                        </a:rPr>
                        <a:t>Ciumă bubonică/purici</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3C4245"/>
                          </a:solidFill>
                          <a:effectLst/>
                          <a:latin typeface="Calibri" panose="020F0502020204030204" pitchFamily="34" charset="0"/>
                        </a:rPr>
                        <a:t>Nicio dovadă până în prezent</a:t>
                      </a:r>
                      <a:endParaRPr lang="en-IE" sz="1200" b="0" i="0" u="none" strike="noStrike" dirty="0">
                        <a:solidFill>
                          <a:srgbClr val="3C4245"/>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i="0" u="none" strike="noStrike">
                          <a:solidFill>
                            <a:srgbClr val="000000"/>
                          </a:solidFill>
                          <a:effectLst/>
                          <a:latin typeface="Calibri" panose="020F0502020204030204" pitchFamily="34" charset="0"/>
                        </a:rPr>
                        <a:t>Gazde de rezervor</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Nici unul</a:t>
                      </a:r>
                    </a:p>
                  </a:txBody>
                  <a:tcPr marL="6757" marR="6757" marT="6757" marB="0"/>
                </a:tc>
                <a:extLst>
                  <a:ext uri="{0D108BD9-81ED-4DB2-BD59-A6C34878D82A}">
                    <a16:rowId xmlns:a16="http://schemas.microsoft.com/office/drawing/2014/main" val="3525117701"/>
                  </a:ext>
                </a:extLst>
              </a:tr>
              <a:tr h="432000">
                <a:tc>
                  <a:txBody>
                    <a:bodyPr/>
                    <a:lstStyle/>
                    <a:p>
                      <a:pPr algn="l" rtl="0" fontAlgn="t"/>
                      <a:r>
                        <a:rPr lang="ro" sz="1200" u="none" strike="noStrike">
                          <a:solidFill>
                            <a:srgbClr val="C00000"/>
                          </a:solidFill>
                          <a:effectLst/>
                        </a:rPr>
                        <a:t>Boala Chagas (tripanosomiaza americană)/insecte triatomine</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Modificări ale</a:t>
                      </a:r>
                      <a:r>
                        <a:rPr lang="ro" sz="1200" b="0" i="0" u="none" strike="noStrike">
                          <a:solidFill>
                            <a:schemeClr val="tx1"/>
                          </a:solidFill>
                          <a:effectLst/>
                          <a:latin typeface="Calibri" panose="020F0502020204030204" pitchFamily="34" charset="0"/>
                        </a:rPr>
                        <a:t> intervalului și ale frecvenței de apariție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i="0" u="none" strike="noStrike">
                          <a:solidFill>
                            <a:srgbClr val="000000"/>
                          </a:solidFill>
                          <a:effectLst/>
                          <a:latin typeface="Calibri" panose="020F0502020204030204" pitchFamily="34" charset="0"/>
                        </a:rPr>
                        <a:t>Gazde de rezervor</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America de Nord și de Sud</a:t>
                      </a:r>
                    </a:p>
                  </a:txBody>
                  <a:tcPr marL="6757" marR="6757" marT="6757" marB="0"/>
                </a:tc>
                <a:extLst>
                  <a:ext uri="{0D108BD9-81ED-4DB2-BD59-A6C34878D82A}">
                    <a16:rowId xmlns:a16="http://schemas.microsoft.com/office/drawing/2014/main" val="3333219853"/>
                  </a:ext>
                </a:extLst>
              </a:tr>
              <a:tr h="252000">
                <a:tc>
                  <a:txBody>
                    <a:bodyPr/>
                    <a:lstStyle/>
                    <a:p>
                      <a:pPr algn="l" rtl="0" fontAlgn="t"/>
                      <a:r>
                        <a:rPr lang="ro" sz="1200" u="none" strike="noStrike">
                          <a:solidFill>
                            <a:srgbClr val="C00000"/>
                          </a:solidFill>
                          <a:effectLst/>
                        </a:rPr>
                        <a:t>Chikungunya/mosquitoes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Călătorie umană</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Europa de Sud și de Vest, zonele de coastă mediteraneene</a:t>
                      </a:r>
                      <a:endParaRPr lang="en-GB"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443362599"/>
                  </a:ext>
                </a:extLst>
              </a:tr>
              <a:tr h="432000">
                <a:tc>
                  <a:txBody>
                    <a:bodyPr/>
                    <a:lstStyle/>
                    <a:p>
                      <a:pPr algn="l" rtl="0" fontAlgn="t"/>
                      <a:r>
                        <a:rPr lang="ro" sz="1200" u="none" strike="noStrike">
                          <a:solidFill>
                            <a:srgbClr val="C00000"/>
                          </a:solidFill>
                          <a:effectLst/>
                        </a:rPr>
                        <a:t>Febra hemoragică Crimeea-Congo/țânțari</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u="none" strike="noStrike">
                          <a:solidFill>
                            <a:srgbClr val="000000"/>
                          </a:solidFill>
                          <a:effectLst/>
                        </a:rPr>
                        <a:t>Gazde rezervor, călătorii umane,</a:t>
                      </a:r>
                    </a:p>
                    <a:p>
                      <a:pPr marL="0" marR="0" lvl="0" indent="0" algn="ctr" defTabSz="914400" rtl="0" eaLnBrk="1" fontAlgn="t" latinLnBrk="0" hangingPunct="1">
                        <a:lnSpc>
                          <a:spcPct val="100000"/>
                        </a:lnSpc>
                        <a:spcBef>
                          <a:spcPts val="0"/>
                        </a:spcBef>
                        <a:spcAft>
                          <a:spcPts val="0"/>
                        </a:spcAft>
                        <a:buClrTx/>
                        <a:buSzTx/>
                        <a:buFontTx/>
                        <a:buNone/>
                        <a:tabLst/>
                        <a:defRPr/>
                      </a:pPr>
                      <a:r>
                        <a:rPr lang="ro" sz="1200" b="0" u="none" strike="noStrike">
                          <a:solidFill>
                            <a:srgbClr val="000000"/>
                          </a:solidFill>
                          <a:effectLst/>
                        </a:rPr>
                        <a:t>comerțul cu animale domestice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u="none" strike="noStrike">
                          <a:solidFill>
                            <a:srgbClr val="000000"/>
                          </a:solidFill>
                          <a:effectLst/>
                        </a:rPr>
                        <a:t>Europa de Vest/Spania</a:t>
                      </a:r>
                    </a:p>
                    <a:p>
                      <a:pPr algn="ctr" rtl="0" fontAlgn="t"/>
                      <a:endParaRPr lang="en-GB"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610616814"/>
                  </a:ext>
                </a:extLst>
              </a:tr>
              <a:tr h="258385">
                <a:tc>
                  <a:txBody>
                    <a:bodyPr/>
                    <a:lstStyle/>
                    <a:p>
                      <a:pPr algn="l" rtl="0" fontAlgn="t"/>
                      <a:r>
                        <a:rPr lang="ro" sz="1200" u="none" strike="noStrike">
                          <a:solidFill>
                            <a:srgbClr val="C00000"/>
                          </a:solidFill>
                          <a:effectLst/>
                        </a:rPr>
                        <a:t>Febra Dengue/țânțari</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Frecvența crescută a apariției</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Călătorie umană</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Zonele de coastă mediteraneene și adriatice, nordul Italiei.</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547741257"/>
                  </a:ext>
                </a:extLst>
              </a:tr>
              <a:tr h="288000">
                <a:tc>
                  <a:txBody>
                    <a:bodyPr/>
                    <a:lstStyle/>
                    <a:p>
                      <a:pPr algn="l" rtl="0" fontAlgn="t"/>
                      <a:r>
                        <a:rPr lang="ro" sz="1200" b="0" u="none" strike="noStrike">
                          <a:solidFill>
                            <a:srgbClr val="C00000"/>
                          </a:solidFill>
                          <a:effectLst/>
                        </a:rPr>
                        <a:t>Infecție cu anghinare / melci</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Călătorie umană</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Regiuni industrializate, latitudini boreale și temperate.</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4014244708"/>
                  </a:ext>
                </a:extLst>
              </a:tr>
              <a:tr h="427746">
                <a:tc>
                  <a:txBody>
                    <a:bodyPr/>
                    <a:lstStyle/>
                    <a:p>
                      <a:pPr algn="l" rtl="0" fontAlgn="t"/>
                      <a:r>
                        <a:rPr lang="ro" sz="1200" u="none" strike="noStrike">
                          <a:solidFill>
                            <a:srgbClr val="C00000"/>
                          </a:solidFill>
                          <a:effectLst/>
                        </a:rPr>
                        <a:t>Encefalita japoneză/țânțari</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Gazde rezervor, călătorii umane, comerț cu animale domestice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Toate zonele europene care sunt potrivite pentru țânțarii </a:t>
                      </a:r>
                      <a:r>
                        <a:rPr lang="ro" sz="1200" b="0" i="1" u="none" strike="noStrike">
                          <a:solidFill>
                            <a:srgbClr val="000000"/>
                          </a:solidFill>
                          <a:effectLst/>
                        </a:rPr>
                        <a:t>Culex</a:t>
                      </a:r>
                      <a:r>
                        <a:rPr lang="ro" sz="1200" b="0" u="none" strike="noStrike">
                          <a:solidFill>
                            <a:srgbClr val="000000"/>
                          </a:solidFill>
                          <a:effectLst/>
                        </a:rPr>
                        <a: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032845053"/>
                  </a:ext>
                </a:extLst>
              </a:tr>
              <a:tr h="406143">
                <a:tc>
                  <a:txBody>
                    <a:bodyPr/>
                    <a:lstStyle/>
                    <a:p>
                      <a:pPr algn="l" rtl="0" fontAlgn="t"/>
                      <a:r>
                        <a:rPr lang="ro" sz="1200" u="none" strike="noStrike">
                          <a:solidFill>
                            <a:srgbClr val="C00000"/>
                          </a:solidFill>
                          <a:effectLst/>
                        </a:rPr>
                        <a:t>Leishmanioza/muștele de nisip</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Gazde de rezervor</a:t>
                      </a:r>
                    </a:p>
                    <a:p>
                      <a:pPr algn="ctr" rtl="0" fontAlgn="t"/>
                      <a:r>
                        <a:rPr lang="ro" sz="1200" b="0" i="0" u="none" strike="noStrike">
                          <a:solidFill>
                            <a:srgbClr val="000000"/>
                          </a:solidFill>
                          <a:effectLst/>
                          <a:latin typeface="Calibri" panose="020F0502020204030204" pitchFamily="34" charset="0"/>
                        </a:rPr>
                        <a:t>Călătorie umană</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Marea Britanie, Europa de Nord și de Est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734610041"/>
                  </a:ext>
                </a:extLst>
              </a:tr>
              <a:tr h="429877">
                <a:tc>
                  <a:txBody>
                    <a:bodyPr/>
                    <a:lstStyle/>
                    <a:p>
                      <a:pPr algn="l" rtl="0" fontAlgn="t"/>
                      <a:r>
                        <a:rPr lang="ro" sz="1200" u="none" strike="noStrike">
                          <a:solidFill>
                            <a:srgbClr val="C00000"/>
                          </a:solidFill>
                          <a:effectLst/>
                        </a:rPr>
                        <a:t>Boala Lyme/păduchii</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Deplasarea spre nord</a:t>
                      </a:r>
                    </a:p>
                    <a:p>
                      <a:pPr algn="ctr" rtl="0" fontAlgn="t"/>
                      <a:r>
                        <a:rPr lang="ro" sz="1200" b="0" u="none" strike="noStrike">
                          <a:solidFill>
                            <a:srgbClr val="000000"/>
                          </a:solidFill>
                          <a:effectLst/>
                        </a:rPr>
                        <a:t>Scădere a prezenței în sud</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u="none" strike="noStrike">
                          <a:solidFill>
                            <a:srgbClr val="000000"/>
                          </a:solidFill>
                          <a:effectLst/>
                        </a:rPr>
                        <a:t>Gazde de rezervor</a:t>
                      </a:r>
                      <a:endParaRPr lang="en-GB"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Europa de Nord</a:t>
                      </a:r>
                      <a:endParaRPr lang="en-GB"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1583744662"/>
                  </a:ext>
                </a:extLst>
              </a:tr>
              <a:tr h="612000">
                <a:tc>
                  <a:txBody>
                    <a:bodyPr/>
                    <a:lstStyle/>
                    <a:p>
                      <a:pPr algn="l" rtl="0" fontAlgn="t"/>
                      <a:r>
                        <a:rPr lang="ro" sz="1200" u="none" strike="noStrike">
                          <a:solidFill>
                            <a:srgbClr val="C00000"/>
                          </a:solidFill>
                          <a:effectLst/>
                        </a:rPr>
                        <a:t>Filarioză limfatică/țânțari</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Deplasarea poligonului spre nord și sud</a:t>
                      </a:r>
                    </a:p>
                    <a:p>
                      <a:pPr algn="ctr" rtl="0" fontAlgn="t"/>
                      <a:r>
                        <a:rPr lang="ro" sz="1200" b="0" i="0" u="none" strike="noStrike">
                          <a:solidFill>
                            <a:srgbClr val="000000"/>
                          </a:solidFill>
                          <a:effectLst/>
                          <a:latin typeface="Calibri" panose="020F0502020204030204" pitchFamily="34" charset="0"/>
                        </a:rPr>
                        <a:t>Creștere a incidenței datorită creșterii populației</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Călătorie umană</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Africa și Yemen</a:t>
                      </a:r>
                    </a:p>
                  </a:txBody>
                  <a:tcPr marL="6757" marR="6757" marT="6757" marB="0"/>
                </a:tc>
                <a:extLst>
                  <a:ext uri="{0D108BD9-81ED-4DB2-BD59-A6C34878D82A}">
                    <a16:rowId xmlns:a16="http://schemas.microsoft.com/office/drawing/2014/main" val="39850138"/>
                  </a:ext>
                </a:extLst>
              </a:tr>
              <a:tr h="468000">
                <a:tc>
                  <a:txBody>
                    <a:bodyPr/>
                    <a:lstStyle/>
                    <a:p>
                      <a:pPr algn="l" rtl="0" fontAlgn="t"/>
                      <a:r>
                        <a:rPr lang="ro" sz="1200" u="none" strike="noStrike">
                          <a:solidFill>
                            <a:srgbClr val="C00000"/>
                          </a:solidFill>
                          <a:effectLst/>
                        </a:rPr>
                        <a:t>Malarie/țânțari</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Călătorie umană</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Zone potrivite pentru țânțarii </a:t>
                      </a:r>
                      <a:r>
                        <a:rPr lang="ro" sz="1200" b="0" i="1" u="none" strike="noStrike">
                          <a:solidFill>
                            <a:srgbClr val="000000"/>
                          </a:solidFill>
                          <a:effectLst/>
                          <a:latin typeface="Calibri" panose="020F0502020204030204" pitchFamily="34" charset="0"/>
                        </a:rPr>
                        <a:t>Anopheles</a:t>
                      </a:r>
                      <a:r>
                        <a:rPr lang="ro" sz="1200" b="0" i="0" u="none" strike="noStrike">
                          <a:solidFill>
                            <a:srgbClr val="000000"/>
                          </a:solidFill>
                          <a:effectLst/>
                          <a:latin typeface="Calibri" panose="020F0502020204030204" pitchFamily="34" charset="0"/>
                        </a:rPr>
                        <a:t>. În Europa: toată Europa de Sud și de Est.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136233348"/>
                  </a:ext>
                </a:extLst>
              </a:tr>
            </a:tbl>
          </a:graphicData>
        </a:graphic>
      </p:graphicFrame>
      <p:sp>
        <p:nvSpPr>
          <p:cNvPr id="4" name="TextBox 3">
            <a:extLst>
              <a:ext uri="{FF2B5EF4-FFF2-40B4-BE49-F238E27FC236}">
                <a16:creationId xmlns:a16="http://schemas.microsoft.com/office/drawing/2014/main" id="{9A962963-1651-865F-9A68-299F5CF88ACB}"/>
              </a:ext>
            </a:extLst>
          </p:cNvPr>
          <p:cNvSpPr txBox="1"/>
          <p:nvPr/>
        </p:nvSpPr>
        <p:spPr>
          <a:xfrm>
            <a:off x="3047998" y="6019000"/>
            <a:ext cx="6096000" cy="307777"/>
          </a:xfrm>
          <a:prstGeom prst="rect">
            <a:avLst/>
          </a:prstGeom>
          <a:noFill/>
        </p:spPr>
        <p:txBody>
          <a:bodyPr wrap="square" rtlCol="0">
            <a:spAutoFit/>
          </a:bodyPr>
          <a:lstStyle/>
          <a:p>
            <a:pPr algn="ctr" rtl="0"/>
            <a:r>
              <a:rPr lang="ro" sz="1400" i="1">
                <a:solidFill>
                  <a:srgbClr val="0070C0"/>
                </a:solidFill>
                <a:cs typeface="Arial" panose="020B0604020202020204" pitchFamily="34" charset="0"/>
              </a:rPr>
              <a:t>Tabelul 5. Efectele schimbărilor climatice asupra VBD: rezumat  </a:t>
            </a:r>
            <a:endParaRPr lang="en-IE" sz="1400" i="1" dirty="0">
              <a:solidFill>
                <a:srgbClr val="0070C0"/>
              </a:solidFill>
            </a:endParaRPr>
          </a:p>
        </p:txBody>
      </p:sp>
    </p:spTree>
    <p:extLst>
      <p:ext uri="{BB962C8B-B14F-4D97-AF65-F5344CB8AC3E}">
        <p14:creationId xmlns:p14="http://schemas.microsoft.com/office/powerpoint/2010/main" val="22968117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77F4C017-699B-D91C-3C37-944DD5C67781}"/>
              </a:ext>
            </a:extLst>
          </p:cNvPr>
          <p:cNvGraphicFramePr>
            <a:graphicFrameLocks noGrp="1"/>
          </p:cNvGraphicFramePr>
          <p:nvPr>
            <p:extLst/>
          </p:nvPr>
        </p:nvGraphicFramePr>
        <p:xfrm>
          <a:off x="722810" y="1097643"/>
          <a:ext cx="10746377" cy="4405809"/>
        </p:xfrm>
        <a:graphic>
          <a:graphicData uri="http://schemas.openxmlformats.org/drawingml/2006/table">
            <a:tbl>
              <a:tblPr>
                <a:tableStyleId>{E8B1032C-EA38-4F05-BA0D-38AFFFC7BED3}</a:tableStyleId>
              </a:tblPr>
              <a:tblGrid>
                <a:gridCol w="2027174">
                  <a:extLst>
                    <a:ext uri="{9D8B030D-6E8A-4147-A177-3AD203B41FA5}">
                      <a16:colId xmlns:a16="http://schemas.microsoft.com/office/drawing/2014/main" val="914539705"/>
                    </a:ext>
                  </a:extLst>
                </a:gridCol>
                <a:gridCol w="2457740">
                  <a:extLst>
                    <a:ext uri="{9D8B030D-6E8A-4147-A177-3AD203B41FA5}">
                      <a16:colId xmlns:a16="http://schemas.microsoft.com/office/drawing/2014/main" val="3700899089"/>
                    </a:ext>
                  </a:extLst>
                </a:gridCol>
                <a:gridCol w="2220686">
                  <a:extLst>
                    <a:ext uri="{9D8B030D-6E8A-4147-A177-3AD203B41FA5}">
                      <a16:colId xmlns:a16="http://schemas.microsoft.com/office/drawing/2014/main" val="2265451935"/>
                    </a:ext>
                  </a:extLst>
                </a:gridCol>
                <a:gridCol w="4040777">
                  <a:extLst>
                    <a:ext uri="{9D8B030D-6E8A-4147-A177-3AD203B41FA5}">
                      <a16:colId xmlns:a16="http://schemas.microsoft.com/office/drawing/2014/main" val="4130930984"/>
                    </a:ext>
                  </a:extLst>
                </a:gridCol>
              </a:tblGrid>
              <a:tr h="650342">
                <a:tc>
                  <a:txBody>
                    <a:bodyPr/>
                    <a:lstStyle/>
                    <a:p>
                      <a:pPr algn="ctr" fontAlgn="t"/>
                      <a:r>
                        <a:rPr lang="en-IE" sz="1400" b="1" u="none" strike="noStrike" dirty="0">
                          <a:solidFill>
                            <a:srgbClr val="0070C0"/>
                          </a:solidFill>
                          <a:effectLst/>
                        </a:rPr>
                        <a:t>Disease</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400" b="1" u="none" strike="noStrike" dirty="0">
                          <a:solidFill>
                            <a:srgbClr val="0070C0"/>
                          </a:solidFill>
                          <a:effectLst/>
                        </a:rPr>
                        <a:t>Change</a:t>
                      </a:r>
                      <a:r>
                        <a:rPr lang="en-IE" sz="1400" b="1" u="none" strike="noStrike" dirty="0">
                          <a:solidFill>
                            <a:srgbClr val="0070C0"/>
                          </a:solidFill>
                          <a:effectLst/>
                        </a:rPr>
                        <a:t> in geographical range/occurrence frequency/seasonal duration?</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400" b="1" u="none" strike="noStrike" dirty="0">
                          <a:solidFill>
                            <a:srgbClr val="0070C0"/>
                          </a:solidFill>
                          <a:effectLst/>
                        </a:rPr>
                        <a:t>M</a:t>
                      </a:r>
                      <a:r>
                        <a:rPr lang="en-IE" sz="1400" b="1" u="none" strike="noStrike" dirty="0">
                          <a:solidFill>
                            <a:srgbClr val="0070C0"/>
                          </a:solidFill>
                          <a:effectLst/>
                        </a:rPr>
                        <a:t>ain mechanism of disease spread over large distances</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400" b="1" u="none" strike="noStrike" dirty="0">
                          <a:solidFill>
                            <a:srgbClr val="0070C0"/>
                          </a:solidFill>
                          <a:effectLst/>
                        </a:rPr>
                        <a:t>Areas affected</a:t>
                      </a:r>
                    </a:p>
                    <a:p>
                      <a:pPr algn="ctr" fontAlgn="t"/>
                      <a:endParaRPr lang="en-GB" sz="1400" b="1" i="0" u="none" strike="noStrike" dirty="0">
                        <a:solidFill>
                          <a:srgbClr val="0070C0"/>
                        </a:solidFill>
                        <a:effectLst/>
                        <a:latin typeface="Calibri" panose="020F0502020204030204" pitchFamily="34" charset="0"/>
                      </a:endParaRPr>
                    </a:p>
                  </a:txBody>
                  <a:tcPr marL="8058" marR="8058" marT="8058" marB="0"/>
                </a:tc>
                <a:extLst>
                  <a:ext uri="{0D108BD9-81ED-4DB2-BD59-A6C34878D82A}">
                    <a16:rowId xmlns:a16="http://schemas.microsoft.com/office/drawing/2014/main" val="3387938495"/>
                  </a:ext>
                </a:extLst>
              </a:tr>
              <a:tr h="433469">
                <a:tc>
                  <a:txBody>
                    <a:bodyPr/>
                    <a:lstStyle/>
                    <a:p>
                      <a:pPr algn="l" fontAlgn="t"/>
                      <a:r>
                        <a:rPr lang="en-IE" sz="1200" u="none" strike="noStrike" dirty="0">
                          <a:solidFill>
                            <a:srgbClr val="C00000"/>
                          </a:solidFill>
                          <a:effectLst/>
                        </a:rPr>
                        <a:t>Onchocerciasis (river blindness)/blackflies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Possible increased occurrence frequency</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Africa</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427067473"/>
                  </a:ext>
                </a:extLst>
              </a:tr>
              <a:tr h="252857">
                <a:tc>
                  <a:txBody>
                    <a:bodyPr/>
                    <a:lstStyle/>
                    <a:p>
                      <a:pPr algn="l" fontAlgn="t"/>
                      <a:r>
                        <a:rPr lang="en-IE" sz="1200" u="none" strike="noStrike" dirty="0">
                          <a:solidFill>
                            <a:srgbClr val="C00000"/>
                          </a:solidFill>
                          <a:effectLst/>
                        </a:rPr>
                        <a:t>Rift Valley fever/mosquitoes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Trade in domestic animals</a:t>
                      </a: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Mediterranean basin, central Europe, and Middle East</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222121488"/>
                  </a:ext>
                </a:extLst>
              </a:tr>
              <a:tr h="433469">
                <a:tc>
                  <a:txBody>
                    <a:bodyPr/>
                    <a:lstStyle/>
                    <a:p>
                      <a:pPr algn="l" fontAlgn="t"/>
                      <a:r>
                        <a:rPr lang="en-IE" sz="1200" u="none" strike="noStrike" dirty="0">
                          <a:solidFill>
                            <a:srgbClr val="C00000"/>
                          </a:solidFill>
                          <a:effectLst/>
                        </a:rPr>
                        <a:t>Schistosomiasis (bilharziasis)/snails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Range shifts to less hot areas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Southern Europe, Africa and Middle East</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1889973601"/>
                  </a:ext>
                </a:extLst>
              </a:tr>
              <a:tr h="429141">
                <a:tc>
                  <a:txBody>
                    <a:bodyPr/>
                    <a:lstStyle/>
                    <a:p>
                      <a:pPr algn="l" fontAlgn="t"/>
                      <a:r>
                        <a:rPr lang="en-IE" sz="1200" u="none" strike="noStrike" dirty="0">
                          <a:solidFill>
                            <a:srgbClr val="C00000"/>
                          </a:solidFill>
                          <a:effectLst/>
                        </a:rPr>
                        <a:t>Sleeping sickness (African trypanosomiasis)/tsetse flies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Range shifts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u="none" strike="noStrike" dirty="0">
                          <a:solidFill>
                            <a:srgbClr val="000000"/>
                          </a:solidFill>
                          <a:effectLst/>
                        </a:rPr>
                        <a:t>Reservoir hosts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Sub-Saharan Africa</a:t>
                      </a:r>
                    </a:p>
                  </a:txBody>
                  <a:tcPr marL="8058" marR="8058" marT="8058" marB="0"/>
                </a:tc>
                <a:extLst>
                  <a:ext uri="{0D108BD9-81ED-4DB2-BD59-A6C34878D82A}">
                    <a16:rowId xmlns:a16="http://schemas.microsoft.com/office/drawing/2014/main" val="3891405790"/>
                  </a:ext>
                </a:extLst>
              </a:tr>
              <a:tr h="288979">
                <a:tc>
                  <a:txBody>
                    <a:bodyPr/>
                    <a:lstStyle/>
                    <a:p>
                      <a:pPr algn="l" fontAlgn="t"/>
                      <a:r>
                        <a:rPr lang="en-IE" sz="1200" u="none" strike="noStrike" dirty="0">
                          <a:solidFill>
                            <a:srgbClr val="C00000"/>
                          </a:solidFill>
                          <a:effectLst/>
                        </a:rPr>
                        <a:t>Tick-borne encephalitis/ticks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u="none" strike="noStrike" dirty="0">
                          <a:solidFill>
                            <a:srgbClr val="000000"/>
                          </a:solidFill>
                          <a:effectLst/>
                        </a:rPr>
                        <a:t>Northwest range shift</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u="none" strike="noStrike" dirty="0">
                          <a:solidFill>
                            <a:srgbClr val="000000"/>
                          </a:solidFill>
                          <a:effectLst/>
                        </a:rPr>
                        <a:t>Reservoir hosts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u="none" strike="noStrike" dirty="0">
                          <a:solidFill>
                            <a:srgbClr val="000000"/>
                          </a:solidFill>
                          <a:effectLst/>
                        </a:rPr>
                        <a:t>Brittany, southwest England, Ireland</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868383147"/>
                  </a:ext>
                </a:extLst>
              </a:tr>
              <a:tr h="433469">
                <a:tc>
                  <a:txBody>
                    <a:bodyPr/>
                    <a:lstStyle/>
                    <a:p>
                      <a:pPr algn="l" fontAlgn="t"/>
                      <a:r>
                        <a:rPr lang="en-IE" sz="1200" u="none" strike="noStrike" dirty="0">
                          <a:solidFill>
                            <a:srgbClr val="C00000"/>
                          </a:solidFill>
                          <a:effectLst/>
                        </a:rPr>
                        <a:t>Toscana virus infection/sand fly fever/sand flies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Reservoir hosts</a:t>
                      </a:r>
                    </a:p>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Britain, northern and eastern Europe</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455443669"/>
                  </a:ext>
                </a:extLst>
              </a:tr>
              <a:tr h="252857">
                <a:tc>
                  <a:txBody>
                    <a:bodyPr/>
                    <a:lstStyle/>
                    <a:p>
                      <a:pPr algn="l" fontAlgn="t"/>
                      <a:r>
                        <a:rPr lang="en-GB" sz="1200" b="0" u="none" strike="noStrike" dirty="0" err="1">
                          <a:solidFill>
                            <a:srgbClr val="C00000"/>
                          </a:solidFill>
                          <a:effectLst/>
                        </a:rPr>
                        <a:t>Tungiasis</a:t>
                      </a:r>
                      <a:r>
                        <a:rPr lang="en-GB" sz="1200" b="0" u="none" strike="noStrike" dirty="0">
                          <a:solidFill>
                            <a:srgbClr val="C00000"/>
                          </a:solidFill>
                          <a:effectLst/>
                        </a:rPr>
                        <a:t>/fleas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Developed countries</a:t>
                      </a:r>
                    </a:p>
                  </a:txBody>
                  <a:tcPr marL="8058" marR="8058" marT="8058" marB="0"/>
                </a:tc>
                <a:extLst>
                  <a:ext uri="{0D108BD9-81ED-4DB2-BD59-A6C34878D82A}">
                    <a16:rowId xmlns:a16="http://schemas.microsoft.com/office/drawing/2014/main" val="307759260"/>
                  </a:ext>
                </a:extLst>
              </a:tr>
              <a:tr h="252857">
                <a:tc>
                  <a:txBody>
                    <a:bodyPr/>
                    <a:lstStyle/>
                    <a:p>
                      <a:pPr algn="l" fontAlgn="t"/>
                      <a:r>
                        <a:rPr lang="en-IE" sz="1200" u="none" strike="noStrike" dirty="0">
                          <a:solidFill>
                            <a:srgbClr val="C00000"/>
                          </a:solidFill>
                          <a:effectLst/>
                        </a:rPr>
                        <a:t>Typhus/fleas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u="none" strike="noStrike" dirty="0">
                          <a:solidFill>
                            <a:srgbClr val="000000"/>
                          </a:solidFill>
                          <a:effectLst/>
                        </a:rPr>
                        <a:t>Increased occurrence frequency</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Reservoir hosts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Temperate regions</a:t>
                      </a:r>
                    </a:p>
                  </a:txBody>
                  <a:tcPr marL="8058" marR="8058" marT="8058" marB="0"/>
                </a:tc>
                <a:extLst>
                  <a:ext uri="{0D108BD9-81ED-4DB2-BD59-A6C34878D82A}">
                    <a16:rowId xmlns:a16="http://schemas.microsoft.com/office/drawing/2014/main" val="2703568310"/>
                  </a:ext>
                </a:extLst>
              </a:tr>
              <a:tr h="288979">
                <a:tc>
                  <a:txBody>
                    <a:bodyPr/>
                    <a:lstStyle/>
                    <a:p>
                      <a:pPr algn="l" fontAlgn="t"/>
                      <a:r>
                        <a:rPr lang="en-IE" sz="1200" u="none" strike="noStrike" dirty="0">
                          <a:solidFill>
                            <a:srgbClr val="C00000"/>
                          </a:solidFill>
                          <a:effectLst/>
                        </a:rPr>
                        <a:t>West Nile fever/mosquitoes </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Reservoir hosts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pt-BR" sz="1200" b="0" i="0" u="none" strike="noStrike" dirty="0">
                          <a:solidFill>
                            <a:srgbClr val="000000"/>
                          </a:solidFill>
                          <a:effectLst/>
                          <a:latin typeface="Calibri" panose="020F0502020204030204" pitchFamily="34" charset="0"/>
                        </a:rPr>
                        <a:t>Western Europe</a:t>
                      </a:r>
                    </a:p>
                  </a:txBody>
                  <a:tcPr marL="8058" marR="8058" marT="8058" marB="0"/>
                </a:tc>
                <a:extLst>
                  <a:ext uri="{0D108BD9-81ED-4DB2-BD59-A6C34878D82A}">
                    <a16:rowId xmlns:a16="http://schemas.microsoft.com/office/drawing/2014/main" val="823286333"/>
                  </a:ext>
                </a:extLst>
              </a:tr>
              <a:tr h="257390">
                <a:tc>
                  <a:txBody>
                    <a:bodyPr/>
                    <a:lstStyle/>
                    <a:p>
                      <a:pPr algn="l" fontAlgn="t"/>
                      <a:r>
                        <a:rPr lang="en-IE" sz="1200" u="none" strike="noStrike" dirty="0">
                          <a:solidFill>
                            <a:srgbClr val="C00000"/>
                          </a:solidFill>
                          <a:effectLst/>
                        </a:rPr>
                        <a:t>Yellow fever/mosquitoes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Reservoir hosts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Southern Europe</a:t>
                      </a:r>
                    </a:p>
                  </a:txBody>
                  <a:tcPr marL="8058" marR="8058" marT="8058" marB="0"/>
                </a:tc>
                <a:extLst>
                  <a:ext uri="{0D108BD9-81ED-4DB2-BD59-A6C34878D82A}">
                    <a16:rowId xmlns:a16="http://schemas.microsoft.com/office/drawing/2014/main" val="670443272"/>
                  </a:ext>
                </a:extLst>
              </a:tr>
              <a:tr h="432000">
                <a:tc>
                  <a:txBody>
                    <a:bodyPr/>
                    <a:lstStyle/>
                    <a:p>
                      <a:pPr algn="l" fontAlgn="t"/>
                      <a:r>
                        <a:rPr lang="en-IE" sz="1200" u="none" strike="noStrike" dirty="0">
                          <a:solidFill>
                            <a:srgbClr val="C00000"/>
                          </a:solidFill>
                          <a:effectLst/>
                        </a:rPr>
                        <a:t>Zika/mosquitoes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fr-FR" sz="1200" b="0" i="0" u="none" strike="noStrike" dirty="0">
                          <a:solidFill>
                            <a:srgbClr val="000000"/>
                          </a:solidFill>
                          <a:effectLst/>
                          <a:latin typeface="Calibri" panose="020F0502020204030204" pitchFamily="34" charset="0"/>
                        </a:rPr>
                        <a:t>Areas </a:t>
                      </a:r>
                      <a:r>
                        <a:rPr lang="fr-FR" sz="1200" b="0" i="0" u="none" strike="noStrike" dirty="0" err="1">
                          <a:solidFill>
                            <a:srgbClr val="000000"/>
                          </a:solidFill>
                          <a:effectLst/>
                          <a:latin typeface="Calibri" panose="020F0502020204030204" pitchFamily="34" charset="0"/>
                        </a:rPr>
                        <a:t>suitable</a:t>
                      </a:r>
                      <a:r>
                        <a:rPr lang="fr-FR" sz="1200" b="0" i="0" u="none" strike="noStrike" dirty="0">
                          <a:solidFill>
                            <a:srgbClr val="000000"/>
                          </a:solidFill>
                          <a:effectLst/>
                          <a:latin typeface="Calibri" panose="020F0502020204030204" pitchFamily="34" charset="0"/>
                        </a:rPr>
                        <a:t> for </a:t>
                      </a:r>
                      <a:r>
                        <a:rPr lang="fr-FR" sz="1200" b="0" i="1" u="none" strike="noStrike" dirty="0">
                          <a:solidFill>
                            <a:srgbClr val="000000"/>
                          </a:solidFill>
                          <a:effectLst/>
                          <a:latin typeface="Calibri" panose="020F0502020204030204" pitchFamily="34" charset="0"/>
                        </a:rPr>
                        <a:t>Aedes</a:t>
                      </a:r>
                      <a:r>
                        <a:rPr lang="fr-FR" sz="1200" b="0" i="0" u="none" strike="noStrike" dirty="0">
                          <a:solidFill>
                            <a:srgbClr val="000000"/>
                          </a:solidFill>
                          <a:effectLst/>
                          <a:latin typeface="Calibri" panose="020F0502020204030204" pitchFamily="34" charset="0"/>
                        </a:rPr>
                        <a:t> and </a:t>
                      </a:r>
                      <a:r>
                        <a:rPr lang="fr-FR" sz="1200" b="0" i="1" u="none" strike="noStrike" dirty="0">
                          <a:solidFill>
                            <a:srgbClr val="000000"/>
                          </a:solidFill>
                          <a:effectLst/>
                          <a:latin typeface="Calibri" panose="020F0502020204030204" pitchFamily="34" charset="0"/>
                        </a:rPr>
                        <a:t>Culex</a:t>
                      </a:r>
                      <a:r>
                        <a:rPr lang="fr-FR" sz="1200" b="0" i="0" u="none" strike="noStrike" dirty="0">
                          <a:solidFill>
                            <a:srgbClr val="000000"/>
                          </a:solidFill>
                          <a:effectLst/>
                          <a:latin typeface="Calibri" panose="020F0502020204030204" pitchFamily="34" charset="0"/>
                        </a:rPr>
                        <a:t> </a:t>
                      </a:r>
                      <a:r>
                        <a:rPr lang="fr-FR" sz="1200" b="0" i="0" u="none" strike="noStrike" dirty="0" err="1">
                          <a:solidFill>
                            <a:srgbClr val="000000"/>
                          </a:solidFill>
                          <a:effectLst/>
                          <a:latin typeface="Calibri" panose="020F0502020204030204" pitchFamily="34" charset="0"/>
                        </a:rPr>
                        <a:t>mosquitoes</a:t>
                      </a:r>
                      <a:r>
                        <a:rPr lang="fr-FR" sz="1200" b="0" i="0" u="none" strike="noStrike" dirty="0">
                          <a:solidFill>
                            <a:srgbClr val="000000"/>
                          </a:solidFill>
                          <a:effectLst/>
                          <a:latin typeface="Calibri" panose="020F0502020204030204" pitchFamily="34" charset="0"/>
                        </a:rPr>
                        <a:t> in Europe and North America</a:t>
                      </a:r>
                    </a:p>
                  </a:txBody>
                  <a:tcPr marL="8058" marR="8058" marT="8058" marB="0"/>
                </a:tc>
                <a:extLst>
                  <a:ext uri="{0D108BD9-81ED-4DB2-BD59-A6C34878D82A}">
                    <a16:rowId xmlns:a16="http://schemas.microsoft.com/office/drawing/2014/main" val="2385188368"/>
                  </a:ext>
                </a:extLst>
              </a:tr>
            </a:tbl>
          </a:graphicData>
        </a:graphic>
      </p:graphicFrame>
      <p:sp>
        <p:nvSpPr>
          <p:cNvPr id="6" name="Tartalom helye 2"/>
          <p:cNvSpPr>
            <a:spLocks noGrp="1"/>
          </p:cNvSpPr>
          <p:nvPr>
            <p:ph idx="1"/>
          </p:nvPr>
        </p:nvSpPr>
        <p:spPr>
          <a:xfrm>
            <a:off x="147587" y="1"/>
            <a:ext cx="11896825" cy="6313714"/>
          </a:xfrm>
        </p:spPr>
        <p:txBody>
          <a:bodyPr>
            <a:noAutofit/>
          </a:bodyPr>
          <a:lstStyle/>
          <a:p>
            <a:pPr marL="0" indent="0">
              <a:buClr>
                <a:srgbClr val="00B050"/>
              </a:buClr>
              <a:buNone/>
            </a:pPr>
            <a:r>
              <a:rPr lang="en-GB" sz="3200" b="1" dirty="0"/>
              <a:t>Summary of climate change effects on VBDs</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spTree>
    <p:extLst>
      <p:ext uri="{BB962C8B-B14F-4D97-AF65-F5344CB8AC3E}">
        <p14:creationId xmlns:p14="http://schemas.microsoft.com/office/powerpoint/2010/main" val="40754007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213969"/>
            <a:ext cx="11896826" cy="674305"/>
          </a:xfrm>
        </p:spPr>
        <p:txBody>
          <a:bodyPr rtlCol="0">
            <a:noAutofit/>
          </a:bodyPr>
          <a:lstStyle/>
          <a:p>
            <a:pPr algn="ctr" rtl="0"/>
            <a:r>
              <a:rPr lang="ro" sz="2800" dirty="0" smtClean="0">
                <a:solidFill>
                  <a:schemeClr val="tx1"/>
                </a:solidFill>
              </a:rPr>
              <a:t>Posibile </a:t>
            </a:r>
            <a:r>
              <a:rPr lang="ro" sz="2800" dirty="0">
                <a:solidFill>
                  <a:schemeClr val="tx1"/>
                </a:solidFill>
              </a:rPr>
              <a:t>metode de prevenire și de atenuare</a:t>
            </a:r>
            <a:r>
              <a:rPr lang="en-GB" sz="2800" dirty="0">
                <a:solidFill>
                  <a:schemeClr val="tx1"/>
                </a:solidFill>
              </a:rPr>
              <a:t/>
            </a:r>
            <a:br>
              <a:rPr lang="en-GB" sz="2800" dirty="0">
                <a:solidFill>
                  <a:schemeClr val="tx1"/>
                </a:solidFill>
              </a:rPr>
            </a:br>
            <a:endParaRPr lang="hu-HU" sz="2800" dirty="0">
              <a:solidFill>
                <a:schemeClr val="tx1"/>
              </a:solidFill>
            </a:endParaRPr>
          </a:p>
        </p:txBody>
      </p:sp>
      <p:sp>
        <p:nvSpPr>
          <p:cNvPr id="12" name="TextBox 11">
            <a:extLst>
              <a:ext uri="{FF2B5EF4-FFF2-40B4-BE49-F238E27FC236}">
                <a16:creationId xmlns:a16="http://schemas.microsoft.com/office/drawing/2014/main" id="{4D5F58D1-57C0-B6BF-A839-7B382045F782}"/>
              </a:ext>
            </a:extLst>
          </p:cNvPr>
          <p:cNvSpPr txBox="1"/>
          <p:nvPr/>
        </p:nvSpPr>
        <p:spPr>
          <a:xfrm>
            <a:off x="487678" y="845811"/>
            <a:ext cx="10964093" cy="5047536"/>
          </a:xfrm>
          <a:prstGeom prst="rect">
            <a:avLst/>
          </a:prstGeom>
          <a:noFill/>
        </p:spPr>
        <p:txBody>
          <a:bodyPr wrap="square" rtlCol="0">
            <a:spAutoFit/>
          </a:bodyPr>
          <a:lstStyle/>
          <a:p>
            <a:pPr rtl="0"/>
            <a:r>
              <a:rPr lang="ro" sz="2000" dirty="0">
                <a:cs typeface="Arial" panose="020B0604020202020204" pitchFamily="34" charset="0"/>
              </a:rPr>
              <a:t>Din tabelul 5 de mai sus ar trebui să reiasă că multe zone din lume, inclusiv Europa, sunt expuse riscului de epidemii de boli venerice ca urmare a schimbărilor climatice. Metodele de evitare sau de ameliorare a acestor efecte pot fi grupate în trei mari categorii:</a:t>
            </a:r>
          </a:p>
          <a:p>
            <a:pPr rtl="0"/>
            <a:endParaRPr lang="en-GB" sz="2000" dirty="0">
              <a:cs typeface="Arial" panose="020B0604020202020204" pitchFamily="34" charset="0"/>
            </a:endParaRPr>
          </a:p>
          <a:p>
            <a:pPr marL="742950" lvl="1" indent="-285750" rtl="0">
              <a:buClr>
                <a:srgbClr val="00B050"/>
              </a:buClr>
              <a:buFont typeface="Arial" panose="020B0604020202020204" pitchFamily="34" charset="0"/>
              <a:buChar char="•"/>
            </a:pPr>
            <a:r>
              <a:rPr lang="ro" sz="2000" dirty="0">
                <a:cs typeface="Arial" panose="020B0604020202020204" pitchFamily="34" charset="0"/>
              </a:rPr>
              <a:t>Mediu</a:t>
            </a:r>
          </a:p>
          <a:p>
            <a:pPr marL="742950" lvl="1" indent="-285750" rtl="0">
              <a:buClr>
                <a:srgbClr val="00B050"/>
              </a:buClr>
              <a:buFont typeface="Arial" panose="020B0604020202020204" pitchFamily="34" charset="0"/>
              <a:buChar char="•"/>
            </a:pPr>
            <a:r>
              <a:rPr lang="ro" sz="2000" dirty="0">
                <a:cs typeface="Arial" panose="020B0604020202020204" pitchFamily="34" charset="0"/>
              </a:rPr>
              <a:t>Societal</a:t>
            </a:r>
          </a:p>
          <a:p>
            <a:pPr marL="742950" lvl="1" indent="-285750" rtl="0">
              <a:buClr>
                <a:srgbClr val="00B050"/>
              </a:buClr>
              <a:buFont typeface="Arial" panose="020B0604020202020204" pitchFamily="34" charset="0"/>
              <a:buChar char="•"/>
            </a:pPr>
            <a:r>
              <a:rPr lang="ro" sz="2000" dirty="0">
                <a:cs typeface="Arial" panose="020B0604020202020204" pitchFamily="34" charset="0"/>
              </a:rPr>
              <a:t>Tehnologie</a:t>
            </a:r>
          </a:p>
          <a:p>
            <a:pPr rtl="0">
              <a:buClr>
                <a:srgbClr val="FF0000"/>
              </a:buClr>
            </a:pPr>
            <a:endParaRPr lang="en-GB" sz="1400" dirty="0">
              <a:cs typeface="Arial" panose="020B0604020202020204" pitchFamily="34" charset="0"/>
            </a:endParaRPr>
          </a:p>
          <a:p>
            <a:pPr rtl="0">
              <a:buClr>
                <a:srgbClr val="FF0000"/>
              </a:buClr>
            </a:pPr>
            <a:endParaRPr lang="en-GB" sz="1400" dirty="0">
              <a:cs typeface="Arial" panose="020B0604020202020204" pitchFamily="34" charset="0"/>
            </a:endParaRPr>
          </a:p>
          <a:p>
            <a:pPr rtl="0">
              <a:buClr>
                <a:srgbClr val="FF0000"/>
              </a:buClr>
            </a:pPr>
            <a:r>
              <a:rPr lang="ro" sz="2000" u="sng" dirty="0" smtClean="0">
                <a:solidFill>
                  <a:srgbClr val="0070C0"/>
                </a:solidFill>
                <a:cs typeface="Arial" panose="020B0604020202020204" pitchFamily="34" charset="0"/>
              </a:rPr>
              <a:t>Metode </a:t>
            </a:r>
            <a:r>
              <a:rPr lang="ro" sz="2000" u="sng" dirty="0">
                <a:solidFill>
                  <a:srgbClr val="0070C0"/>
                </a:solidFill>
                <a:cs typeface="Arial" panose="020B0604020202020204" pitchFamily="34" charset="0"/>
              </a:rPr>
              <a:t>de control al VBD în mediul înconjurător</a:t>
            </a:r>
            <a:endParaRPr lang="en-GB" sz="2000" b="1" dirty="0">
              <a:solidFill>
                <a:srgbClr val="0070C0"/>
              </a:solidFill>
              <a:cs typeface="Arial" panose="020B0604020202020204" pitchFamily="34" charset="0"/>
            </a:endParaRPr>
          </a:p>
          <a:p>
            <a:pPr rtl="0">
              <a:buClr>
                <a:srgbClr val="FF0000"/>
              </a:buClr>
            </a:pPr>
            <a:r>
              <a:rPr lang="ro" sz="1400" dirty="0">
                <a:cs typeface="Arial" panose="020B0604020202020204" pitchFamily="34" charset="0"/>
              </a:rPr>
              <a:t>  </a:t>
            </a:r>
          </a:p>
          <a:p>
            <a:pPr rtl="0">
              <a:buClr>
                <a:srgbClr val="FF0000"/>
              </a:buClr>
            </a:pPr>
            <a:r>
              <a:rPr lang="ro" sz="2000" dirty="0">
                <a:cs typeface="Arial" panose="020B0604020202020204" pitchFamily="34" charset="0"/>
              </a:rPr>
              <a:t>În afară de atenuarea evidentă prin reducerea globală a emisiilor de gaze cu efect de seră, o serie de alte aspecte de mediu pot fi considerate importante:</a:t>
            </a:r>
          </a:p>
          <a:p>
            <a:pPr rtl="0">
              <a:buClr>
                <a:srgbClr val="FF0000"/>
              </a:buClr>
            </a:pPr>
            <a:endParaRPr lang="en-GB" sz="2000" dirty="0">
              <a:cs typeface="Arial" panose="020B0604020202020204" pitchFamily="34" charset="0"/>
            </a:endParaRPr>
          </a:p>
          <a:p>
            <a:pPr marL="342900" indent="-342900" rtl="0">
              <a:buClr>
                <a:srgbClr val="00B050"/>
              </a:buClr>
              <a:buFont typeface="Wingdings" panose="05000000000000000000" pitchFamily="2" charset="2"/>
              <a:buChar char="Ø"/>
            </a:pPr>
            <a:r>
              <a:rPr lang="ro" sz="2000" dirty="0">
                <a:cs typeface="Arial" panose="020B0604020202020204" pitchFamily="34" charset="0"/>
              </a:rPr>
              <a:t>Gestionarea terenurilor pentru a preveni condițiile favorabile pentru stabilirea speciilor de vectori în urma unor fenomene meteorologice extreme, de exemplu, evitarea formării de mlaștini pentru a preveni înmulțirea țânțarilor ca urmare a inundațiilor/precipitațiilor crescute.</a:t>
            </a:r>
          </a:p>
        </p:txBody>
      </p:sp>
      <p:pic>
        <p:nvPicPr>
          <p:cNvPr id="13" name="Picture 12">
            <a:extLst>
              <a:ext uri="{FF2B5EF4-FFF2-40B4-BE49-F238E27FC236}">
                <a16:creationId xmlns:a16="http://schemas.microsoft.com/office/drawing/2014/main" id="{07783C73-742D-4CC4-29A4-569B3D39D55A}"/>
              </a:ext>
            </a:extLst>
          </p:cNvPr>
          <p:cNvPicPr>
            <a:picLocks noChangeAspect="1"/>
          </p:cNvPicPr>
          <p:nvPr/>
        </p:nvPicPr>
        <p:blipFill rotWithShape="1">
          <a:blip r:embed="rId2"/>
          <a:srcRect l="2450" t="13885" b="4658"/>
          <a:stretch/>
        </p:blipFill>
        <p:spPr>
          <a:xfrm>
            <a:off x="8855700" y="1645942"/>
            <a:ext cx="2891244" cy="2209571"/>
          </a:xfrm>
          <a:prstGeom prst="rect">
            <a:avLst/>
          </a:prstGeom>
        </p:spPr>
      </p:pic>
    </p:spTree>
    <p:extLst>
      <p:ext uri="{BB962C8B-B14F-4D97-AF65-F5344CB8AC3E}">
        <p14:creationId xmlns:p14="http://schemas.microsoft.com/office/powerpoint/2010/main" val="21085560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461667" y="219919"/>
            <a:ext cx="11548024" cy="6026331"/>
          </a:xfrm>
        </p:spPr>
        <p:txBody>
          <a:bodyPr rtlCol="0">
            <a:noAutofit/>
          </a:bodyPr>
          <a:lstStyle/>
          <a:p>
            <a:pPr rtl="0">
              <a:buClr>
                <a:srgbClr val="00B050"/>
              </a:buClr>
              <a:buFont typeface="Wingdings" panose="05000000000000000000" pitchFamily="2" charset="2"/>
              <a:buChar char="Ø"/>
            </a:pPr>
            <a:r>
              <a:rPr lang="ro" sz="1800" dirty="0">
                <a:solidFill>
                  <a:schemeClr val="tx1"/>
                </a:solidFill>
                <a:cs typeface="Arial" panose="020B0604020202020204" pitchFamily="34" charset="0"/>
              </a:rPr>
              <a:t>Reducerea la minimum a invadării sau a distrugerii habitatelor gazdă ale rezervoarelor sălbatice de către activitățile umane.</a:t>
            </a:r>
          </a:p>
          <a:p>
            <a:pPr rtl="0">
              <a:buClr>
                <a:srgbClr val="00B050"/>
              </a:buClr>
              <a:buFont typeface="Wingdings" panose="05000000000000000000" pitchFamily="2" charset="2"/>
              <a:buChar char="Ø"/>
            </a:pPr>
            <a:r>
              <a:rPr lang="ro" sz="1800" dirty="0">
                <a:solidFill>
                  <a:schemeClr val="tx1"/>
                </a:solidFill>
                <a:cs typeface="Arial" panose="020B0604020202020204" pitchFamily="34" charset="0"/>
              </a:rPr>
              <a:t>Evitarea contactelor între speciile gazdă din rezervoarele migratoare sălbatice și oameni sau animale domestice.</a:t>
            </a:r>
          </a:p>
          <a:p>
            <a:pPr rtl="0">
              <a:buClr>
                <a:srgbClr val="00B050"/>
              </a:buClr>
              <a:buFont typeface="Wingdings" panose="05000000000000000000" pitchFamily="2" charset="2"/>
              <a:buChar char="Ø"/>
            </a:pPr>
            <a:r>
              <a:rPr lang="ro" sz="1800" dirty="0">
                <a:solidFill>
                  <a:schemeClr val="tx1"/>
                </a:solidFill>
                <a:cs typeface="Arial" panose="020B0604020202020204" pitchFamily="34" charset="0"/>
              </a:rPr>
              <a:t>Supravegherea speciilor gazdă de animale domestice rezervor pentru depistarea prezenței VBD.</a:t>
            </a:r>
            <a:r>
              <a:rPr lang="ro" sz="1800" dirty="0">
                <a:solidFill>
                  <a:schemeClr val="tx1">
                    <a:lumMod val="50000"/>
                    <a:lumOff val="50000"/>
                  </a:schemeClr>
                </a:solidFill>
                <a:cs typeface="Arial" panose="020B0604020202020204" pitchFamily="34" charset="0"/>
              </a:rPr>
              <a:t>  </a:t>
            </a:r>
          </a:p>
          <a:p>
            <a:pPr marL="0" indent="0" rtl="0">
              <a:spcBef>
                <a:spcPts val="2000"/>
              </a:spcBef>
              <a:buClr>
                <a:srgbClr val="00B050"/>
              </a:buClr>
              <a:buNone/>
            </a:pPr>
            <a:r>
              <a:rPr lang="ro" sz="1800" u="sng" dirty="0" smtClean="0">
                <a:solidFill>
                  <a:srgbClr val="0070C0"/>
                </a:solidFill>
                <a:cs typeface="Arial" panose="020B0604020202020204" pitchFamily="34" charset="0"/>
              </a:rPr>
              <a:t>Metode </a:t>
            </a:r>
            <a:r>
              <a:rPr lang="ro" sz="1800" u="sng" dirty="0">
                <a:solidFill>
                  <a:srgbClr val="0070C0"/>
                </a:solidFill>
                <a:cs typeface="Arial" panose="020B0604020202020204" pitchFamily="34" charset="0"/>
              </a:rPr>
              <a:t>de control al VBD societale</a:t>
            </a:r>
          </a:p>
          <a:p>
            <a:pPr rtl="0">
              <a:buClr>
                <a:srgbClr val="00B050"/>
              </a:buClr>
              <a:buFont typeface="Wingdings" panose="05000000000000000000" pitchFamily="2" charset="2"/>
              <a:buChar char="Ø"/>
            </a:pPr>
            <a:r>
              <a:rPr lang="ro" sz="1800" dirty="0" smtClean="0">
                <a:solidFill>
                  <a:schemeClr val="tx1"/>
                </a:solidFill>
                <a:cs typeface="Arial" panose="020B0604020202020204" pitchFamily="34" charset="0"/>
              </a:rPr>
              <a:t>Punerea </a:t>
            </a:r>
            <a:r>
              <a:rPr lang="ro" sz="1800" dirty="0">
                <a:solidFill>
                  <a:schemeClr val="tx1"/>
                </a:solidFill>
                <a:cs typeface="Arial" panose="020B0604020202020204" pitchFamily="34" charset="0"/>
              </a:rPr>
              <a:t>în aplicare a supravegherii VBD în zonele de risc.</a:t>
            </a:r>
          </a:p>
          <a:p>
            <a:pPr rtl="0">
              <a:buClr>
                <a:srgbClr val="00B050"/>
              </a:buClr>
              <a:buFont typeface="Wingdings" panose="05000000000000000000" pitchFamily="2" charset="2"/>
              <a:buChar char="Ø"/>
            </a:pPr>
            <a:r>
              <a:rPr lang="ro" sz="1800" dirty="0">
                <a:solidFill>
                  <a:schemeClr val="tx1"/>
                </a:solidFill>
                <a:cs typeface="Arial" panose="020B0604020202020204" pitchFamily="34" charset="0"/>
              </a:rPr>
              <a:t>Creșterea gradului de conștientizare a publicului cu privire la amenințările VBD: </a:t>
            </a:r>
          </a:p>
          <a:p>
            <a:pPr marL="914400" lvl="1" indent="-457200" rtl="0">
              <a:buClr>
                <a:srgbClr val="FF0000"/>
              </a:buClr>
              <a:buFont typeface="+mj-lt"/>
              <a:buAutoNum type="arabicPeriod"/>
            </a:pPr>
            <a:r>
              <a:rPr lang="ro" sz="1800" dirty="0">
                <a:solidFill>
                  <a:schemeClr val="tx1"/>
                </a:solidFill>
                <a:cs typeface="Arial" panose="020B0604020202020204" pitchFamily="34" charset="0"/>
              </a:rPr>
              <a:t>Programe de educație în școli și colegii. </a:t>
            </a:r>
          </a:p>
          <a:p>
            <a:pPr marL="914400" lvl="1" indent="-457200" rtl="0">
              <a:buClr>
                <a:srgbClr val="FF0000"/>
              </a:buClr>
              <a:buFont typeface="+mj-lt"/>
              <a:buAutoNum type="arabicPeriod"/>
            </a:pPr>
            <a:r>
              <a:rPr lang="ro" sz="1800" dirty="0">
                <a:solidFill>
                  <a:schemeClr val="tx1"/>
                </a:solidFill>
                <a:cs typeface="Arial" panose="020B0604020202020204" pitchFamily="34" charset="0"/>
              </a:rPr>
              <a:t>Campanii de informare publică în mass-media convenționale și sociale.</a:t>
            </a:r>
          </a:p>
          <a:p>
            <a:pPr marL="914400" lvl="1" indent="-457200" rtl="0">
              <a:buClr>
                <a:srgbClr val="FF0000"/>
              </a:buClr>
              <a:buFont typeface="+mj-lt"/>
              <a:buAutoNum type="arabicPeriod"/>
            </a:pPr>
            <a:r>
              <a:rPr lang="ro" sz="1800" dirty="0">
                <a:solidFill>
                  <a:schemeClr val="tx1"/>
                </a:solidFill>
                <a:cs typeface="Arial" panose="020B0604020202020204" pitchFamily="34" charset="0"/>
              </a:rPr>
              <a:t>Informații în timp real despre VBD prin intermediul aplicațiilor mobile de sănătate personală, de exemplu, după modelul aplicațiilor naționale COVID Tracker dezvoltate în cadrul UE. Ar putea fi acestea integrate într-o singură aplicație de sănătate a UE, cu o secțiune pentru VBD? </a:t>
            </a:r>
          </a:p>
          <a:p>
            <a:pPr rtl="0">
              <a:buClr>
                <a:srgbClr val="00B050"/>
              </a:buClr>
              <a:buFont typeface="Wingdings" panose="05000000000000000000" pitchFamily="2" charset="2"/>
              <a:buChar char="Ø"/>
            </a:pPr>
            <a:r>
              <a:rPr lang="ro" sz="1800" dirty="0">
                <a:solidFill>
                  <a:schemeClr val="tx1"/>
                </a:solidFill>
                <a:cs typeface="Arial" panose="020B0604020202020204" pitchFamily="34" charset="0"/>
              </a:rPr>
              <a:t>Îmbunătățirea accesului publicului la tratament medical și la vaccinuri împotriva bolilor venerice.</a:t>
            </a:r>
          </a:p>
          <a:p>
            <a:pPr rtl="0">
              <a:buClr>
                <a:srgbClr val="00B050"/>
              </a:buClr>
              <a:buFont typeface="Wingdings" panose="05000000000000000000" pitchFamily="2" charset="2"/>
              <a:buChar char="Ø"/>
            </a:pPr>
            <a:r>
              <a:rPr lang="ro" sz="1800" dirty="0">
                <a:solidFill>
                  <a:schemeClr val="tx1"/>
                </a:solidFill>
                <a:cs typeface="Arial" panose="020B0604020202020204" pitchFamily="34" charset="0"/>
              </a:rPr>
              <a:t>Controale eficiente ale călătoriilor persoanelor și animalelor care se deplasează din zonele infectate.</a:t>
            </a:r>
          </a:p>
          <a:p>
            <a:pPr rtl="0">
              <a:buClr>
                <a:srgbClr val="00B050"/>
              </a:buClr>
              <a:buFont typeface="Wingdings" panose="05000000000000000000" pitchFamily="2" charset="2"/>
              <a:buChar char="Ø"/>
            </a:pPr>
            <a:r>
              <a:rPr lang="ro" sz="1800" dirty="0">
                <a:solidFill>
                  <a:schemeClr val="tx1"/>
                </a:solidFill>
                <a:cs typeface="Arial" panose="020B0604020202020204" pitchFamily="34" charset="0"/>
              </a:rPr>
              <a:t>Dezvoltarea unor metode de gestionare a animalelor domestice pentru a elimina contactul cu vectorii/specii gazdă rezervor sălbatic.</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5" name="Picture 4">
            <a:extLst>
              <a:ext uri="{FF2B5EF4-FFF2-40B4-BE49-F238E27FC236}">
                <a16:creationId xmlns:a16="http://schemas.microsoft.com/office/drawing/2014/main" id="{2B9E6975-FA42-B9B5-457F-B12210B18897}"/>
              </a:ext>
            </a:extLst>
          </p:cNvPr>
          <p:cNvPicPr>
            <a:picLocks noChangeAspect="1"/>
          </p:cNvPicPr>
          <p:nvPr/>
        </p:nvPicPr>
        <p:blipFill>
          <a:blip r:embed="rId2"/>
          <a:stretch>
            <a:fillRect/>
          </a:stretch>
        </p:blipFill>
        <p:spPr>
          <a:xfrm>
            <a:off x="8465589" y="1610225"/>
            <a:ext cx="3388264" cy="2348544"/>
          </a:xfrm>
          <a:prstGeom prst="rect">
            <a:avLst/>
          </a:prstGeom>
        </p:spPr>
      </p:pic>
    </p:spTree>
    <p:extLst>
      <p:ext uri="{BB962C8B-B14F-4D97-AF65-F5344CB8AC3E}">
        <p14:creationId xmlns:p14="http://schemas.microsoft.com/office/powerpoint/2010/main" val="37565822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496389" y="290911"/>
            <a:ext cx="11548024" cy="6026331"/>
          </a:xfrm>
        </p:spPr>
        <p:txBody>
          <a:bodyPr rtlCol="0">
            <a:noAutofit/>
          </a:bodyPr>
          <a:lstStyle/>
          <a:p>
            <a:pPr marL="0" indent="0" rtl="0">
              <a:buClr>
                <a:srgbClr val="00B050"/>
              </a:buClr>
              <a:buNone/>
            </a:pPr>
            <a:r>
              <a:rPr lang="ro" sz="2000" u="sng" dirty="0" smtClean="0">
                <a:solidFill>
                  <a:srgbClr val="0070C0"/>
                </a:solidFill>
                <a:cs typeface="Arial" panose="020B0604020202020204" pitchFamily="34" charset="0"/>
              </a:rPr>
              <a:t>Metode </a:t>
            </a:r>
            <a:r>
              <a:rPr lang="ro" sz="2000" u="sng" dirty="0">
                <a:solidFill>
                  <a:srgbClr val="0070C0"/>
                </a:solidFill>
                <a:cs typeface="Arial" panose="020B0604020202020204" pitchFamily="34" charset="0"/>
              </a:rPr>
              <a:t>tehnologice de control al VBD</a:t>
            </a:r>
          </a:p>
          <a:p>
            <a:pPr marL="0" indent="0" rtl="0">
              <a:buClr>
                <a:srgbClr val="00B050"/>
              </a:buClr>
              <a:buNone/>
            </a:pPr>
            <a:endParaRPr lang="hu-HU" sz="400" b="1" dirty="0" smtClean="0">
              <a:solidFill>
                <a:srgbClr val="0070C0"/>
              </a:solidFill>
              <a:cs typeface="Arial" panose="020B0604020202020204" pitchFamily="34" charset="0"/>
            </a:endParaRPr>
          </a:p>
          <a:p>
            <a:pPr marL="0" indent="0" rtl="0">
              <a:buClr>
                <a:srgbClr val="00B050"/>
              </a:buClr>
              <a:buNone/>
            </a:pPr>
            <a:endParaRPr lang="hu-HU" sz="400" b="1" dirty="0">
              <a:solidFill>
                <a:srgbClr val="0070C0"/>
              </a:solidFill>
              <a:cs typeface="Arial" panose="020B0604020202020204" pitchFamily="34" charset="0"/>
            </a:endParaRPr>
          </a:p>
          <a:p>
            <a:pPr marL="0" indent="0" rtl="0">
              <a:buClr>
                <a:srgbClr val="00B050"/>
              </a:buClr>
              <a:buNone/>
            </a:pPr>
            <a:endParaRPr lang="en-GB" sz="400" b="1" dirty="0">
              <a:solidFill>
                <a:srgbClr val="0070C0"/>
              </a:solidFill>
              <a:cs typeface="Arial" panose="020B0604020202020204" pitchFamily="34" charset="0"/>
            </a:endParaRPr>
          </a:p>
          <a:p>
            <a:pPr rtl="0">
              <a:lnSpc>
                <a:spcPct val="120000"/>
              </a:lnSpc>
              <a:spcAft>
                <a:spcPts val="2500"/>
              </a:spcAft>
              <a:buClr>
                <a:srgbClr val="00B050"/>
              </a:buClr>
              <a:buFont typeface="Wingdings" panose="05000000000000000000" pitchFamily="2" charset="2"/>
              <a:buChar char="Ø"/>
            </a:pPr>
            <a:r>
              <a:rPr lang="ro" sz="2000" dirty="0">
                <a:solidFill>
                  <a:schemeClr val="tx1"/>
                </a:solidFill>
                <a:cs typeface="Arial" panose="020B0604020202020204" pitchFamily="34" charset="0"/>
              </a:rPr>
              <a:t>Eliminarea/constrângerea vectorilor prin mijloace biologice, mecanice și chimice.</a:t>
            </a:r>
          </a:p>
          <a:p>
            <a:pPr rtl="0">
              <a:lnSpc>
                <a:spcPct val="120000"/>
              </a:lnSpc>
              <a:spcAft>
                <a:spcPts val="2500"/>
              </a:spcAft>
              <a:buClr>
                <a:srgbClr val="00B050"/>
              </a:buClr>
              <a:buFont typeface="Wingdings" panose="05000000000000000000" pitchFamily="2" charset="2"/>
              <a:buChar char="Ø"/>
            </a:pPr>
            <a:r>
              <a:rPr lang="ro" sz="2000" dirty="0">
                <a:solidFill>
                  <a:schemeClr val="tx1"/>
                </a:solidFill>
                <a:cs typeface="Arial" panose="020B0604020202020204" pitchFamily="34" charset="0"/>
              </a:rPr>
              <a:t>Dezvoltarea de teste VBD rapide, ieftine și ușor accesibile.</a:t>
            </a:r>
          </a:p>
          <a:p>
            <a:pPr rtl="0">
              <a:lnSpc>
                <a:spcPct val="120000"/>
              </a:lnSpc>
              <a:spcAft>
                <a:spcPts val="2500"/>
              </a:spcAft>
              <a:buClr>
                <a:srgbClr val="00B050"/>
              </a:buClr>
              <a:buFont typeface="Wingdings" panose="05000000000000000000" pitchFamily="2" charset="2"/>
              <a:buChar char="Ø"/>
            </a:pPr>
            <a:r>
              <a:rPr lang="ro" sz="2000" dirty="0">
                <a:solidFill>
                  <a:schemeClr val="tx1"/>
                </a:solidFill>
                <a:cs typeface="Arial" panose="020B0604020202020204" pitchFamily="34" charset="0"/>
              </a:rPr>
              <a:t>Metode îmbunătățite de modelare pentru a prezice riscurile legate de schimbările climatice și de efectele schimbărilor climatice.</a:t>
            </a:r>
          </a:p>
          <a:p>
            <a:pPr rtl="0">
              <a:lnSpc>
                <a:spcPct val="120000"/>
              </a:lnSpc>
              <a:spcAft>
                <a:spcPts val="2500"/>
              </a:spcAft>
              <a:buClr>
                <a:srgbClr val="00B050"/>
              </a:buClr>
              <a:buFont typeface="Wingdings" panose="05000000000000000000" pitchFamily="2" charset="2"/>
              <a:buChar char="Ø"/>
            </a:pPr>
            <a:r>
              <a:rPr lang="ro" sz="2000" dirty="0">
                <a:solidFill>
                  <a:schemeClr val="tx1"/>
                </a:solidFill>
                <a:cs typeface="Arial" panose="020B0604020202020204" pitchFamily="34" charset="0"/>
              </a:rPr>
              <a:t>Producerea de vaccinuri eficiente pentru toate bolile cu VBD: doar 26% dintre bolile cu VBD discutate aici au vaccinuri disponibile în prezent (a se vedea tabelul 6).</a:t>
            </a:r>
          </a:p>
          <a:p>
            <a:pPr rtl="0">
              <a:buClr>
                <a:srgbClr val="00B050"/>
              </a:buClr>
              <a:buFont typeface="Wingdings" panose="05000000000000000000" pitchFamily="2" charset="2"/>
              <a:buChar char="Ø"/>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spTree>
    <p:extLst>
      <p:ext uri="{BB962C8B-B14F-4D97-AF65-F5344CB8AC3E}">
        <p14:creationId xmlns:p14="http://schemas.microsoft.com/office/powerpoint/2010/main" val="20820183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4993"/>
            <a:ext cx="11896826" cy="549635"/>
          </a:xfrm>
        </p:spPr>
        <p:txBody>
          <a:bodyPr>
            <a:normAutofit/>
          </a:bodyPr>
          <a:lstStyle/>
          <a:p>
            <a:r>
              <a:rPr lang="ro" sz="3000" dirty="0"/>
              <a:t>Boli dermatologice majore</a:t>
            </a:r>
            <a:endParaRPr lang="en-US" sz="3000" dirty="0"/>
          </a:p>
        </p:txBody>
      </p:sp>
      <p:graphicFrame>
        <p:nvGraphicFramePr>
          <p:cNvPr id="6" name="Táblázat 5"/>
          <p:cNvGraphicFramePr>
            <a:graphicFrameLocks noGrp="1"/>
          </p:cNvGraphicFramePr>
          <p:nvPr>
            <p:extLst>
              <p:ext uri="{D42A27DB-BD31-4B8C-83A1-F6EECF244321}">
                <p14:modId xmlns:p14="http://schemas.microsoft.com/office/powerpoint/2010/main" val="3453397782"/>
              </p:ext>
            </p:extLst>
          </p:nvPr>
        </p:nvGraphicFramePr>
        <p:xfrm>
          <a:off x="120775" y="505782"/>
          <a:ext cx="4192434" cy="5821138"/>
        </p:xfrm>
        <a:graphic>
          <a:graphicData uri="http://schemas.openxmlformats.org/drawingml/2006/table">
            <a:tbl>
              <a:tblPr>
                <a:tableStyleId>{5C22544A-7EE6-4342-B048-85BDC9FD1C3A}</a:tableStyleId>
              </a:tblPr>
              <a:tblGrid>
                <a:gridCol w="1402539">
                  <a:extLst>
                    <a:ext uri="{9D8B030D-6E8A-4147-A177-3AD203B41FA5}">
                      <a16:colId xmlns:a16="http://schemas.microsoft.com/office/drawing/2014/main" val="4052687157"/>
                    </a:ext>
                  </a:extLst>
                </a:gridCol>
                <a:gridCol w="2789895">
                  <a:extLst>
                    <a:ext uri="{9D8B030D-6E8A-4147-A177-3AD203B41FA5}">
                      <a16:colId xmlns:a16="http://schemas.microsoft.com/office/drawing/2014/main" val="708562169"/>
                    </a:ext>
                  </a:extLst>
                </a:gridCol>
              </a:tblGrid>
              <a:tr h="320149">
                <a:tc>
                  <a:txBody>
                    <a:bodyPr/>
                    <a:lstStyle/>
                    <a:p>
                      <a:pPr algn="ctr" rtl="0" fontAlgn="t"/>
                      <a:r>
                        <a:rPr lang="ro" sz="1200" b="1" u="none" strike="noStrike">
                          <a:solidFill>
                            <a:srgbClr val="0070C0"/>
                          </a:solidFill>
                          <a:effectLst/>
                          <a:latin typeface="+mn-lt"/>
                        </a:rPr>
                        <a:t>Boala</a:t>
                      </a:r>
                      <a:endParaRPr lang="en-IE" sz="1200" b="1" i="0" u="none" strike="noStrike" dirty="0">
                        <a:solidFill>
                          <a:srgbClr val="0070C0"/>
                        </a:solidFill>
                        <a:effectLst/>
                        <a:latin typeface="+mn-lt"/>
                      </a:endParaRPr>
                    </a:p>
                  </a:txBody>
                  <a:tcPr marL="6757" marR="6757" marT="6757" marB="0" anchor="ctr"/>
                </a:tc>
                <a:tc>
                  <a:txBody>
                    <a:bodyPr/>
                    <a:lstStyle/>
                    <a:p>
                      <a:pPr algn="ctr" rtl="0" fontAlgn="t"/>
                      <a:r>
                        <a:rPr lang="ro" sz="1200" b="1" i="0" u="none" strike="noStrike" dirty="0">
                          <a:solidFill>
                            <a:srgbClr val="0070C0"/>
                          </a:solidFill>
                          <a:effectLst/>
                          <a:latin typeface="+mn-lt"/>
                        </a:rPr>
                        <a:t>Cauze/factori declanșatori</a:t>
                      </a:r>
                    </a:p>
                  </a:txBody>
                  <a:tcPr marL="6757" marR="6757" marT="6757" marB="0" anchor="ctr"/>
                </a:tc>
                <a:extLst>
                  <a:ext uri="{0D108BD9-81ED-4DB2-BD59-A6C34878D82A}">
                    <a16:rowId xmlns:a16="http://schemas.microsoft.com/office/drawing/2014/main" val="2431386012"/>
                  </a:ext>
                </a:extLst>
              </a:tr>
              <a:tr h="455847">
                <a:tc>
                  <a:txBody>
                    <a:bodyPr/>
                    <a:lstStyle/>
                    <a:p>
                      <a:pPr algn="l" rtl="0" fontAlgn="ctr"/>
                      <a:r>
                        <a:rPr lang="ro" sz="1100" b="0" i="0" u="none" strike="noStrike" dirty="0">
                          <a:solidFill>
                            <a:schemeClr val="tx1"/>
                          </a:solidFill>
                          <a:effectLst/>
                          <a:latin typeface="+mn-lt"/>
                        </a:rPr>
                        <a:t>Alergie</a:t>
                      </a:r>
                    </a:p>
                  </a:txBody>
                  <a:tcPr marL="9525" marR="9525" marT="9525" marB="0" anchor="ctr"/>
                </a:tc>
                <a:tc>
                  <a:txBody>
                    <a:bodyPr/>
                    <a:lstStyle/>
                    <a:p>
                      <a:pPr algn="ctr" rtl="0" fontAlgn="t"/>
                      <a:r>
                        <a:rPr lang="ro" sz="1100" b="0" i="0" u="none" strike="noStrike" dirty="0">
                          <a:solidFill>
                            <a:schemeClr val="tx1"/>
                          </a:solidFill>
                          <a:effectLst/>
                          <a:latin typeface="+mn-lt"/>
                        </a:rPr>
                        <a:t>Predispoziție genetică, medicament/mediu/</a:t>
                      </a:r>
                    </a:p>
                    <a:p>
                      <a:pPr algn="ctr" rtl="0" fontAlgn="t"/>
                      <a:r>
                        <a:rPr lang="ro" sz="1100" b="0" i="0" u="none" strike="noStrike" dirty="0">
                          <a:solidFill>
                            <a:schemeClr val="tx1"/>
                          </a:solidFill>
                          <a:effectLst/>
                          <a:latin typeface="+mn-lt"/>
                        </a:rPr>
                        <a:t>alergeni alimente/latex/animale de companie</a:t>
                      </a:r>
                    </a:p>
                  </a:txBody>
                  <a:tcPr marL="6757" marR="6757" marT="6757" marB="0" anchor="ctr"/>
                </a:tc>
                <a:extLst>
                  <a:ext uri="{0D108BD9-81ED-4DB2-BD59-A6C34878D82A}">
                    <a16:rowId xmlns:a16="http://schemas.microsoft.com/office/drawing/2014/main" val="1602575073"/>
                  </a:ext>
                </a:extLst>
              </a:tr>
              <a:tr h="455847">
                <a:tc>
                  <a:txBody>
                    <a:bodyPr/>
                    <a:lstStyle/>
                    <a:p>
                      <a:pPr algn="l" rtl="0" fontAlgn="ctr"/>
                      <a:r>
                        <a:rPr lang="ro" sz="1100" b="0" i="0" u="none" strike="noStrike" dirty="0">
                          <a:solidFill>
                            <a:schemeClr val="tx1"/>
                          </a:solidFill>
                          <a:effectLst/>
                          <a:latin typeface="+mn-lt"/>
                        </a:rPr>
                        <a:t>Anafilaxie</a:t>
                      </a:r>
                    </a:p>
                  </a:txBody>
                  <a:tcPr marL="9525" marR="9525" marT="9525" marB="0" anchor="ctr"/>
                </a:tc>
                <a:tc>
                  <a:txBody>
                    <a:bodyPr/>
                    <a:lstStyle/>
                    <a:p>
                      <a:pPr algn="ctr" rtl="0" fontAlgn="t"/>
                      <a:r>
                        <a:rPr lang="ro" sz="1100" b="0" i="0" u="none" strike="noStrike" dirty="0">
                          <a:solidFill>
                            <a:schemeClr val="tx1"/>
                          </a:solidFill>
                          <a:effectLst/>
                          <a:latin typeface="+mn-lt"/>
                        </a:rPr>
                        <a:t>Anumiți alergeni: alimente, unele medicamente, venin de insecte, latex.</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773001352"/>
                  </a:ext>
                </a:extLst>
              </a:tr>
              <a:tr h="679268">
                <a:tc>
                  <a:txBody>
                    <a:bodyPr/>
                    <a:lstStyle/>
                    <a:p>
                      <a:pPr algn="l" rtl="0" fontAlgn="ctr"/>
                      <a:r>
                        <a:rPr lang="ro" sz="1100" b="0" i="0" u="none" strike="noStrike" dirty="0">
                          <a:solidFill>
                            <a:schemeClr val="tx1"/>
                          </a:solidFill>
                          <a:effectLst/>
                          <a:latin typeface="+mn-lt"/>
                        </a:rPr>
                        <a:t>Angioedem</a:t>
                      </a:r>
                    </a:p>
                  </a:txBody>
                  <a:tcPr marL="9525" marR="9525" marT="9525" marB="0" anchor="ctr"/>
                </a:tc>
                <a:tc>
                  <a:txBody>
                    <a:bodyPr/>
                    <a:lstStyle/>
                    <a:p>
                      <a:pPr algn="ctr" rtl="0" fontAlgn="t"/>
                      <a:r>
                        <a:rPr lang="ro" sz="1100" b="0" i="0" u="none" strike="noStrike" dirty="0">
                          <a:solidFill>
                            <a:schemeClr val="tx1"/>
                          </a:solidFill>
                          <a:effectLst/>
                          <a:latin typeface="+mn-lt"/>
                        </a:rPr>
                        <a:t>Părul animalelor, expunerea la apă, lumina soarelui, frig sau căldură, alimente, mușcături de insecte, polen, boli autoimune cum ar fi lupusul.</a:t>
                      </a:r>
                    </a:p>
                  </a:txBody>
                  <a:tcPr marL="6757" marR="6757" marT="6757" marB="0" anchor="ctr"/>
                </a:tc>
                <a:extLst>
                  <a:ext uri="{0D108BD9-81ED-4DB2-BD59-A6C34878D82A}">
                    <a16:rowId xmlns:a16="http://schemas.microsoft.com/office/drawing/2014/main" val="2806449813"/>
                  </a:ext>
                </a:extLst>
              </a:tr>
              <a:tr h="236115">
                <a:tc>
                  <a:txBody>
                    <a:bodyPr/>
                    <a:lstStyle/>
                    <a:p>
                      <a:pPr algn="l" rtl="0" fontAlgn="ctr"/>
                      <a:r>
                        <a:rPr lang="ro" sz="1100" b="0" i="0" u="none" strike="noStrike">
                          <a:solidFill>
                            <a:schemeClr val="tx1"/>
                          </a:solidFill>
                          <a:effectLst/>
                          <a:latin typeface="+mn-lt"/>
                        </a:rPr>
                        <a:t>Aspergiloză</a:t>
                      </a:r>
                    </a:p>
                  </a:txBody>
                  <a:tcPr marL="9525" marR="9525" marT="9525" marB="0" anchor="ctr"/>
                </a:tc>
                <a:tc>
                  <a:txBody>
                    <a:bodyPr/>
                    <a:lstStyle/>
                    <a:p>
                      <a:pPr algn="ctr" rtl="0" fontAlgn="t"/>
                      <a:r>
                        <a:rPr lang="ro" sz="1100" b="0" i="1" u="none" strike="noStrike" dirty="0">
                          <a:solidFill>
                            <a:schemeClr val="tx1"/>
                          </a:solidFill>
                          <a:effectLst/>
                          <a:latin typeface="+mn-lt"/>
                          <a:cs typeface="Arial" panose="020B0604020202020204" pitchFamily="34" charset="0"/>
                        </a:rPr>
                        <a:t>Ciuperca Aspergillus</a:t>
                      </a:r>
                      <a:endParaRPr lang="en-IE" sz="1100" b="0" i="0" u="none" strike="noStrike" dirty="0">
                        <a:solidFill>
                          <a:schemeClr val="tx1"/>
                        </a:solidFill>
                        <a:effectLst/>
                        <a:latin typeface="+mn-lt"/>
                        <a:cs typeface="Arial" panose="020B0604020202020204" pitchFamily="34" charset="0"/>
                      </a:endParaRPr>
                    </a:p>
                  </a:txBody>
                  <a:tcPr marL="6757" marR="6757" marT="6757" marB="0" anchor="ctr"/>
                </a:tc>
                <a:extLst>
                  <a:ext uri="{0D108BD9-81ED-4DB2-BD59-A6C34878D82A}">
                    <a16:rowId xmlns:a16="http://schemas.microsoft.com/office/drawing/2014/main" val="2325084982"/>
                  </a:ext>
                </a:extLst>
              </a:tr>
              <a:tr h="679268">
                <a:tc>
                  <a:txBody>
                    <a:bodyPr/>
                    <a:lstStyle/>
                    <a:p>
                      <a:pPr algn="l" rtl="0" fontAlgn="ctr"/>
                      <a:r>
                        <a:rPr lang="ro" sz="1100" b="0" i="0" u="none" strike="noStrike">
                          <a:solidFill>
                            <a:schemeClr val="tx1"/>
                          </a:solidFill>
                          <a:effectLst/>
                          <a:latin typeface="+mn-lt"/>
                        </a:rPr>
                        <a:t>Astm</a:t>
                      </a:r>
                    </a:p>
                  </a:txBody>
                  <a:tcPr marL="9525" marR="9525" marT="9525" marB="0" anchor="ctr"/>
                </a:tc>
                <a:tc>
                  <a:txBody>
                    <a:bodyPr/>
                    <a:lstStyle/>
                    <a:p>
                      <a:pPr algn="ctr" rtl="0" fontAlgn="t"/>
                      <a:r>
                        <a:rPr lang="ro" sz="1100" b="0" i="0" u="none" strike="noStrike" dirty="0">
                          <a:solidFill>
                            <a:schemeClr val="tx1"/>
                          </a:solidFill>
                          <a:effectLst/>
                          <a:latin typeface="+mn-lt"/>
                        </a:rPr>
                        <a:t>Acarieni din praful de casă, blană de animale, polen, fum, exerciții fizice, infecții virale, inhalarea de alergeni chimici sau alți alergeni.</a:t>
                      </a:r>
                    </a:p>
                  </a:txBody>
                  <a:tcPr marL="6757" marR="6757" marT="6757" marB="0" anchor="ctr"/>
                </a:tc>
                <a:extLst>
                  <a:ext uri="{0D108BD9-81ED-4DB2-BD59-A6C34878D82A}">
                    <a16:rowId xmlns:a16="http://schemas.microsoft.com/office/drawing/2014/main" val="2124123044"/>
                  </a:ext>
                </a:extLst>
              </a:tr>
              <a:tr h="236115">
                <a:tc>
                  <a:txBody>
                    <a:bodyPr/>
                    <a:lstStyle/>
                    <a:p>
                      <a:pPr algn="l" rtl="0" fontAlgn="ctr"/>
                      <a:r>
                        <a:rPr lang="ro" sz="1100" b="0" i="0" u="none" strike="noStrike" dirty="0">
                          <a:solidFill>
                            <a:schemeClr val="tx1"/>
                          </a:solidFill>
                          <a:effectLst/>
                          <a:latin typeface="+mn-lt"/>
                        </a:rPr>
                        <a:t>Granulomatoza cronică</a:t>
                      </a:r>
                    </a:p>
                  </a:txBody>
                  <a:tcPr marL="9525" marR="9525" marT="9525" marB="0" anchor="ctr"/>
                </a:tc>
                <a:tc>
                  <a:txBody>
                    <a:bodyPr/>
                    <a:lstStyle/>
                    <a:p>
                      <a:pPr algn="ctr" rtl="0" fontAlgn="t"/>
                      <a:r>
                        <a:rPr lang="ro" sz="1100" b="0" i="0" u="none" strike="noStrike" dirty="0">
                          <a:solidFill>
                            <a:schemeClr val="tx1"/>
                          </a:solidFill>
                          <a:effectLst/>
                          <a:latin typeface="+mn-lt"/>
                        </a:rPr>
                        <a:t>Predispoziție genetică</a:t>
                      </a:r>
                    </a:p>
                  </a:txBody>
                  <a:tcPr marL="6757" marR="6757" marT="6757" marB="0" anchor="ctr"/>
                </a:tc>
                <a:extLst>
                  <a:ext uri="{0D108BD9-81ED-4DB2-BD59-A6C34878D82A}">
                    <a16:rowId xmlns:a16="http://schemas.microsoft.com/office/drawing/2014/main" val="2872877433"/>
                  </a:ext>
                </a:extLst>
              </a:tr>
              <a:tr h="236115">
                <a:tc>
                  <a:txBody>
                    <a:bodyPr/>
                    <a:lstStyle/>
                    <a:p>
                      <a:pPr algn="l" rtl="0" fontAlgn="ctr"/>
                      <a:r>
                        <a:rPr lang="ro" sz="1100" b="0" i="0" u="none" strike="noStrike">
                          <a:solidFill>
                            <a:schemeClr val="tx1"/>
                          </a:solidFill>
                          <a:effectLst/>
                          <a:latin typeface="+mn-lt"/>
                        </a:rPr>
                        <a:t>Rinosinusita cronică</a:t>
                      </a:r>
                    </a:p>
                  </a:txBody>
                  <a:tcPr marL="9525" marR="9525" marT="9525" marB="0" anchor="ctr"/>
                </a:tc>
                <a:tc>
                  <a:txBody>
                    <a:bodyPr/>
                    <a:lstStyle/>
                    <a:p>
                      <a:pPr algn="ctr" rtl="0" fontAlgn="t"/>
                      <a:r>
                        <a:rPr lang="ro" sz="1100" b="0" i="0" u="none" strike="noStrike" dirty="0">
                          <a:solidFill>
                            <a:schemeClr val="tx1"/>
                          </a:solidFill>
                          <a:effectLst/>
                          <a:latin typeface="+mn-lt"/>
                        </a:rPr>
                        <a:t>Alergeni, afecțiuni preexistente cum ar fi fibroza chistică.</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150058220"/>
                  </a:ext>
                </a:extLst>
              </a:tr>
              <a:tr h="455847">
                <a:tc>
                  <a:txBody>
                    <a:bodyPr/>
                    <a:lstStyle/>
                    <a:p>
                      <a:pPr algn="l" rtl="0" fontAlgn="ctr"/>
                      <a:r>
                        <a:rPr lang="ro" sz="1100" b="0" i="0" u="none" strike="noStrike">
                          <a:solidFill>
                            <a:schemeClr val="tx1"/>
                          </a:solidFill>
                          <a:effectLst/>
                          <a:latin typeface="+mn-lt"/>
                        </a:rPr>
                        <a:t>Sindromul Churg-Strauss</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100" b="0" i="0" u="none" strike="noStrike" dirty="0">
                          <a:solidFill>
                            <a:schemeClr val="tx1"/>
                          </a:solidFill>
                          <a:effectLst/>
                          <a:latin typeface="+mn-lt"/>
                        </a:rPr>
                        <a:t>Se crede că este o combinație de predispoziție genetică și expunere la alergeni.</a:t>
                      </a:r>
                    </a:p>
                  </a:txBody>
                  <a:tcPr marL="6757" marR="6757" marT="6757" marB="0" anchor="ctr"/>
                </a:tc>
                <a:extLst>
                  <a:ext uri="{0D108BD9-81ED-4DB2-BD59-A6C34878D82A}">
                    <a16:rowId xmlns:a16="http://schemas.microsoft.com/office/drawing/2014/main" val="340489082"/>
                  </a:ext>
                </a:extLst>
              </a:tr>
              <a:tr h="236115">
                <a:tc>
                  <a:txBody>
                    <a:bodyPr/>
                    <a:lstStyle/>
                    <a:p>
                      <a:pPr algn="l" rtl="0" fontAlgn="ctr"/>
                      <a:r>
                        <a:rPr lang="ro" sz="1100" b="0" i="0" u="none" strike="noStrike" dirty="0">
                          <a:solidFill>
                            <a:schemeClr val="tx1"/>
                          </a:solidFill>
                          <a:effectLst/>
                          <a:latin typeface="+mn-lt"/>
                        </a:rPr>
                        <a:t>Urticarie la frig</a:t>
                      </a:r>
                    </a:p>
                  </a:txBody>
                  <a:tcPr marL="9525" marR="9525" marT="9525" marB="0" anchor="ctr"/>
                </a:tc>
                <a:tc>
                  <a:txBody>
                    <a:bodyPr/>
                    <a:lstStyle/>
                    <a:p>
                      <a:pPr algn="ctr" rtl="0" fontAlgn="t"/>
                      <a:r>
                        <a:rPr lang="ro" sz="1100" b="0" i="0" u="none" strike="noStrike" dirty="0">
                          <a:solidFill>
                            <a:schemeClr val="tx1"/>
                          </a:solidFill>
                          <a:effectLst/>
                          <a:latin typeface="+mn-lt"/>
                        </a:rPr>
                        <a:t>Expunerea la frig și, în unele cazuri, predispoziție genetică. </a:t>
                      </a:r>
                    </a:p>
                  </a:txBody>
                  <a:tcPr marL="6757" marR="6757" marT="6757" marB="0" anchor="ctr"/>
                </a:tc>
                <a:extLst>
                  <a:ext uri="{0D108BD9-81ED-4DB2-BD59-A6C34878D82A}">
                    <a16:rowId xmlns:a16="http://schemas.microsoft.com/office/drawing/2014/main" val="4020950809"/>
                  </a:ext>
                </a:extLst>
              </a:tr>
              <a:tr h="459536">
                <a:tc>
                  <a:txBody>
                    <a:bodyPr/>
                    <a:lstStyle/>
                    <a:p>
                      <a:pPr algn="l" rtl="0" fontAlgn="ctr"/>
                      <a:r>
                        <a:rPr lang="ro" sz="1100" b="0" i="0" u="none" strike="noStrike" dirty="0">
                          <a:solidFill>
                            <a:schemeClr val="tx1"/>
                          </a:solidFill>
                          <a:effectLst/>
                          <a:latin typeface="+mn-lt"/>
                        </a:rPr>
                        <a:t>Imunodeficiență variabilă comună (CVID)</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100" b="0" i="0" u="none" strike="noStrike" dirty="0">
                          <a:solidFill>
                            <a:schemeClr val="tx1"/>
                          </a:solidFill>
                          <a:effectLst/>
                          <a:latin typeface="+mn-lt"/>
                        </a:rPr>
                        <a:t>Predispoziție genetică</a:t>
                      </a:r>
                    </a:p>
                  </a:txBody>
                  <a:tcPr marL="6757" marR="6757" marT="6757" marB="0" anchor="ctr"/>
                </a:tc>
                <a:extLst>
                  <a:ext uri="{0D108BD9-81ED-4DB2-BD59-A6C34878D82A}">
                    <a16:rowId xmlns:a16="http://schemas.microsoft.com/office/drawing/2014/main" val="3427695198"/>
                  </a:ext>
                </a:extLst>
              </a:tr>
              <a:tr h="236115">
                <a:tc>
                  <a:txBody>
                    <a:bodyPr/>
                    <a:lstStyle/>
                    <a:p>
                      <a:pPr algn="l" rtl="0" fontAlgn="ctr"/>
                      <a:r>
                        <a:rPr lang="ro" sz="1100" b="0" i="0" u="none" strike="noStrike" dirty="0">
                          <a:solidFill>
                            <a:schemeClr val="tx1"/>
                          </a:solidFill>
                          <a:effectLst/>
                          <a:latin typeface="+mn-lt"/>
                        </a:rPr>
                        <a:t>Esofagită</a:t>
                      </a:r>
                    </a:p>
                  </a:txBody>
                  <a:tcPr marL="9525" marR="9525" marT="9525" marB="0" anchor="ctr"/>
                </a:tc>
                <a:tc>
                  <a:txBody>
                    <a:bodyPr/>
                    <a:lstStyle/>
                    <a:p>
                      <a:pPr algn="ctr" rtl="0" fontAlgn="t"/>
                      <a:r>
                        <a:rPr lang="ro" sz="1100" b="0" i="0" u="none" strike="noStrike" dirty="0">
                          <a:solidFill>
                            <a:schemeClr val="tx1"/>
                          </a:solidFill>
                          <a:effectLst/>
                          <a:latin typeface="+mn-lt"/>
                        </a:rPr>
                        <a:t>Alergeni alimentare/medicamente</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276029277"/>
                  </a:ext>
                </a:extLst>
              </a:tr>
              <a:tr h="236115">
                <a:tc>
                  <a:txBody>
                    <a:bodyPr/>
                    <a:lstStyle/>
                    <a:p>
                      <a:pPr algn="l" rtl="0" fontAlgn="ctr"/>
                      <a:r>
                        <a:rPr lang="ro" sz="1100" b="0" i="0" u="none" strike="noStrike" dirty="0">
                          <a:solidFill>
                            <a:schemeClr val="tx1"/>
                          </a:solidFill>
                          <a:effectLst/>
                          <a:latin typeface="+mn-lt"/>
                        </a:rPr>
                        <a:t>Rinită alergică (febra fânului)</a:t>
                      </a:r>
                    </a:p>
                  </a:txBody>
                  <a:tcPr marL="9525" marR="9525" marT="9525" marB="0" anchor="ctr"/>
                </a:tc>
                <a:tc>
                  <a:txBody>
                    <a:bodyPr/>
                    <a:lstStyle/>
                    <a:p>
                      <a:pPr algn="ctr" rtl="0" fontAlgn="t"/>
                      <a:r>
                        <a:rPr lang="ro" sz="1100" b="0" i="0" u="none" strike="noStrike" dirty="0">
                          <a:solidFill>
                            <a:schemeClr val="tx1"/>
                          </a:solidFill>
                          <a:effectLst/>
                          <a:latin typeface="+mn-lt"/>
                        </a:rPr>
                        <a:t>Polenul</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533510965"/>
                  </a:ext>
                </a:extLst>
              </a:tr>
              <a:tr h="236115">
                <a:tc>
                  <a:txBody>
                    <a:bodyPr/>
                    <a:lstStyle/>
                    <a:p>
                      <a:pPr algn="l" rtl="0" fontAlgn="ctr"/>
                      <a:r>
                        <a:rPr lang="ro" sz="1100" b="0" i="0" u="none" strike="noStrike" dirty="0">
                          <a:solidFill>
                            <a:schemeClr val="tx1"/>
                          </a:solidFill>
                          <a:effectLst/>
                          <a:latin typeface="+mn-lt"/>
                        </a:rPr>
                        <a:t>Pneumonită</a:t>
                      </a:r>
                    </a:p>
                  </a:txBody>
                  <a:tcPr marL="9525" marR="9525" marT="9525" marB="0" anchor="ctr"/>
                </a:tc>
                <a:tc>
                  <a:txBody>
                    <a:bodyPr/>
                    <a:lstStyle/>
                    <a:p>
                      <a:pPr algn="ctr" rtl="0" fontAlgn="t"/>
                      <a:r>
                        <a:rPr lang="ro" sz="1100" b="0" i="0" u="none" strike="noStrike">
                          <a:solidFill>
                            <a:schemeClr val="tx1"/>
                          </a:solidFill>
                          <a:effectLst/>
                          <a:latin typeface="+mn-lt"/>
                        </a:rPr>
                        <a:t>Aeroalergeni, anumite medicamente.</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281242103"/>
                  </a:ext>
                </a:extLst>
              </a:tr>
              <a:tr h="236115">
                <a:tc>
                  <a:txBody>
                    <a:bodyPr/>
                    <a:lstStyle/>
                    <a:p>
                      <a:pPr algn="l" rtl="0" fontAlgn="ctr"/>
                      <a:r>
                        <a:rPr lang="ro" sz="1100" b="0" i="0" u="none" strike="noStrike" dirty="0">
                          <a:solidFill>
                            <a:schemeClr val="tx1"/>
                          </a:solidFill>
                          <a:effectLst/>
                          <a:latin typeface="+mn-lt"/>
                        </a:rPr>
                        <a:t>Urticarie</a:t>
                      </a:r>
                    </a:p>
                  </a:txBody>
                  <a:tcPr marL="9525" marR="9525" marT="9525" marB="0" anchor="ctr"/>
                </a:tc>
                <a:tc>
                  <a:txBody>
                    <a:bodyPr/>
                    <a:lstStyle/>
                    <a:p>
                      <a:pPr algn="ctr" rtl="0" fontAlgn="t"/>
                      <a:r>
                        <a:rPr lang="ro" sz="1100" b="0" i="0" u="none" strike="noStrike" dirty="0">
                          <a:solidFill>
                            <a:schemeClr val="tx1"/>
                          </a:solidFill>
                          <a:effectLst/>
                          <a:latin typeface="+mn-lt"/>
                        </a:rPr>
                        <a:t>Alergeni alimentari/medicamente, venin de insecte.</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607875295"/>
                  </a:ext>
                </a:extLst>
              </a:tr>
            </a:tbl>
          </a:graphicData>
        </a:graphic>
      </p:graphicFrame>
      <p:graphicFrame>
        <p:nvGraphicFramePr>
          <p:cNvPr id="7" name="Table 1">
            <a:extLst>
              <a:ext uri="{FF2B5EF4-FFF2-40B4-BE49-F238E27FC236}">
                <a16:creationId xmlns:a16="http://schemas.microsoft.com/office/drawing/2014/main" id="{1E7FF864-2C6A-8B49-7F31-7DFC34F3B7FD}"/>
              </a:ext>
            </a:extLst>
          </p:cNvPr>
          <p:cNvGraphicFramePr>
            <a:graphicFrameLocks noGrp="1"/>
          </p:cNvGraphicFramePr>
          <p:nvPr>
            <p:extLst>
              <p:ext uri="{D42A27DB-BD31-4B8C-83A1-F6EECF244321}">
                <p14:modId xmlns:p14="http://schemas.microsoft.com/office/powerpoint/2010/main" val="1130114966"/>
              </p:ext>
            </p:extLst>
          </p:nvPr>
        </p:nvGraphicFramePr>
        <p:xfrm>
          <a:off x="4373611" y="505782"/>
          <a:ext cx="4097537" cy="5821142"/>
        </p:xfrm>
        <a:graphic>
          <a:graphicData uri="http://schemas.openxmlformats.org/drawingml/2006/table">
            <a:tbl>
              <a:tblPr>
                <a:tableStyleId>{5C22544A-7EE6-4342-B048-85BDC9FD1C3A}</a:tableStyleId>
              </a:tblPr>
              <a:tblGrid>
                <a:gridCol w="1325943">
                  <a:extLst>
                    <a:ext uri="{9D8B030D-6E8A-4147-A177-3AD203B41FA5}">
                      <a16:colId xmlns:a16="http://schemas.microsoft.com/office/drawing/2014/main" val="2497409396"/>
                    </a:ext>
                  </a:extLst>
                </a:gridCol>
                <a:gridCol w="2771594">
                  <a:extLst>
                    <a:ext uri="{9D8B030D-6E8A-4147-A177-3AD203B41FA5}">
                      <a16:colId xmlns:a16="http://schemas.microsoft.com/office/drawing/2014/main" val="3440800795"/>
                    </a:ext>
                  </a:extLst>
                </a:gridCol>
              </a:tblGrid>
              <a:tr h="488264">
                <a:tc>
                  <a:txBody>
                    <a:bodyPr/>
                    <a:lstStyle/>
                    <a:p>
                      <a:pPr algn="ctr" rtl="0" fontAlgn="t"/>
                      <a:r>
                        <a:rPr lang="ro" sz="1200" b="1" u="none" strike="noStrike" dirty="0">
                          <a:solidFill>
                            <a:srgbClr val="0070C0"/>
                          </a:solidFill>
                          <a:effectLst/>
                          <a:latin typeface="+mn-lt"/>
                        </a:rPr>
                        <a:t>Boala</a:t>
                      </a:r>
                      <a:endParaRPr lang="en-IE" sz="1200" b="1" i="0" u="none" strike="noStrike" dirty="0">
                        <a:solidFill>
                          <a:srgbClr val="0070C0"/>
                        </a:solidFill>
                        <a:effectLst/>
                        <a:latin typeface="+mn-lt"/>
                      </a:endParaRPr>
                    </a:p>
                  </a:txBody>
                  <a:tcPr marL="6757" marR="6757" marT="6757" marB="0" anchor="ctr"/>
                </a:tc>
                <a:tc>
                  <a:txBody>
                    <a:bodyPr/>
                    <a:lstStyle/>
                    <a:p>
                      <a:pPr algn="ctr" rtl="0" fontAlgn="t"/>
                      <a:r>
                        <a:rPr lang="ro" sz="1200" b="1" i="0" u="none" strike="noStrike" baseline="0" dirty="0">
                          <a:solidFill>
                            <a:srgbClr val="0070C0"/>
                          </a:solidFill>
                          <a:effectLst/>
                          <a:latin typeface="+mn-lt"/>
                        </a:rPr>
                        <a:t>Cauze/factori declanșatori</a:t>
                      </a:r>
                      <a:r>
                        <a:rPr lang="ro" sz="1200" b="1" i="0" u="none" strike="noStrike" baseline="30000" dirty="0">
                          <a:solidFill>
                            <a:srgbClr val="0070C0"/>
                          </a:solidFill>
                          <a:effectLst/>
                          <a:latin typeface="+mn-lt"/>
                        </a:rPr>
                        <a:t>2</a:t>
                      </a:r>
                    </a:p>
                  </a:txBody>
                  <a:tcPr marL="6757" marR="6757" marT="6757" marB="0" anchor="ctr"/>
                </a:tc>
                <a:extLst>
                  <a:ext uri="{0D108BD9-81ED-4DB2-BD59-A6C34878D82A}">
                    <a16:rowId xmlns:a16="http://schemas.microsoft.com/office/drawing/2014/main" val="3333697160"/>
                  </a:ext>
                </a:extLst>
              </a:tr>
              <a:tr h="475258">
                <a:tc>
                  <a:txBody>
                    <a:bodyPr/>
                    <a:lstStyle/>
                    <a:p>
                      <a:pPr algn="l" rtl="0" fontAlgn="ctr"/>
                      <a:r>
                        <a:rPr lang="ro" sz="1000" b="0" i="0" u="none" strike="noStrike" dirty="0">
                          <a:solidFill>
                            <a:schemeClr val="tx1"/>
                          </a:solidFill>
                          <a:effectLst/>
                          <a:latin typeface="+mn-lt"/>
                          <a:cs typeface="Arial" panose="020B0604020202020204" pitchFamily="34" charset="0"/>
                        </a:rPr>
                        <a:t>Acnee</a:t>
                      </a:r>
                    </a:p>
                  </a:txBody>
                  <a:tcPr marL="9525" marR="9525" marT="9525" marB="0" anchor="ctr"/>
                </a:tc>
                <a:tc>
                  <a:txBody>
                    <a:bodyPr/>
                    <a:lstStyle/>
                    <a:p>
                      <a:pPr algn="ctr" rtl="0" fontAlgn="t"/>
                      <a:r>
                        <a:rPr lang="ro" sz="1000" b="0" i="0" u="none" strike="noStrike" dirty="0">
                          <a:solidFill>
                            <a:schemeClr val="tx1"/>
                          </a:solidFill>
                          <a:effectLst/>
                          <a:latin typeface="+mn-lt"/>
                        </a:rPr>
                        <a:t>Predispoziție genetică, modificări hormonale, anumite medicamente, produse cosmetice, fumat, diete cu index glicemic ridicat</a:t>
                      </a:r>
                      <a:endParaRPr lang="en-IE" sz="10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831694956"/>
                  </a:ext>
                </a:extLst>
              </a:tr>
              <a:tr h="190931">
                <a:tc>
                  <a:txBody>
                    <a:bodyPr/>
                    <a:lstStyle/>
                    <a:p>
                      <a:pPr algn="l" rtl="0" fontAlgn="ctr"/>
                      <a:r>
                        <a:rPr lang="ro" sz="1000" b="0" i="0" u="none" strike="noStrike">
                          <a:solidFill>
                            <a:schemeClr val="tx1"/>
                          </a:solidFill>
                          <a:effectLst/>
                          <a:latin typeface="+mn-lt"/>
                          <a:cs typeface="Arial" panose="020B0604020202020204" pitchFamily="34" charset="0"/>
                        </a:rPr>
                        <a:t>Keratoza actinică</a:t>
                      </a:r>
                    </a:p>
                  </a:txBody>
                  <a:tcPr marL="9525" marR="9525" marT="9525" marB="0" anchor="ctr"/>
                </a:tc>
                <a:tc>
                  <a:txBody>
                    <a:bodyPr/>
                    <a:lstStyle/>
                    <a:p>
                      <a:pPr algn="ctr" rtl="0" fontAlgn="t"/>
                      <a:r>
                        <a:rPr lang="ro" sz="1000" b="0" i="0" u="none" strike="noStrike" dirty="0">
                          <a:solidFill>
                            <a:schemeClr val="tx1"/>
                          </a:solidFill>
                          <a:effectLst/>
                          <a:latin typeface="+mn-lt"/>
                        </a:rPr>
                        <a:t>Leziuni actinice</a:t>
                      </a:r>
                      <a:endParaRPr lang="en-IE" sz="10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4005406686"/>
                  </a:ext>
                </a:extLst>
              </a:tr>
              <a:tr h="319146">
                <a:tc>
                  <a:txBody>
                    <a:bodyPr/>
                    <a:lstStyle/>
                    <a:p>
                      <a:pPr algn="l" rtl="0" fontAlgn="ctr"/>
                      <a:r>
                        <a:rPr lang="ro" sz="1000" b="0" i="0" u="none" strike="noStrike" dirty="0">
                          <a:solidFill>
                            <a:schemeClr val="tx1"/>
                          </a:solidFill>
                          <a:effectLst/>
                          <a:latin typeface="+mn-lt"/>
                          <a:cs typeface="Arial" panose="020B0604020202020204" pitchFamily="34" charset="0"/>
                        </a:rPr>
                        <a:t>Alopecia areata</a:t>
                      </a:r>
                    </a:p>
                  </a:txBody>
                  <a:tcPr marL="9525" marR="9525" marT="9525" marB="0" anchor="ctr"/>
                </a:tc>
                <a:tc>
                  <a:txBody>
                    <a:bodyPr/>
                    <a:lstStyle/>
                    <a:p>
                      <a:pPr algn="ctr" rtl="0" fontAlgn="t"/>
                      <a:r>
                        <a:rPr lang="ro" sz="1000" b="0" i="0" u="none" strike="noStrike" dirty="0">
                          <a:solidFill>
                            <a:schemeClr val="tx1"/>
                          </a:solidFill>
                          <a:effectLst/>
                          <a:latin typeface="+mn-lt"/>
                        </a:rPr>
                        <a:t>Predispoziție genetică, anumite medicamente, modificări hormonale, stres</a:t>
                      </a:r>
                      <a:endParaRPr lang="en-IE" sz="10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928370044"/>
                  </a:ext>
                </a:extLst>
              </a:tr>
              <a:tr h="319146">
                <a:tc>
                  <a:txBody>
                    <a:bodyPr/>
                    <a:lstStyle/>
                    <a:p>
                      <a:pPr algn="l" rtl="0" fontAlgn="ctr"/>
                      <a:r>
                        <a:rPr lang="ro" sz="1000" b="0" i="0" u="none" strike="noStrike">
                          <a:solidFill>
                            <a:schemeClr val="tx1"/>
                          </a:solidFill>
                          <a:effectLst/>
                          <a:latin typeface="+mn-lt"/>
                          <a:cs typeface="Arial" panose="020B0604020202020204" pitchFamily="34" charset="0"/>
                        </a:rPr>
                        <a:t>Celulita</a:t>
                      </a:r>
                    </a:p>
                  </a:txBody>
                  <a:tcPr marL="9525" marR="9525" marT="9525" marB="0" anchor="ctr"/>
                </a:tc>
                <a:tc>
                  <a:txBody>
                    <a:bodyPr/>
                    <a:lstStyle/>
                    <a:p>
                      <a:pPr algn="ctr" rtl="0" fontAlgn="t"/>
                      <a:r>
                        <a:rPr lang="ro" sz="1000" b="0" i="0" u="none" strike="noStrike" dirty="0">
                          <a:solidFill>
                            <a:schemeClr val="tx1"/>
                          </a:solidFill>
                          <a:effectLst/>
                          <a:latin typeface="+mn-lt"/>
                        </a:rPr>
                        <a:t>Leziuni/infecții care permit bacteriilor să pătrundă în piele</a:t>
                      </a:r>
                      <a:endParaRPr lang="en-IE" sz="10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599375618"/>
                  </a:ext>
                </a:extLst>
              </a:tr>
              <a:tr h="319146">
                <a:tc>
                  <a:txBody>
                    <a:bodyPr/>
                    <a:lstStyle/>
                    <a:p>
                      <a:pPr algn="l" rtl="0" fontAlgn="ctr"/>
                      <a:r>
                        <a:rPr lang="ro" sz="1000" b="0" i="0" u="none" strike="noStrike" dirty="0">
                          <a:solidFill>
                            <a:schemeClr val="tx1"/>
                          </a:solidFill>
                          <a:effectLst/>
                          <a:latin typeface="+mn-lt"/>
                          <a:cs typeface="Arial" panose="020B0604020202020204" pitchFamily="34" charset="0"/>
                        </a:rPr>
                        <a:t>Varicela</a:t>
                      </a:r>
                      <a:endParaRPr lang="en-IE" sz="10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000" b="0" i="0" u="none" strike="noStrike" dirty="0">
                          <a:solidFill>
                            <a:schemeClr val="tx1"/>
                          </a:solidFill>
                          <a:effectLst/>
                          <a:latin typeface="+mn-lt"/>
                        </a:rPr>
                        <a:t>Virusul varicelo-zosterian prin contact direct sau aerian</a:t>
                      </a:r>
                    </a:p>
                  </a:txBody>
                  <a:tcPr marL="6757" marR="6757" marT="6757" marB="0" anchor="ctr"/>
                </a:tc>
                <a:extLst>
                  <a:ext uri="{0D108BD9-81ED-4DB2-BD59-A6C34878D82A}">
                    <a16:rowId xmlns:a16="http://schemas.microsoft.com/office/drawing/2014/main" val="1769801198"/>
                  </a:ext>
                </a:extLst>
              </a:tr>
              <a:tr h="190931">
                <a:tc>
                  <a:txBody>
                    <a:bodyPr/>
                    <a:lstStyle/>
                    <a:p>
                      <a:pPr algn="l" rtl="0" fontAlgn="ctr"/>
                      <a:r>
                        <a:rPr lang="ro" sz="1000" b="0" i="0" u="none" strike="noStrike" dirty="0">
                          <a:solidFill>
                            <a:schemeClr val="tx1"/>
                          </a:solidFill>
                          <a:effectLst/>
                          <a:latin typeface="+mn-lt"/>
                          <a:cs typeface="Arial" panose="020B0604020202020204" pitchFamily="34" charset="0"/>
                        </a:rPr>
                        <a:t>Larva migrans cutanată</a:t>
                      </a:r>
                      <a:endParaRPr lang="en-IE" sz="10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000" b="0" i="0" u="none" strike="noStrike" dirty="0">
                          <a:solidFill>
                            <a:schemeClr val="tx1"/>
                          </a:solidFill>
                          <a:effectLst/>
                          <a:latin typeface="+mn-lt"/>
                        </a:rPr>
                        <a:t>Contactul cu larvele parazitului toxocara</a:t>
                      </a:r>
                      <a:endParaRPr lang="en-IE" sz="10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365162305"/>
                  </a:ext>
                </a:extLst>
              </a:tr>
              <a:tr h="190931">
                <a:tc>
                  <a:txBody>
                    <a:bodyPr/>
                    <a:lstStyle/>
                    <a:p>
                      <a:pPr algn="l" rtl="0" fontAlgn="ctr"/>
                      <a:r>
                        <a:rPr lang="ro" sz="1000" b="0" i="0" u="none" strike="noStrike" dirty="0">
                          <a:solidFill>
                            <a:schemeClr val="tx1"/>
                          </a:solidFill>
                          <a:effectLst/>
                          <a:latin typeface="+mn-lt"/>
                          <a:cs typeface="Arial" panose="020B0604020202020204" pitchFamily="34" charset="0"/>
                        </a:rPr>
                        <a:t>Miaza cutanată</a:t>
                      </a:r>
                      <a:endParaRPr lang="en-IE" sz="10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000" b="0" i="0" u="none" strike="noStrike" dirty="0">
                          <a:solidFill>
                            <a:schemeClr val="tx1"/>
                          </a:solidFill>
                          <a:effectLst/>
                          <a:latin typeface="+mn-lt"/>
                        </a:rPr>
                        <a:t>Contactul cu larvele ordinului de muște Diptera</a:t>
                      </a:r>
                      <a:endParaRPr lang="en-IE" sz="10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270651920"/>
                  </a:ext>
                </a:extLst>
              </a:tr>
              <a:tr h="367367">
                <a:tc>
                  <a:txBody>
                    <a:bodyPr/>
                    <a:lstStyle/>
                    <a:p>
                      <a:pPr algn="l" rtl="0" fontAlgn="ctr"/>
                      <a:r>
                        <a:rPr lang="ro" sz="1000" b="0" i="0" u="none" strike="noStrike" dirty="0">
                          <a:solidFill>
                            <a:schemeClr val="tx1"/>
                          </a:solidFill>
                          <a:effectLst/>
                          <a:latin typeface="+mn-lt"/>
                          <a:cs typeface="Arial" panose="020B0604020202020204" pitchFamily="34" charset="0"/>
                        </a:rPr>
                        <a:t>Difterie</a:t>
                      </a:r>
                      <a:endParaRPr lang="en-IE" sz="10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000" b="0" i="0" u="none" strike="noStrike" dirty="0">
                          <a:solidFill>
                            <a:schemeClr val="tx1"/>
                          </a:solidFill>
                          <a:effectLst/>
                          <a:latin typeface="+mn-lt"/>
                        </a:rPr>
                        <a:t>Bacterii </a:t>
                      </a:r>
                      <a:r>
                        <a:rPr lang="ro" sz="1000" b="0" i="1" u="none" strike="noStrike" dirty="0">
                          <a:solidFill>
                            <a:schemeClr val="tx1"/>
                          </a:solidFill>
                          <a:effectLst/>
                          <a:latin typeface="+mn-lt"/>
                        </a:rPr>
                        <a:t>corynebacterium diphtheriae </a:t>
                      </a:r>
                      <a:r>
                        <a:rPr lang="ro" sz="1000" b="0" i="0" u="none" strike="noStrike" dirty="0">
                          <a:solidFill>
                            <a:schemeClr val="tx1"/>
                          </a:solidFill>
                          <a:effectLst/>
                          <a:latin typeface="+mn-lt"/>
                        </a:rPr>
                        <a:t>prin contact direct sau aerian</a:t>
                      </a:r>
                    </a:p>
                  </a:txBody>
                  <a:tcPr marL="6757" marR="6757" marT="6757" marB="0" anchor="ctr"/>
                </a:tc>
                <a:extLst>
                  <a:ext uri="{0D108BD9-81ED-4DB2-BD59-A6C34878D82A}">
                    <a16:rowId xmlns:a16="http://schemas.microsoft.com/office/drawing/2014/main" val="1644683193"/>
                  </a:ext>
                </a:extLst>
              </a:tr>
              <a:tr h="370630">
                <a:tc>
                  <a:txBody>
                    <a:bodyPr/>
                    <a:lstStyle/>
                    <a:p>
                      <a:pPr algn="l" rtl="0" fontAlgn="ctr"/>
                      <a:r>
                        <a:rPr lang="ro" sz="1000" b="0" i="0" u="none" strike="noStrike" dirty="0">
                          <a:solidFill>
                            <a:schemeClr val="tx1"/>
                          </a:solidFill>
                          <a:effectLst/>
                          <a:latin typeface="+mn-lt"/>
                          <a:cs typeface="Arial" panose="020B0604020202020204" pitchFamily="34" charset="0"/>
                        </a:rPr>
                        <a:t>Eczemă (dermatită atopică/de contact)</a:t>
                      </a:r>
                    </a:p>
                  </a:txBody>
                  <a:tcPr marL="9525" marR="9525" marT="9525" marB="0" anchor="ctr"/>
                </a:tc>
                <a:tc>
                  <a:txBody>
                    <a:bodyPr/>
                    <a:lstStyle/>
                    <a:p>
                      <a:pPr algn="ctr" rtl="0" fontAlgn="t"/>
                      <a:r>
                        <a:rPr lang="ro" sz="1000" b="0" i="0" u="none" strike="noStrike" dirty="0">
                          <a:solidFill>
                            <a:schemeClr val="tx1"/>
                          </a:solidFill>
                          <a:effectLst/>
                          <a:latin typeface="+mn-lt"/>
                        </a:rPr>
                        <a:t>Predispoziție genetică, alergeni din mediu, substanțe chimice</a:t>
                      </a:r>
                      <a:endParaRPr lang="en-IE" sz="10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282008233"/>
                  </a:ext>
                </a:extLst>
              </a:tr>
              <a:tr h="190931">
                <a:tc>
                  <a:txBody>
                    <a:bodyPr/>
                    <a:lstStyle/>
                    <a:p>
                      <a:pPr algn="l" rtl="0" fontAlgn="ctr"/>
                      <a:r>
                        <a:rPr lang="ro" sz="1000" b="0" i="0" u="none" strike="noStrike">
                          <a:solidFill>
                            <a:schemeClr val="tx1"/>
                          </a:solidFill>
                          <a:effectLst/>
                          <a:latin typeface="+mn-lt"/>
                          <a:cs typeface="Arial" panose="020B0604020202020204" pitchFamily="34" charset="0"/>
                        </a:rPr>
                        <a:t>Epidermoliza buloasă</a:t>
                      </a:r>
                    </a:p>
                  </a:txBody>
                  <a:tcPr marL="9525" marR="9525" marT="9525" marB="0" anchor="ctr"/>
                </a:tc>
                <a:tc>
                  <a:txBody>
                    <a:bodyPr/>
                    <a:lstStyle/>
                    <a:p>
                      <a:pPr algn="ctr" rtl="0" fontAlgn="t"/>
                      <a:r>
                        <a:rPr lang="ro" sz="1000" b="0" i="0" u="none" strike="noStrike" dirty="0">
                          <a:solidFill>
                            <a:schemeClr val="tx1"/>
                          </a:solidFill>
                          <a:effectLst/>
                          <a:latin typeface="+mn-lt"/>
                        </a:rPr>
                        <a:t>Predispoziție genetică</a:t>
                      </a:r>
                      <a:endParaRPr lang="en-IE" sz="10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6044971"/>
                  </a:ext>
                </a:extLst>
              </a:tr>
              <a:tr h="319146">
                <a:tc>
                  <a:txBody>
                    <a:bodyPr/>
                    <a:lstStyle/>
                    <a:p>
                      <a:pPr algn="l" rtl="0" fontAlgn="ctr"/>
                      <a:r>
                        <a:rPr lang="ro" sz="1000" b="0" i="0" u="none" strike="noStrike" dirty="0">
                          <a:solidFill>
                            <a:schemeClr val="tx1"/>
                          </a:solidFill>
                          <a:effectLst/>
                          <a:latin typeface="+mn-lt"/>
                          <a:cs typeface="Arial" panose="020B0604020202020204" pitchFamily="34" charset="0"/>
                        </a:rPr>
                        <a:t>Herpes simplex</a:t>
                      </a:r>
                    </a:p>
                  </a:txBody>
                  <a:tcPr marL="9525" marR="9525" marT="9525" marB="0" anchor="ctr"/>
                </a:tc>
                <a:tc>
                  <a:txBody>
                    <a:bodyPr/>
                    <a:lstStyle/>
                    <a:p>
                      <a:pPr algn="ctr" rtl="0" fontAlgn="t"/>
                      <a:r>
                        <a:rPr lang="ro" sz="1000" b="0" i="0" u="none" strike="noStrike" dirty="0">
                          <a:solidFill>
                            <a:schemeClr val="tx1"/>
                          </a:solidFill>
                          <a:effectLst/>
                          <a:latin typeface="+mn-lt"/>
                        </a:rPr>
                        <a:t>Virusul </a:t>
                      </a:r>
                      <a:r>
                        <a:rPr lang="ro" sz="1000" b="0" i="1" u="none" strike="noStrike" dirty="0">
                          <a:solidFill>
                            <a:schemeClr val="tx1"/>
                          </a:solidFill>
                          <a:effectLst/>
                          <a:latin typeface="+mn-lt"/>
                        </a:rPr>
                        <a:t>herpes simplex</a:t>
                      </a:r>
                      <a:r>
                        <a:rPr lang="ro" sz="1000" b="0" i="0" u="none" strike="noStrike" dirty="0">
                          <a:solidFill>
                            <a:schemeClr val="tx1"/>
                          </a:solidFill>
                          <a:effectLst/>
                          <a:latin typeface="+mn-lt"/>
                        </a:rPr>
                        <a:t> prin contact direct sau din lichide corporale</a:t>
                      </a:r>
                      <a:endParaRPr lang="en-IE" sz="10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302052893"/>
                  </a:ext>
                </a:extLst>
              </a:tr>
              <a:tr h="185249">
                <a:tc>
                  <a:txBody>
                    <a:bodyPr/>
                    <a:lstStyle/>
                    <a:p>
                      <a:pPr algn="l" rtl="0" fontAlgn="ctr"/>
                      <a:r>
                        <a:rPr lang="ro" sz="1000" b="0" i="0" u="none" strike="noStrike" dirty="0">
                          <a:solidFill>
                            <a:schemeClr val="tx1"/>
                          </a:solidFill>
                          <a:effectLst/>
                          <a:latin typeface="+mn-lt"/>
                          <a:cs typeface="Arial" panose="020B0604020202020204" pitchFamily="34" charset="0"/>
                        </a:rPr>
                        <a:t>Gonoree</a:t>
                      </a:r>
                      <a:endParaRPr lang="en-IE" sz="10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000" b="0" i="0" u="none" strike="noStrike" dirty="0">
                          <a:solidFill>
                            <a:schemeClr val="tx1"/>
                          </a:solidFill>
                          <a:effectLst/>
                          <a:latin typeface="+mn-lt"/>
                        </a:rPr>
                        <a:t>Contact cu bacteria </a:t>
                      </a:r>
                      <a:r>
                        <a:rPr lang="ro" sz="1000" b="0" i="1" u="none" strike="noStrike" dirty="0">
                          <a:solidFill>
                            <a:schemeClr val="tx1"/>
                          </a:solidFill>
                          <a:effectLst/>
                          <a:latin typeface="+mn-lt"/>
                        </a:rPr>
                        <a:t>neisseria gonorrhoeae</a:t>
                      </a:r>
                      <a:endParaRPr lang="en-IE" sz="1000" b="0" i="1"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4096391511"/>
                  </a:ext>
                </a:extLst>
              </a:tr>
              <a:tr h="321981">
                <a:tc>
                  <a:txBody>
                    <a:bodyPr/>
                    <a:lstStyle/>
                    <a:p>
                      <a:pPr algn="l" rtl="0" fontAlgn="ctr"/>
                      <a:r>
                        <a:rPr lang="ro" sz="1000" b="0" i="0" u="none" strike="noStrike" dirty="0">
                          <a:solidFill>
                            <a:schemeClr val="tx1"/>
                          </a:solidFill>
                          <a:effectLst/>
                          <a:latin typeface="+mn-lt"/>
                          <a:cs typeface="Arial" panose="020B0604020202020204" pitchFamily="34" charset="0"/>
                        </a:rPr>
                        <a:t>Boala gură-mână-picior și stomatita aftoasă</a:t>
                      </a:r>
                    </a:p>
                  </a:txBody>
                  <a:tcPr marL="9525" marR="9525" marT="9525" marB="0" anchor="ctr"/>
                </a:tc>
                <a:tc>
                  <a:txBody>
                    <a:bodyPr/>
                    <a:lstStyle/>
                    <a:p>
                      <a:pPr algn="ctr" rtl="0" fontAlgn="t"/>
                      <a:r>
                        <a:rPr lang="ro" sz="1000" b="0" i="0" u="none" strike="noStrike" dirty="0">
                          <a:solidFill>
                            <a:schemeClr val="tx1"/>
                          </a:solidFill>
                          <a:effectLst/>
                          <a:latin typeface="+mn-lt"/>
                        </a:rPr>
                        <a:t>Contact direct sau aerian cu </a:t>
                      </a:r>
                      <a:r>
                        <a:rPr lang="ro" sz="1000" b="0" i="1" u="none" strike="noStrike" dirty="0">
                          <a:solidFill>
                            <a:schemeClr val="tx1"/>
                          </a:solidFill>
                          <a:effectLst/>
                          <a:latin typeface="+mn-lt"/>
                        </a:rPr>
                        <a:t>Coxsackievirus</a:t>
                      </a:r>
                      <a:endParaRPr lang="ro" sz="10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25117701"/>
                  </a:ext>
                </a:extLst>
              </a:tr>
              <a:tr h="190931">
                <a:tc>
                  <a:txBody>
                    <a:bodyPr/>
                    <a:lstStyle/>
                    <a:p>
                      <a:pPr algn="l" rtl="0" fontAlgn="ctr"/>
                      <a:r>
                        <a:rPr lang="ro" sz="1000" b="0" i="0" u="none" strike="noStrike" dirty="0">
                          <a:solidFill>
                            <a:schemeClr val="tx1"/>
                          </a:solidFill>
                          <a:effectLst/>
                          <a:latin typeface="+mn-lt"/>
                          <a:cs typeface="Arial" panose="020B0604020202020204" pitchFamily="34" charset="0"/>
                        </a:rPr>
                        <a:t>Hidradenita supurativă</a:t>
                      </a:r>
                    </a:p>
                  </a:txBody>
                  <a:tcPr marL="9525" marR="9525" marT="9525" marB="0" anchor="ctr"/>
                </a:tc>
                <a:tc>
                  <a:txBody>
                    <a:bodyPr/>
                    <a:lstStyle/>
                    <a:p>
                      <a:pPr algn="ctr" rtl="0" fontAlgn="t"/>
                      <a:r>
                        <a:rPr lang="ro" sz="1000" b="0" i="0" u="none" strike="noStrike" dirty="0">
                          <a:solidFill>
                            <a:schemeClr val="tx1"/>
                          </a:solidFill>
                          <a:effectLst/>
                          <a:latin typeface="+mn-lt"/>
                        </a:rPr>
                        <a:t>Modificări hormonale, fumat, obezitate</a:t>
                      </a:r>
                      <a:endParaRPr lang="en-IE" sz="1000" b="0" i="1"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443362599"/>
                  </a:ext>
                </a:extLst>
              </a:tr>
              <a:tr h="190931">
                <a:tc>
                  <a:txBody>
                    <a:bodyPr/>
                    <a:lstStyle/>
                    <a:p>
                      <a:pPr algn="l" rtl="0" fontAlgn="ctr"/>
                      <a:r>
                        <a:rPr lang="ro" sz="1000" b="0" i="0" u="none" strike="noStrike">
                          <a:solidFill>
                            <a:schemeClr val="tx1"/>
                          </a:solidFill>
                          <a:effectLst/>
                          <a:latin typeface="+mn-lt"/>
                          <a:cs typeface="Arial" panose="020B0604020202020204" pitchFamily="34" charset="0"/>
                        </a:rPr>
                        <a:t>Ichtioză</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000" b="0" i="0" u="none" strike="noStrike" dirty="0">
                          <a:solidFill>
                            <a:schemeClr val="tx1"/>
                          </a:solidFill>
                          <a:effectLst/>
                          <a:latin typeface="+mn-lt"/>
                        </a:rPr>
                        <a:t>Predispoziție genetică</a:t>
                      </a:r>
                      <a:endParaRPr lang="en-IE" sz="10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610616814"/>
                  </a:ext>
                </a:extLst>
              </a:tr>
              <a:tr h="190931">
                <a:tc>
                  <a:txBody>
                    <a:bodyPr/>
                    <a:lstStyle/>
                    <a:p>
                      <a:pPr algn="l" rtl="0" fontAlgn="ctr"/>
                      <a:r>
                        <a:rPr lang="ro" sz="1000" b="0" i="0" u="none" strike="noStrike" dirty="0">
                          <a:solidFill>
                            <a:schemeClr val="tx1"/>
                          </a:solidFill>
                          <a:effectLst/>
                          <a:latin typeface="+mn-lt"/>
                          <a:cs typeface="Arial" panose="020B0604020202020204" pitchFamily="34" charset="0"/>
                        </a:rPr>
                        <a:t>Impetigo (bube dulci)</a:t>
                      </a:r>
                    </a:p>
                  </a:txBody>
                  <a:tcPr marL="9525" marR="9525" marT="9525" marB="0" anchor="ctr"/>
                </a:tc>
                <a:tc>
                  <a:txBody>
                    <a:bodyPr/>
                    <a:lstStyle/>
                    <a:p>
                      <a:pPr algn="ctr" rtl="0" fontAlgn="t"/>
                      <a:r>
                        <a:rPr lang="ro" sz="1000" b="0" i="0" u="none" strike="noStrike" dirty="0">
                          <a:solidFill>
                            <a:schemeClr val="tx1"/>
                          </a:solidFill>
                          <a:effectLst/>
                          <a:latin typeface="+mn-lt"/>
                        </a:rPr>
                        <a:t>Contact cu stafilococi</a:t>
                      </a:r>
                      <a:endParaRPr lang="en-IE" sz="10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47741257"/>
                  </a:ext>
                </a:extLst>
              </a:tr>
              <a:tr h="367367">
                <a:tc>
                  <a:txBody>
                    <a:bodyPr/>
                    <a:lstStyle/>
                    <a:p>
                      <a:pPr algn="l" rtl="0" fontAlgn="ctr"/>
                      <a:r>
                        <a:rPr lang="ro" sz="1000" b="0" i="0" u="none" strike="noStrike" dirty="0">
                          <a:solidFill>
                            <a:schemeClr val="tx1"/>
                          </a:solidFill>
                          <a:effectLst/>
                          <a:latin typeface="+mn-lt"/>
                          <a:cs typeface="Arial" panose="020B0604020202020204" pitchFamily="34" charset="0"/>
                        </a:rPr>
                        <a:t>Boala Marburg</a:t>
                      </a:r>
                      <a:endParaRPr lang="en-IE" sz="10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000" b="0" i="1" u="none" strike="noStrike" dirty="0">
                          <a:solidFill>
                            <a:schemeClr val="tx1"/>
                          </a:solidFill>
                          <a:effectLst/>
                          <a:latin typeface="+mn-lt"/>
                        </a:rPr>
                        <a:t> </a:t>
                      </a:r>
                      <a:r>
                        <a:rPr lang="ro" sz="1000" b="0" i="0" u="none" strike="noStrike" dirty="0">
                          <a:solidFill>
                            <a:schemeClr val="tx1"/>
                          </a:solidFill>
                          <a:effectLst/>
                          <a:latin typeface="+mn-lt"/>
                        </a:rPr>
                        <a:t>Contact cu virusul marburg</a:t>
                      </a:r>
                      <a:endParaRPr lang="en-IE" sz="10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054579435"/>
                  </a:ext>
                </a:extLst>
              </a:tr>
              <a:tr h="261295">
                <a:tc>
                  <a:txBody>
                    <a:bodyPr/>
                    <a:lstStyle/>
                    <a:p>
                      <a:pPr algn="l" rtl="0" fontAlgn="ctr"/>
                      <a:r>
                        <a:rPr lang="ro" sz="1000" b="0" i="0" u="none" strike="noStrike">
                          <a:solidFill>
                            <a:schemeClr val="tx1"/>
                          </a:solidFill>
                          <a:effectLst/>
                          <a:latin typeface="+mn-lt"/>
                          <a:cs typeface="Arial" panose="020B0604020202020204" pitchFamily="34" charset="0"/>
                        </a:rPr>
                        <a:t>Rujeolă</a:t>
                      </a:r>
                      <a:endParaRPr lang="en-IE" sz="10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000" b="0" i="0" u="none" strike="noStrike" dirty="0">
                          <a:solidFill>
                            <a:schemeClr val="tx1"/>
                          </a:solidFill>
                          <a:effectLst/>
                          <a:latin typeface="+mn-lt"/>
                        </a:rPr>
                        <a:t>Contact direct sau aerian cu virusul rujeolic</a:t>
                      </a:r>
                    </a:p>
                  </a:txBody>
                  <a:tcPr marL="6757" marR="6757" marT="6757" marB="0" anchor="ctr"/>
                </a:tc>
                <a:extLst>
                  <a:ext uri="{0D108BD9-81ED-4DB2-BD59-A6C34878D82A}">
                    <a16:rowId xmlns:a16="http://schemas.microsoft.com/office/drawing/2014/main" val="910787869"/>
                  </a:ext>
                </a:extLst>
              </a:tr>
              <a:tr h="370630">
                <a:tc>
                  <a:txBody>
                    <a:bodyPr/>
                    <a:lstStyle/>
                    <a:p>
                      <a:pPr algn="l" rtl="0" fontAlgn="ctr"/>
                      <a:r>
                        <a:rPr lang="ro" sz="1000" b="0" i="0" u="none" strike="noStrike" dirty="0">
                          <a:solidFill>
                            <a:schemeClr val="tx1"/>
                          </a:solidFill>
                          <a:effectLst/>
                          <a:latin typeface="+mn-lt"/>
                          <a:cs typeface="Arial" panose="020B0604020202020204" pitchFamily="34" charset="0"/>
                        </a:rPr>
                        <a:t>Variola maimuței</a:t>
                      </a:r>
                      <a:endParaRPr lang="en-IE" sz="10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000" b="0" i="0" u="none" strike="noStrike" dirty="0">
                          <a:solidFill>
                            <a:schemeClr val="tx1"/>
                          </a:solidFill>
                          <a:effectLst/>
                          <a:latin typeface="+mn-lt"/>
                        </a:rPr>
                        <a:t>Contact cu virusul mpox</a:t>
                      </a:r>
                      <a:endParaRPr lang="en-IE" sz="10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792473928"/>
                  </a:ext>
                </a:extLst>
              </a:tr>
            </a:tbl>
          </a:graphicData>
        </a:graphic>
      </p:graphicFrame>
      <p:graphicFrame>
        <p:nvGraphicFramePr>
          <p:cNvPr id="8" name="Táblázat 7"/>
          <p:cNvGraphicFramePr>
            <a:graphicFrameLocks noGrp="1"/>
          </p:cNvGraphicFramePr>
          <p:nvPr>
            <p:extLst>
              <p:ext uri="{D42A27DB-BD31-4B8C-83A1-F6EECF244321}">
                <p14:modId xmlns:p14="http://schemas.microsoft.com/office/powerpoint/2010/main" val="888401387"/>
              </p:ext>
            </p:extLst>
          </p:nvPr>
        </p:nvGraphicFramePr>
        <p:xfrm>
          <a:off x="8531550" y="505782"/>
          <a:ext cx="3588563" cy="5777718"/>
        </p:xfrm>
        <a:graphic>
          <a:graphicData uri="http://schemas.openxmlformats.org/drawingml/2006/table">
            <a:tbl>
              <a:tblPr>
                <a:tableStyleId>{5C22544A-7EE6-4342-B048-85BDC9FD1C3A}</a:tableStyleId>
              </a:tblPr>
              <a:tblGrid>
                <a:gridCol w="1105767">
                  <a:extLst>
                    <a:ext uri="{9D8B030D-6E8A-4147-A177-3AD203B41FA5}">
                      <a16:colId xmlns:a16="http://schemas.microsoft.com/office/drawing/2014/main" val="2609757968"/>
                    </a:ext>
                  </a:extLst>
                </a:gridCol>
                <a:gridCol w="2482796">
                  <a:extLst>
                    <a:ext uri="{9D8B030D-6E8A-4147-A177-3AD203B41FA5}">
                      <a16:colId xmlns:a16="http://schemas.microsoft.com/office/drawing/2014/main" val="1226256351"/>
                    </a:ext>
                  </a:extLst>
                </a:gridCol>
              </a:tblGrid>
              <a:tr h="0">
                <a:tc>
                  <a:txBody>
                    <a:bodyPr/>
                    <a:lstStyle/>
                    <a:p>
                      <a:pPr algn="ctr" rtl="0" fontAlgn="t"/>
                      <a:r>
                        <a:rPr lang="ro" sz="1200" b="1" u="none" strike="noStrike" dirty="0">
                          <a:solidFill>
                            <a:srgbClr val="0070C0"/>
                          </a:solidFill>
                          <a:effectLst/>
                          <a:latin typeface="+mn-lt"/>
                        </a:rPr>
                        <a:t>Boala</a:t>
                      </a:r>
                      <a:endParaRPr lang="en-IE" sz="1200" b="1" i="0" u="none" strike="noStrike" dirty="0">
                        <a:solidFill>
                          <a:srgbClr val="0070C0"/>
                        </a:solidFill>
                        <a:effectLst/>
                        <a:latin typeface="+mn-lt"/>
                      </a:endParaRPr>
                    </a:p>
                  </a:txBody>
                  <a:tcPr marL="6757" marR="6757" marT="6757" marB="0" anchor="ctr"/>
                </a:tc>
                <a:tc>
                  <a:txBody>
                    <a:bodyPr/>
                    <a:lstStyle/>
                    <a:p>
                      <a:pPr algn="ctr" rtl="0" fontAlgn="t"/>
                      <a:r>
                        <a:rPr lang="ro" sz="1200" b="1" i="0" u="none" strike="noStrike" dirty="0">
                          <a:solidFill>
                            <a:srgbClr val="0070C0"/>
                          </a:solidFill>
                          <a:effectLst/>
                          <a:latin typeface="+mn-lt"/>
                        </a:rPr>
                        <a:t>Cauze/factori declanșatori</a:t>
                      </a:r>
                    </a:p>
                  </a:txBody>
                  <a:tcPr marL="6757" marR="6757" marT="6757" marB="0" anchor="ctr"/>
                </a:tc>
                <a:extLst>
                  <a:ext uri="{0D108BD9-81ED-4DB2-BD59-A6C34878D82A}">
                    <a16:rowId xmlns:a16="http://schemas.microsoft.com/office/drawing/2014/main" val="2357029513"/>
                  </a:ext>
                </a:extLst>
              </a:tr>
              <a:tr h="0">
                <a:tc>
                  <a:txBody>
                    <a:bodyPr/>
                    <a:lstStyle/>
                    <a:p>
                      <a:pPr algn="l" rtl="0" fontAlgn="ctr"/>
                      <a:r>
                        <a:rPr lang="ro" sz="1200" b="0" i="0" u="none" strike="noStrike">
                          <a:solidFill>
                            <a:schemeClr val="tx1"/>
                          </a:solidFill>
                          <a:effectLst/>
                          <a:latin typeface="+mn-lt"/>
                          <a:cs typeface="Arial" panose="020B0604020202020204" pitchFamily="34" charset="0"/>
                        </a:rPr>
                        <a:t>Prurigo nodularis</a:t>
                      </a:r>
                    </a:p>
                  </a:txBody>
                  <a:tcPr marL="9525" marR="9525" marT="9525" marB="0" anchor="ctr"/>
                </a:tc>
                <a:tc>
                  <a:txBody>
                    <a:bodyPr/>
                    <a:lstStyle/>
                    <a:p>
                      <a:pPr algn="ctr" rtl="0" fontAlgn="t"/>
                      <a:r>
                        <a:rPr lang="ro" sz="1200" b="0" i="0" u="none" strike="noStrike" dirty="0">
                          <a:solidFill>
                            <a:schemeClr val="tx1"/>
                          </a:solidFill>
                          <a:effectLst/>
                          <a:latin typeface="+mn-lt"/>
                        </a:rPr>
                        <a:t>Nu sunt cunoscute. Printre factorii de risc se numără dermatita atopică</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792765856"/>
                  </a:ext>
                </a:extLst>
              </a:tr>
              <a:tr h="0">
                <a:tc>
                  <a:txBody>
                    <a:bodyPr/>
                    <a:lstStyle/>
                    <a:p>
                      <a:pPr algn="l" rtl="0" fontAlgn="ctr"/>
                      <a:r>
                        <a:rPr lang="ro" sz="1200" b="0" i="0" u="none" strike="noStrike" dirty="0">
                          <a:solidFill>
                            <a:schemeClr val="tx1"/>
                          </a:solidFill>
                          <a:effectLst/>
                          <a:latin typeface="+mn-lt"/>
                          <a:cs typeface="Arial" panose="020B0604020202020204" pitchFamily="34" charset="0"/>
                        </a:rPr>
                        <a:t>Psoriazis</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i="0" u="none" strike="noStrike" dirty="0">
                          <a:solidFill>
                            <a:schemeClr val="tx1"/>
                          </a:solidFill>
                          <a:effectLst/>
                          <a:latin typeface="+mn-lt"/>
                        </a:rPr>
                        <a:t>Predispoziție genetică, leziuni ale pielii, infecții ale gâtului, anumite medicamente</a:t>
                      </a:r>
                    </a:p>
                  </a:txBody>
                  <a:tcPr marL="6757" marR="6757" marT="6757" marB="0" anchor="ctr"/>
                </a:tc>
                <a:extLst>
                  <a:ext uri="{0D108BD9-81ED-4DB2-BD59-A6C34878D82A}">
                    <a16:rowId xmlns:a16="http://schemas.microsoft.com/office/drawing/2014/main" val="513894963"/>
                  </a:ext>
                </a:extLst>
              </a:tr>
              <a:tr h="0">
                <a:tc>
                  <a:txBody>
                    <a:bodyPr/>
                    <a:lstStyle/>
                    <a:p>
                      <a:pPr algn="l" rtl="0" fontAlgn="ctr"/>
                      <a:r>
                        <a:rPr lang="ro" sz="1200" b="0" i="0" u="none" strike="noStrike">
                          <a:solidFill>
                            <a:schemeClr val="tx1"/>
                          </a:solidFill>
                          <a:effectLst/>
                          <a:latin typeface="+mn-lt"/>
                          <a:cs typeface="Arial" panose="020B0604020202020204" pitchFamily="34" charset="0"/>
                        </a:rPr>
                        <a:t>Boala Reynaud</a:t>
                      </a:r>
                    </a:p>
                  </a:txBody>
                  <a:tcPr marL="9525" marR="9525" marT="9525" marB="0" anchor="ctr"/>
                </a:tc>
                <a:tc>
                  <a:txBody>
                    <a:bodyPr/>
                    <a:lstStyle/>
                    <a:p>
                      <a:pPr algn="ctr" rtl="0" fontAlgn="t"/>
                      <a:r>
                        <a:rPr lang="ro" sz="1200" b="0" i="0" u="none" strike="noStrike" dirty="0">
                          <a:solidFill>
                            <a:schemeClr val="tx1"/>
                          </a:solidFill>
                          <a:effectLst/>
                          <a:latin typeface="+mn-lt"/>
                        </a:rPr>
                        <a:t>Temperaturi scăzute</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351443627"/>
                  </a:ext>
                </a:extLst>
              </a:tr>
              <a:tr h="0">
                <a:tc>
                  <a:txBody>
                    <a:bodyPr/>
                    <a:lstStyle/>
                    <a:p>
                      <a:pPr algn="l" rtl="0" fontAlgn="ctr"/>
                      <a:r>
                        <a:rPr lang="en-US" sz="1200" b="0" i="0" u="none" strike="noStrike" dirty="0" err="1">
                          <a:solidFill>
                            <a:schemeClr val="tx1"/>
                          </a:solidFill>
                          <a:effectLst/>
                          <a:latin typeface="+mn-lt"/>
                          <a:cs typeface="Arial" panose="020B0604020202020204" pitchFamily="34" charset="0"/>
                        </a:rPr>
                        <a:t>Dermatofitoza</a:t>
                      </a:r>
                      <a:r>
                        <a:rPr lang="ro-RO" sz="1200" b="0" i="0" u="none" strike="noStrike" dirty="0">
                          <a:solidFill>
                            <a:schemeClr val="tx1"/>
                          </a:solidFill>
                          <a:effectLst/>
                          <a:latin typeface="+mn-lt"/>
                          <a:cs typeface="Arial" panose="020B0604020202020204" pitchFamily="34" charset="0"/>
                        </a:rPr>
                        <a:t> </a:t>
                      </a:r>
                      <a:r>
                        <a:rPr lang="ro" sz="1200" b="0" i="0" u="none" strike="noStrike" dirty="0">
                          <a:solidFill>
                            <a:schemeClr val="tx1"/>
                          </a:solidFill>
                          <a:effectLst/>
                          <a:latin typeface="+mn-lt"/>
                          <a:cs typeface="Arial" panose="020B0604020202020204" pitchFamily="34" charset="0"/>
                        </a:rPr>
                        <a:t>(tinea corporis)</a:t>
                      </a:r>
                    </a:p>
                  </a:txBody>
                  <a:tcPr marL="9525" marR="9525" marT="9525" marB="0" anchor="ctr"/>
                </a:tc>
                <a:tc>
                  <a:txBody>
                    <a:bodyPr/>
                    <a:lstStyle/>
                    <a:p>
                      <a:pPr algn="ctr" rtl="0" fontAlgn="t"/>
                      <a:r>
                        <a:rPr lang="ro" sz="1200" b="0" i="0" u="none" strike="noStrike" dirty="0">
                          <a:solidFill>
                            <a:schemeClr val="tx1"/>
                          </a:solidFill>
                          <a:effectLst/>
                          <a:latin typeface="+mn-lt"/>
                        </a:rPr>
                        <a:t>Contact cu ciupercile </a:t>
                      </a:r>
                      <a:r>
                        <a:rPr lang="ro" sz="1200" b="0" i="1" u="none" strike="noStrike" dirty="0">
                          <a:solidFill>
                            <a:schemeClr val="tx1"/>
                          </a:solidFill>
                          <a:effectLst/>
                          <a:latin typeface="+mn-lt"/>
                        </a:rPr>
                        <a:t>trichophyton, microsporum </a:t>
                      </a:r>
                      <a:r>
                        <a:rPr lang="ro" sz="1200" b="0" i="0" u="none" strike="noStrike" dirty="0">
                          <a:solidFill>
                            <a:schemeClr val="tx1"/>
                          </a:solidFill>
                          <a:effectLst/>
                          <a:latin typeface="+mn-lt"/>
                        </a:rPr>
                        <a:t>sau </a:t>
                      </a:r>
                      <a:r>
                        <a:rPr lang="ro" sz="1200" b="0" i="1" u="none" strike="noStrike" dirty="0">
                          <a:solidFill>
                            <a:schemeClr val="tx1"/>
                          </a:solidFill>
                          <a:effectLst/>
                          <a:latin typeface="+mn-lt"/>
                        </a:rPr>
                        <a:t>epidermophyton</a:t>
                      </a:r>
                      <a:endParaRPr lang="en-IE" sz="1200" b="0" i="1"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551053126"/>
                  </a:ext>
                </a:extLst>
              </a:tr>
              <a:tr h="0">
                <a:tc>
                  <a:txBody>
                    <a:bodyPr/>
                    <a:lstStyle/>
                    <a:p>
                      <a:pPr algn="l" rtl="0" fontAlgn="ctr"/>
                      <a:r>
                        <a:rPr lang="ro" sz="1200" b="0" i="0" u="none" strike="noStrike" dirty="0">
                          <a:solidFill>
                            <a:schemeClr val="tx1"/>
                          </a:solidFill>
                          <a:effectLst/>
                          <a:latin typeface="+mn-lt"/>
                          <a:cs typeface="Arial" panose="020B0604020202020204" pitchFamily="34" charset="0"/>
                        </a:rPr>
                        <a:t>Rozacee</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i="0" u="none" strike="noStrike" dirty="0">
                          <a:solidFill>
                            <a:schemeClr val="tx1"/>
                          </a:solidFill>
                          <a:effectLst/>
                          <a:latin typeface="+mn-lt"/>
                        </a:rPr>
                        <a:t>Predispoziție genetică, anumite substanțe chimice din alimente, alcool, condiții climatice</a:t>
                      </a:r>
                    </a:p>
                  </a:txBody>
                  <a:tcPr marL="6757" marR="6757" marT="6757" marB="0" anchor="ctr"/>
                </a:tc>
                <a:extLst>
                  <a:ext uri="{0D108BD9-81ED-4DB2-BD59-A6C34878D82A}">
                    <a16:rowId xmlns:a16="http://schemas.microsoft.com/office/drawing/2014/main" val="3355945306"/>
                  </a:ext>
                </a:extLst>
              </a:tr>
              <a:tr h="0">
                <a:tc>
                  <a:txBody>
                    <a:bodyPr/>
                    <a:lstStyle/>
                    <a:p>
                      <a:pPr algn="l" rtl="0" fontAlgn="ctr"/>
                      <a:r>
                        <a:rPr lang="ro" sz="1200" b="0" i="0" u="none" strike="noStrike" dirty="0">
                          <a:solidFill>
                            <a:schemeClr val="tx1"/>
                          </a:solidFill>
                          <a:effectLst/>
                          <a:latin typeface="+mn-lt"/>
                          <a:cs typeface="Arial" panose="020B0604020202020204" pitchFamily="34" charset="0"/>
                        </a:rPr>
                        <a:t>Rubeolă</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200" b="0" i="0" u="none" strike="noStrike" dirty="0">
                          <a:solidFill>
                            <a:schemeClr val="tx1"/>
                          </a:solidFill>
                          <a:effectLst/>
                          <a:latin typeface="+mn-lt"/>
                        </a:rPr>
                        <a:t>Contact direct sau aerian cu virusul rubeolic</a:t>
                      </a:r>
                    </a:p>
                  </a:txBody>
                  <a:tcPr marL="6757" marR="6757" marT="6757" marB="0" anchor="ctr"/>
                </a:tc>
                <a:extLst>
                  <a:ext uri="{0D108BD9-81ED-4DB2-BD59-A6C34878D82A}">
                    <a16:rowId xmlns:a16="http://schemas.microsoft.com/office/drawing/2014/main" val="3255744590"/>
                  </a:ext>
                </a:extLst>
              </a:tr>
              <a:tr h="0">
                <a:tc>
                  <a:txBody>
                    <a:bodyPr/>
                    <a:lstStyle/>
                    <a:p>
                      <a:pPr algn="l" rtl="0" fontAlgn="ctr"/>
                      <a:r>
                        <a:rPr lang="ro" sz="1200" b="0" i="0" u="none" strike="noStrike" dirty="0">
                          <a:solidFill>
                            <a:schemeClr val="tx1"/>
                          </a:solidFill>
                          <a:effectLst/>
                          <a:latin typeface="+mn-lt"/>
                          <a:cs typeface="Arial" panose="020B0604020202020204" pitchFamily="34" charset="0"/>
                        </a:rPr>
                        <a:t>Zona-zoster</a:t>
                      </a:r>
                    </a:p>
                  </a:txBody>
                  <a:tcPr marL="9525" marR="9525" marT="9525" marB="0" anchor="ctr"/>
                </a:tc>
                <a:tc>
                  <a:txBody>
                    <a:bodyPr/>
                    <a:lstStyle/>
                    <a:p>
                      <a:pPr algn="ctr" rtl="0" fontAlgn="t"/>
                      <a:r>
                        <a:rPr lang="ro" sz="1200" b="0" i="0" u="none" strike="noStrike" dirty="0">
                          <a:solidFill>
                            <a:schemeClr val="tx1"/>
                          </a:solidFill>
                          <a:effectLst/>
                          <a:latin typeface="+mn-lt"/>
                        </a:rPr>
                        <a:t> Virusul varicello-zosterian pre-dobândit prin varicelă</a:t>
                      </a:r>
                    </a:p>
                  </a:txBody>
                  <a:tcPr marL="6757" marR="6757" marT="6757" marB="0" anchor="ctr"/>
                </a:tc>
                <a:extLst>
                  <a:ext uri="{0D108BD9-81ED-4DB2-BD59-A6C34878D82A}">
                    <a16:rowId xmlns:a16="http://schemas.microsoft.com/office/drawing/2014/main" val="2403655892"/>
                  </a:ext>
                </a:extLst>
              </a:tr>
              <a:tr h="0">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ro" sz="1200" b="0" i="0" u="none" strike="noStrike" dirty="0">
                          <a:solidFill>
                            <a:schemeClr val="tx1"/>
                          </a:solidFill>
                          <a:effectLst/>
                          <a:latin typeface="+mn-lt"/>
                          <a:cs typeface="Arial" panose="020B0604020202020204" pitchFamily="34" charset="0"/>
                        </a:rPr>
                        <a:t>Cancere de piele (celule bazale, celule scuamoase, melanom)</a:t>
                      </a:r>
                    </a:p>
                  </a:txBody>
                  <a:tcPr marL="9525" marR="9525" marT="9525" marB="0" anchor="ctr"/>
                </a:tc>
                <a:tc>
                  <a:txBody>
                    <a:bodyPr/>
                    <a:lstStyle/>
                    <a:p>
                      <a:pPr algn="ctr" rtl="0" fontAlgn="t"/>
                      <a:r>
                        <a:rPr lang="ro" sz="1200" b="0" i="0" u="none" strike="noStrike" dirty="0">
                          <a:solidFill>
                            <a:schemeClr val="tx1"/>
                          </a:solidFill>
                          <a:effectLst/>
                          <a:latin typeface="+mn-lt"/>
                        </a:rPr>
                        <a:t>Predispoziție genetică, expunere la soare, dializă renală, ingestie de arsen</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633075555"/>
                  </a:ext>
                </a:extLst>
              </a:tr>
              <a:tr h="0">
                <a:tc>
                  <a:txBody>
                    <a:bodyPr/>
                    <a:lstStyle/>
                    <a:p>
                      <a:pPr algn="l" rtl="0" fontAlgn="ctr"/>
                      <a:r>
                        <a:rPr lang="ro" sz="1200" b="0" i="0" u="none" strike="noStrike" dirty="0">
                          <a:solidFill>
                            <a:schemeClr val="tx1"/>
                          </a:solidFill>
                          <a:effectLst/>
                          <a:latin typeface="+mn-lt"/>
                          <a:cs typeface="Arial" panose="020B0604020202020204" pitchFamily="34" charset="0"/>
                        </a:rPr>
                        <a:t>Scabie</a:t>
                      </a:r>
                    </a:p>
                  </a:txBody>
                  <a:tcPr marL="9525" marR="9525" marT="9525" marB="0" anchor="ctr"/>
                </a:tc>
                <a:tc>
                  <a:txBody>
                    <a:bodyPr/>
                    <a:lstStyle/>
                    <a:p>
                      <a:pPr algn="ctr" rtl="0" fontAlgn="t"/>
                      <a:r>
                        <a:rPr lang="ro" sz="1200" b="0" i="0" u="none" strike="noStrike" dirty="0">
                          <a:solidFill>
                            <a:schemeClr val="tx1"/>
                          </a:solidFill>
                          <a:effectLst/>
                          <a:latin typeface="+mn-lt"/>
                        </a:rPr>
                        <a:t>Contact cu sarcoptul râiei (</a:t>
                      </a:r>
                      <a:r>
                        <a:rPr lang="ro" sz="1200" b="0" i="1" u="none" strike="noStrike" dirty="0">
                          <a:solidFill>
                            <a:schemeClr val="tx1"/>
                          </a:solidFill>
                          <a:effectLst/>
                          <a:latin typeface="+mn-lt"/>
                        </a:rPr>
                        <a:t>sarcoptes scabiei</a:t>
                      </a:r>
                      <a:r>
                        <a:rPr lang="ro" sz="1200" b="0" i="0" u="none" strike="noStrike" dirty="0">
                          <a:solidFill>
                            <a:schemeClr val="tx1"/>
                          </a:solidFill>
                          <a:effectLst/>
                          <a:latin typeface="+mn-lt"/>
                        </a:rPr>
                        <a:t> var. hominis)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4042387852"/>
                  </a:ext>
                </a:extLst>
              </a:tr>
              <a:tr h="0">
                <a:tc>
                  <a:txBody>
                    <a:bodyPr/>
                    <a:lstStyle/>
                    <a:p>
                      <a:pPr algn="l" rtl="0" fontAlgn="ctr"/>
                      <a:r>
                        <a:rPr lang="ro" sz="1200" b="0" i="0" u="none" strike="noStrike" dirty="0">
                          <a:solidFill>
                            <a:schemeClr val="tx1"/>
                          </a:solidFill>
                          <a:effectLst/>
                          <a:latin typeface="+mn-lt"/>
                          <a:cs typeface="Arial" panose="020B0604020202020204" pitchFamily="34" charset="0"/>
                        </a:rPr>
                        <a:t>Sifilis</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200" b="0" i="0" u="none" strike="noStrike" dirty="0">
                          <a:solidFill>
                            <a:schemeClr val="tx1"/>
                          </a:solidFill>
                          <a:effectLst/>
                          <a:latin typeface="+mn-lt"/>
                        </a:rPr>
                        <a:t>Contact cu </a:t>
                      </a:r>
                      <a:r>
                        <a:rPr lang="ro" sz="1200" b="0" i="1" u="none" strike="noStrike" dirty="0">
                          <a:solidFill>
                            <a:schemeClr val="tx1"/>
                          </a:solidFill>
                          <a:effectLst/>
                          <a:latin typeface="+mn-lt"/>
                        </a:rPr>
                        <a:t>Treponema pallidum</a:t>
                      </a:r>
                    </a:p>
                  </a:txBody>
                  <a:tcPr marL="6757" marR="6757" marT="6757" marB="0" anchor="ctr"/>
                </a:tc>
                <a:extLst>
                  <a:ext uri="{0D108BD9-81ED-4DB2-BD59-A6C34878D82A}">
                    <a16:rowId xmlns:a16="http://schemas.microsoft.com/office/drawing/2014/main" val="3266051932"/>
                  </a:ext>
                </a:extLst>
              </a:tr>
              <a:tr h="0">
                <a:tc>
                  <a:txBody>
                    <a:bodyPr/>
                    <a:lstStyle/>
                    <a:p>
                      <a:pPr algn="l" rtl="0" fontAlgn="ctr"/>
                      <a:r>
                        <a:rPr lang="ro" sz="1200" b="0" i="0" u="none" strike="noStrike" dirty="0">
                          <a:solidFill>
                            <a:schemeClr val="tx1"/>
                          </a:solidFill>
                          <a:effectLst/>
                          <a:latin typeface="+mn-lt"/>
                        </a:rPr>
                        <a:t>Vibrio vulnificus </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200" b="0" i="0" u="none" strike="noStrike" dirty="0">
                          <a:solidFill>
                            <a:schemeClr val="tx1"/>
                          </a:solidFill>
                          <a:effectLst/>
                          <a:latin typeface="+mn-lt"/>
                        </a:rPr>
                        <a:t>Contactul plăgilor deschise cu fluide sau ingestia de fructe de mare care conțin v</a:t>
                      </a:r>
                      <a:r>
                        <a:rPr lang="ro" sz="1200" b="0" i="1" u="none" strike="noStrike" dirty="0">
                          <a:solidFill>
                            <a:schemeClr val="tx1"/>
                          </a:solidFill>
                          <a:effectLst/>
                          <a:latin typeface="+mn-lt"/>
                        </a:rPr>
                        <a:t>ibrio vulnificus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965711051"/>
                  </a:ext>
                </a:extLst>
              </a:tr>
              <a:tr h="0">
                <a:tc>
                  <a:txBody>
                    <a:bodyPr/>
                    <a:lstStyle/>
                    <a:p>
                      <a:pPr algn="l" rtl="0" fontAlgn="ctr"/>
                      <a:r>
                        <a:rPr lang="ro" sz="1200" b="0" i="0" u="none" strike="noStrike" dirty="0">
                          <a:solidFill>
                            <a:schemeClr val="tx1"/>
                          </a:solidFill>
                          <a:effectLst/>
                          <a:latin typeface="+mn-lt"/>
                          <a:cs typeface="Arial" panose="020B0604020202020204" pitchFamily="34" charset="0"/>
                        </a:rPr>
                        <a:t>Negii virali</a:t>
                      </a:r>
                    </a:p>
                  </a:txBody>
                  <a:tcPr marL="9525" marR="9525" marT="9525" marB="0" anchor="ctr"/>
                </a:tc>
                <a:tc>
                  <a:txBody>
                    <a:bodyPr/>
                    <a:lstStyle/>
                    <a:p>
                      <a:pPr algn="ctr" rtl="0" fontAlgn="t"/>
                      <a:r>
                        <a:rPr lang="ro" sz="1200" b="0" i="0" u="none" strike="noStrike" dirty="0">
                          <a:solidFill>
                            <a:schemeClr val="tx1"/>
                          </a:solidFill>
                          <a:effectLst/>
                          <a:latin typeface="+mn-lt"/>
                        </a:rPr>
                        <a:t>Contact cu virusul papiloma uman </a:t>
                      </a:r>
                    </a:p>
                  </a:txBody>
                  <a:tcPr marL="6757" marR="6757" marT="6757" marB="0" anchor="ctr"/>
                </a:tc>
                <a:extLst>
                  <a:ext uri="{0D108BD9-81ED-4DB2-BD59-A6C34878D82A}">
                    <a16:rowId xmlns:a16="http://schemas.microsoft.com/office/drawing/2014/main" val="742563999"/>
                  </a:ext>
                </a:extLst>
              </a:tr>
              <a:tr h="0">
                <a:tc>
                  <a:txBody>
                    <a:bodyPr/>
                    <a:lstStyle/>
                    <a:p>
                      <a:pPr algn="l" rtl="0" fontAlgn="ctr"/>
                      <a:r>
                        <a:rPr lang="ro" sz="1200" b="0" i="0" u="none" strike="noStrike" dirty="0">
                          <a:solidFill>
                            <a:schemeClr val="tx1"/>
                          </a:solidFill>
                          <a:effectLst/>
                          <a:latin typeface="+mn-lt"/>
                          <a:cs typeface="Arial" panose="020B0604020202020204" pitchFamily="34" charset="0"/>
                        </a:rPr>
                        <a:t>Vitiligo</a:t>
                      </a:r>
                    </a:p>
                  </a:txBody>
                  <a:tcPr marL="9525" marR="9525" marT="9525" marB="0" anchor="ctr"/>
                </a:tc>
                <a:tc>
                  <a:txBody>
                    <a:bodyPr/>
                    <a:lstStyle/>
                    <a:p>
                      <a:pPr algn="ctr" rtl="0" fontAlgn="t"/>
                      <a:r>
                        <a:rPr lang="ro" sz="1200" b="0" i="0" u="none" strike="noStrike" dirty="0">
                          <a:solidFill>
                            <a:schemeClr val="tx1"/>
                          </a:solidFill>
                          <a:effectLst/>
                          <a:latin typeface="+mn-lt"/>
                        </a:rPr>
                        <a:t>Predispoziție genetică, arsuri solare, leziuni cutanate, anumite substanțe chimice</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03767342"/>
                  </a:ext>
                </a:extLst>
              </a:tr>
            </a:tbl>
          </a:graphicData>
        </a:graphic>
      </p:graphicFrame>
      <p:sp>
        <p:nvSpPr>
          <p:cNvPr id="9" name="TextBox 2">
            <a:extLst>
              <a:ext uri="{FF2B5EF4-FFF2-40B4-BE49-F238E27FC236}">
                <a16:creationId xmlns:a16="http://schemas.microsoft.com/office/drawing/2014/main" id="{F80D2BC3-2D38-C30E-917E-3FD8D4683497}"/>
              </a:ext>
            </a:extLst>
          </p:cNvPr>
          <p:cNvSpPr txBox="1"/>
          <p:nvPr/>
        </p:nvSpPr>
        <p:spPr>
          <a:xfrm>
            <a:off x="261257" y="6244711"/>
            <a:ext cx="5407249" cy="246221"/>
          </a:xfrm>
          <a:prstGeom prst="rect">
            <a:avLst/>
          </a:prstGeom>
          <a:noFill/>
        </p:spPr>
        <p:txBody>
          <a:bodyPr wrap="none" rtlCol="0">
            <a:spAutoFit/>
          </a:bodyPr>
          <a:lstStyle/>
          <a:p>
            <a:pPr rtl="0"/>
            <a:r>
              <a:rPr lang="ro" sz="1000" baseline="30000" dirty="0"/>
              <a:t>1 </a:t>
            </a:r>
            <a:r>
              <a:rPr lang="ro" sz="1000" dirty="0"/>
              <a:t>Discutat în lecția despre „Efectul schimbărilor climatice asupra bolilor născute de vectori și conexe</a:t>
            </a:r>
            <a:r>
              <a:rPr lang="ro" sz="1000" baseline="30000" dirty="0"/>
              <a:t>”</a:t>
            </a:r>
            <a:endParaRPr lang="en-IE" sz="1000" dirty="0"/>
          </a:p>
        </p:txBody>
      </p:sp>
      <p:sp>
        <p:nvSpPr>
          <p:cNvPr id="10" name="TextBox 3">
            <a:extLst>
              <a:ext uri="{FF2B5EF4-FFF2-40B4-BE49-F238E27FC236}">
                <a16:creationId xmlns:a16="http://schemas.microsoft.com/office/drawing/2014/main" id="{9EF786E1-4597-8F86-176E-378E48756B35}"/>
              </a:ext>
            </a:extLst>
          </p:cNvPr>
          <p:cNvSpPr txBox="1"/>
          <p:nvPr/>
        </p:nvSpPr>
        <p:spPr>
          <a:xfrm>
            <a:off x="5933253" y="6244710"/>
            <a:ext cx="4610558" cy="246221"/>
          </a:xfrm>
          <a:prstGeom prst="rect">
            <a:avLst/>
          </a:prstGeom>
          <a:noFill/>
        </p:spPr>
        <p:txBody>
          <a:bodyPr wrap="none" rtlCol="0">
            <a:spAutoFit/>
          </a:bodyPr>
          <a:lstStyle/>
          <a:p>
            <a:pPr rtl="0"/>
            <a:r>
              <a:rPr lang="ro" sz="1000" baseline="30000" dirty="0"/>
              <a:t>2 </a:t>
            </a:r>
            <a:r>
              <a:rPr lang="ro" sz="1000" dirty="0"/>
              <a:t>Aici „contact” înseamnă contact fizic cu solide sau fluide care conțin agentul patogen</a:t>
            </a:r>
            <a:endParaRPr lang="en-IE" sz="1000" dirty="0"/>
          </a:p>
        </p:txBody>
      </p:sp>
    </p:spTree>
    <p:extLst>
      <p:ext uri="{BB962C8B-B14F-4D97-AF65-F5344CB8AC3E}">
        <p14:creationId xmlns:p14="http://schemas.microsoft.com/office/powerpoint/2010/main" val="32088536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332436" y="74992"/>
            <a:ext cx="11527128" cy="3132416"/>
          </a:xfrm>
        </p:spPr>
        <p:txBody>
          <a:bodyPr rtlCol="0">
            <a:normAutofit/>
          </a:bodyPr>
          <a:lstStyle/>
          <a:p>
            <a:pPr marL="0" indent="0" rtl="0">
              <a:buNone/>
            </a:pPr>
            <a:r>
              <a:rPr lang="ro" sz="2600" b="1" dirty="0" smtClean="0"/>
              <a:t>Legăturile </a:t>
            </a:r>
            <a:r>
              <a:rPr lang="ro" sz="2600" b="1" dirty="0"/>
              <a:t>dintre factorii de stres și cauzele/declanșatorii bolii</a:t>
            </a:r>
          </a:p>
          <a:p>
            <a:pPr marL="0" indent="0" algn="just" rtl="0">
              <a:lnSpc>
                <a:spcPct val="110000"/>
              </a:lnSpc>
              <a:buNone/>
            </a:pPr>
            <a:r>
              <a:rPr lang="ro" sz="1800" dirty="0">
                <a:solidFill>
                  <a:schemeClr val="tx1"/>
                </a:solidFill>
              </a:rPr>
              <a:t>Din secțiunile anterioare putem vedea că există mai mult de 40 de boli alergice și dermatologice care pot fi afectate de unul sau mai mulți dintre cei 10 factori de stres ai schimbărilor climatice prin multe cauze sau factori declanșatori de boală. Putem obține o imagine de ansamblu a acestor interrelații pentru fiecare dintre cele patru categorii de boli, luând în considerare legăturile cauzale dintre factorii de stres ai schimbărilor climatice și o listă generalizată a cauzelor/declanșatorilor bolii:</a:t>
            </a:r>
          </a:p>
          <a:p>
            <a:pPr marL="0" indent="0" rtl="0">
              <a:buNone/>
            </a:pPr>
            <a:endParaRPr lang="en-GB" sz="2000" dirty="0">
              <a:solidFill>
                <a:schemeClr val="tx1">
                  <a:lumMod val="50000"/>
                  <a:lumOff val="50000"/>
                </a:schemeClr>
              </a:solidFill>
            </a:endParaRPr>
          </a:p>
        </p:txBody>
      </p:sp>
      <p:grpSp>
        <p:nvGrpSpPr>
          <p:cNvPr id="67" name="Group 66">
            <a:extLst>
              <a:ext uri="{FF2B5EF4-FFF2-40B4-BE49-F238E27FC236}">
                <a16:creationId xmlns:a16="http://schemas.microsoft.com/office/drawing/2014/main" id="{7C88BE48-6CCD-E189-8F05-A9D02F8DEE38}"/>
              </a:ext>
            </a:extLst>
          </p:cNvPr>
          <p:cNvGrpSpPr/>
          <p:nvPr/>
        </p:nvGrpSpPr>
        <p:grpSpPr>
          <a:xfrm>
            <a:off x="273404" y="1925973"/>
            <a:ext cx="11755569" cy="4268926"/>
            <a:chOff x="273404" y="1925973"/>
            <a:chExt cx="11755569" cy="4268926"/>
          </a:xfrm>
        </p:grpSpPr>
        <p:grpSp>
          <p:nvGrpSpPr>
            <p:cNvPr id="18" name="Group 17">
              <a:extLst>
                <a:ext uri="{FF2B5EF4-FFF2-40B4-BE49-F238E27FC236}">
                  <a16:creationId xmlns:a16="http://schemas.microsoft.com/office/drawing/2014/main" id="{B3DB195E-6354-0482-7B1E-14FFB596299F}"/>
                </a:ext>
              </a:extLst>
            </p:cNvPr>
            <p:cNvGrpSpPr/>
            <p:nvPr/>
          </p:nvGrpSpPr>
          <p:grpSpPr>
            <a:xfrm>
              <a:off x="273404" y="2368311"/>
              <a:ext cx="2140293" cy="3009483"/>
              <a:chOff x="1821000" y="2257294"/>
              <a:chExt cx="2140293" cy="3009483"/>
            </a:xfrm>
          </p:grpSpPr>
          <p:sp>
            <p:nvSpPr>
              <p:cNvPr id="6" name="TextBox 5">
                <a:extLst>
                  <a:ext uri="{FF2B5EF4-FFF2-40B4-BE49-F238E27FC236}">
                    <a16:creationId xmlns:a16="http://schemas.microsoft.com/office/drawing/2014/main" id="{C830698E-D1D6-E34D-4EDD-F7684860CF2B}"/>
                  </a:ext>
                </a:extLst>
              </p:cNvPr>
              <p:cNvSpPr txBox="1"/>
              <p:nvPr/>
            </p:nvSpPr>
            <p:spPr>
              <a:xfrm>
                <a:off x="1858345" y="2257294"/>
                <a:ext cx="2102948" cy="338554"/>
              </a:xfrm>
              <a:prstGeom prst="rect">
                <a:avLst/>
              </a:prstGeom>
              <a:noFill/>
            </p:spPr>
            <p:txBody>
              <a:bodyPr wrap="none" rtlCol="0">
                <a:spAutoFit/>
              </a:bodyPr>
              <a:lstStyle/>
              <a:p>
                <a:pPr rtl="0"/>
                <a:r>
                  <a:rPr lang="ro" sz="1600" u="sng"/>
                  <a:t>Pericolul schimbărilor climatice</a:t>
                </a:r>
                <a:endParaRPr lang="en-IE" sz="1600" u="sng" dirty="0"/>
              </a:p>
            </p:txBody>
          </p:sp>
          <p:sp>
            <p:nvSpPr>
              <p:cNvPr id="7" name="TextBox 6">
                <a:extLst>
                  <a:ext uri="{FF2B5EF4-FFF2-40B4-BE49-F238E27FC236}">
                    <a16:creationId xmlns:a16="http://schemas.microsoft.com/office/drawing/2014/main" id="{51D972FB-0612-E98C-D98F-7A933B869FAE}"/>
                  </a:ext>
                </a:extLst>
              </p:cNvPr>
              <p:cNvSpPr txBox="1"/>
              <p:nvPr/>
            </p:nvSpPr>
            <p:spPr>
              <a:xfrm>
                <a:off x="2452702" y="2636802"/>
                <a:ext cx="828432" cy="307777"/>
              </a:xfrm>
              <a:prstGeom prst="rect">
                <a:avLst/>
              </a:prstGeom>
              <a:noFill/>
            </p:spPr>
            <p:txBody>
              <a:bodyPr wrap="none" rtlCol="0">
                <a:spAutoFit/>
              </a:bodyPr>
              <a:lstStyle/>
              <a:p>
                <a:pPr rtl="0"/>
                <a:r>
                  <a:rPr lang="ro" sz="1400" dirty="0">
                    <a:solidFill>
                      <a:schemeClr val="tx1"/>
                    </a:solidFill>
                  </a:rPr>
                  <a:t> Încălzire</a:t>
                </a:r>
                <a:endParaRPr lang="en-IE" sz="1400" dirty="0"/>
              </a:p>
            </p:txBody>
          </p:sp>
          <p:sp>
            <p:nvSpPr>
              <p:cNvPr id="9" name="TextBox 8">
                <a:extLst>
                  <a:ext uri="{FF2B5EF4-FFF2-40B4-BE49-F238E27FC236}">
                    <a16:creationId xmlns:a16="http://schemas.microsoft.com/office/drawing/2014/main" id="{BDBE064D-6E1D-3C4D-E360-11F445760610}"/>
                  </a:ext>
                </a:extLst>
              </p:cNvPr>
              <p:cNvSpPr txBox="1"/>
              <p:nvPr/>
            </p:nvSpPr>
            <p:spPr>
              <a:xfrm>
                <a:off x="2518398" y="2888552"/>
                <a:ext cx="665631" cy="307777"/>
              </a:xfrm>
              <a:prstGeom prst="rect">
                <a:avLst/>
              </a:prstGeom>
              <a:noFill/>
            </p:spPr>
            <p:txBody>
              <a:bodyPr wrap="none" rtlCol="0">
                <a:spAutoFit/>
              </a:bodyPr>
              <a:lstStyle/>
              <a:p>
                <a:pPr rtl="0"/>
                <a:r>
                  <a:rPr lang="ro" sz="1400" dirty="0"/>
                  <a:t>S</a:t>
                </a:r>
                <a:r>
                  <a:rPr lang="ro" sz="1400" dirty="0">
                    <a:solidFill>
                      <a:schemeClr val="tx1"/>
                    </a:solidFill>
                  </a:rPr>
                  <a:t>ecetă</a:t>
                </a:r>
                <a:endParaRPr lang="en-IE" sz="1400" dirty="0"/>
              </a:p>
            </p:txBody>
          </p:sp>
          <p:sp>
            <p:nvSpPr>
              <p:cNvPr id="10" name="TextBox 9">
                <a:extLst>
                  <a:ext uri="{FF2B5EF4-FFF2-40B4-BE49-F238E27FC236}">
                    <a16:creationId xmlns:a16="http://schemas.microsoft.com/office/drawing/2014/main" id="{2F1793EE-6A6F-0D8F-986B-58342CB97E04}"/>
                  </a:ext>
                </a:extLst>
              </p:cNvPr>
              <p:cNvSpPr txBox="1"/>
              <p:nvPr/>
            </p:nvSpPr>
            <p:spPr>
              <a:xfrm>
                <a:off x="2401732" y="3138227"/>
                <a:ext cx="982641" cy="307777"/>
              </a:xfrm>
              <a:prstGeom prst="rect">
                <a:avLst/>
              </a:prstGeom>
              <a:noFill/>
            </p:spPr>
            <p:txBody>
              <a:bodyPr wrap="none" rtlCol="0">
                <a:spAutoFit/>
              </a:bodyPr>
              <a:lstStyle/>
              <a:p>
                <a:pPr rtl="0"/>
                <a:r>
                  <a:rPr lang="ro" sz="1400">
                    <a:solidFill>
                      <a:schemeClr val="tx1"/>
                    </a:solidFill>
                  </a:rPr>
                  <a:t>Valuri de căldură</a:t>
                </a:r>
                <a:endParaRPr lang="en-IE" sz="1400" dirty="0"/>
              </a:p>
            </p:txBody>
          </p:sp>
          <p:sp>
            <p:nvSpPr>
              <p:cNvPr id="11" name="TextBox 10">
                <a:extLst>
                  <a:ext uri="{FF2B5EF4-FFF2-40B4-BE49-F238E27FC236}">
                    <a16:creationId xmlns:a16="http://schemas.microsoft.com/office/drawing/2014/main" id="{95F902B5-1F72-3CAE-8118-77C07F38A84D}"/>
                  </a:ext>
                </a:extLst>
              </p:cNvPr>
              <p:cNvSpPr txBox="1"/>
              <p:nvPr/>
            </p:nvSpPr>
            <p:spPr>
              <a:xfrm>
                <a:off x="2628780" y="3375630"/>
                <a:ext cx="528543" cy="307777"/>
              </a:xfrm>
              <a:prstGeom prst="rect">
                <a:avLst/>
              </a:prstGeom>
              <a:noFill/>
            </p:spPr>
            <p:txBody>
              <a:bodyPr wrap="none" rtlCol="0">
                <a:spAutoFit/>
              </a:bodyPr>
              <a:lstStyle/>
              <a:p>
                <a:pPr rtl="0"/>
                <a:r>
                  <a:rPr lang="ro" sz="1400" dirty="0"/>
                  <a:t>Incendii</a:t>
                </a:r>
                <a:endParaRPr lang="en-IE" sz="1400" dirty="0"/>
              </a:p>
            </p:txBody>
          </p:sp>
          <p:sp>
            <p:nvSpPr>
              <p:cNvPr id="12" name="TextBox 11">
                <a:extLst>
                  <a:ext uri="{FF2B5EF4-FFF2-40B4-BE49-F238E27FC236}">
                    <a16:creationId xmlns:a16="http://schemas.microsoft.com/office/drawing/2014/main" id="{2E7CD084-2527-549B-C5A4-05AC6B5D22DE}"/>
                  </a:ext>
                </a:extLst>
              </p:cNvPr>
              <p:cNvSpPr txBox="1"/>
              <p:nvPr/>
            </p:nvSpPr>
            <p:spPr>
              <a:xfrm>
                <a:off x="2299743" y="3643703"/>
                <a:ext cx="1116203" cy="307777"/>
              </a:xfrm>
              <a:prstGeom prst="rect">
                <a:avLst/>
              </a:prstGeom>
              <a:noFill/>
            </p:spPr>
            <p:txBody>
              <a:bodyPr wrap="none" rtlCol="0">
                <a:spAutoFit/>
              </a:bodyPr>
              <a:lstStyle/>
              <a:p>
                <a:pPr rtl="0"/>
                <a:r>
                  <a:rPr lang="ro" sz="1400" dirty="0">
                    <a:solidFill>
                      <a:schemeClr val="tx1"/>
                    </a:solidFill>
                  </a:rPr>
                  <a:t>Precipitații</a:t>
                </a:r>
                <a:endParaRPr lang="en-IE" sz="1400" dirty="0"/>
              </a:p>
            </p:txBody>
          </p:sp>
          <p:sp>
            <p:nvSpPr>
              <p:cNvPr id="13" name="TextBox 12">
                <a:extLst>
                  <a:ext uri="{FF2B5EF4-FFF2-40B4-BE49-F238E27FC236}">
                    <a16:creationId xmlns:a16="http://schemas.microsoft.com/office/drawing/2014/main" id="{FA88C9C6-B61E-263E-1A40-BB71DC8DD332}"/>
                  </a:ext>
                </a:extLst>
              </p:cNvPr>
              <p:cNvSpPr txBox="1"/>
              <p:nvPr/>
            </p:nvSpPr>
            <p:spPr>
              <a:xfrm>
                <a:off x="2556248" y="3871951"/>
                <a:ext cx="662361" cy="307777"/>
              </a:xfrm>
              <a:prstGeom prst="rect">
                <a:avLst/>
              </a:prstGeom>
              <a:noFill/>
            </p:spPr>
            <p:txBody>
              <a:bodyPr wrap="none" rtlCol="0">
                <a:spAutoFit/>
              </a:bodyPr>
              <a:lstStyle/>
              <a:p>
                <a:pPr rtl="0"/>
                <a:r>
                  <a:rPr lang="ro" sz="1400" dirty="0"/>
                  <a:t>Inundații</a:t>
                </a:r>
                <a:endParaRPr lang="en-IE" sz="1400" dirty="0"/>
              </a:p>
            </p:txBody>
          </p:sp>
          <p:sp>
            <p:nvSpPr>
              <p:cNvPr id="14" name="TextBox 13">
                <a:extLst>
                  <a:ext uri="{FF2B5EF4-FFF2-40B4-BE49-F238E27FC236}">
                    <a16:creationId xmlns:a16="http://schemas.microsoft.com/office/drawing/2014/main" id="{CB0A59B9-696E-6CFF-7881-2A7D8509A40C}"/>
                  </a:ext>
                </a:extLst>
              </p:cNvPr>
              <p:cNvSpPr txBox="1"/>
              <p:nvPr/>
            </p:nvSpPr>
            <p:spPr>
              <a:xfrm>
                <a:off x="2509896" y="4173598"/>
                <a:ext cx="695896" cy="307777"/>
              </a:xfrm>
              <a:prstGeom prst="rect">
                <a:avLst/>
              </a:prstGeom>
              <a:noFill/>
            </p:spPr>
            <p:txBody>
              <a:bodyPr wrap="none" rtlCol="0">
                <a:spAutoFit/>
              </a:bodyPr>
              <a:lstStyle/>
              <a:p>
                <a:pPr rtl="0"/>
                <a:r>
                  <a:rPr lang="ro" sz="1400" dirty="0"/>
                  <a:t>Furtuni</a:t>
                </a:r>
                <a:endParaRPr lang="en-IE" sz="1400" dirty="0"/>
              </a:p>
            </p:txBody>
          </p:sp>
          <p:sp>
            <p:nvSpPr>
              <p:cNvPr id="15" name="TextBox 14">
                <a:extLst>
                  <a:ext uri="{FF2B5EF4-FFF2-40B4-BE49-F238E27FC236}">
                    <a16:creationId xmlns:a16="http://schemas.microsoft.com/office/drawing/2014/main" id="{D5E7A0A4-2273-D940-45EC-15D8E718871D}"/>
                  </a:ext>
                </a:extLst>
              </p:cNvPr>
              <p:cNvSpPr txBox="1"/>
              <p:nvPr/>
            </p:nvSpPr>
            <p:spPr>
              <a:xfrm>
                <a:off x="2301036" y="4413461"/>
                <a:ext cx="1129412" cy="307777"/>
              </a:xfrm>
              <a:prstGeom prst="rect">
                <a:avLst/>
              </a:prstGeom>
              <a:noFill/>
            </p:spPr>
            <p:txBody>
              <a:bodyPr wrap="none" rtlCol="0">
                <a:spAutoFit/>
              </a:bodyPr>
              <a:lstStyle/>
              <a:p>
                <a:pPr rtl="0"/>
                <a:r>
                  <a:rPr lang="ro" sz="1400" dirty="0"/>
                  <a:t>Creșterea nivelului mării</a:t>
                </a:r>
                <a:endParaRPr lang="en-IE" sz="1400" dirty="0"/>
              </a:p>
            </p:txBody>
          </p:sp>
          <p:sp>
            <p:nvSpPr>
              <p:cNvPr id="16" name="TextBox 15">
                <a:extLst>
                  <a:ext uri="{FF2B5EF4-FFF2-40B4-BE49-F238E27FC236}">
                    <a16:creationId xmlns:a16="http://schemas.microsoft.com/office/drawing/2014/main" id="{45FF7B20-E91F-F795-461A-58070156E7E9}"/>
                  </a:ext>
                </a:extLst>
              </p:cNvPr>
              <p:cNvSpPr txBox="1"/>
              <p:nvPr/>
            </p:nvSpPr>
            <p:spPr>
              <a:xfrm>
                <a:off x="1963336" y="4707765"/>
                <a:ext cx="1789016" cy="307777"/>
              </a:xfrm>
              <a:prstGeom prst="rect">
                <a:avLst/>
              </a:prstGeom>
              <a:noFill/>
            </p:spPr>
            <p:txBody>
              <a:bodyPr wrap="none" rtlCol="0">
                <a:spAutoFit/>
              </a:bodyPr>
              <a:lstStyle/>
              <a:p>
                <a:pPr rtl="0"/>
                <a:r>
                  <a:rPr lang="ro" sz="1400" dirty="0"/>
                  <a:t>Schimbările climatice oceanice</a:t>
                </a:r>
                <a:endParaRPr lang="en-IE" sz="1400" dirty="0"/>
              </a:p>
            </p:txBody>
          </p:sp>
          <p:sp>
            <p:nvSpPr>
              <p:cNvPr id="17" name="TextBox 16">
                <a:extLst>
                  <a:ext uri="{FF2B5EF4-FFF2-40B4-BE49-F238E27FC236}">
                    <a16:creationId xmlns:a16="http://schemas.microsoft.com/office/drawing/2014/main" id="{1C1695C1-95C8-D381-DDB2-4FADB0352A1D}"/>
                  </a:ext>
                </a:extLst>
              </p:cNvPr>
              <p:cNvSpPr txBox="1"/>
              <p:nvPr/>
            </p:nvSpPr>
            <p:spPr>
              <a:xfrm>
                <a:off x="1821000" y="4959000"/>
                <a:ext cx="2089483" cy="307777"/>
              </a:xfrm>
              <a:prstGeom prst="rect">
                <a:avLst/>
              </a:prstGeom>
              <a:noFill/>
            </p:spPr>
            <p:txBody>
              <a:bodyPr wrap="none" rtlCol="0">
                <a:spAutoFit/>
              </a:bodyPr>
              <a:lstStyle/>
              <a:p>
                <a:pPr rtl="0"/>
                <a:r>
                  <a:rPr lang="ro" sz="1400" dirty="0"/>
                  <a:t>Schimbarea acoperirii naturale a terenului</a:t>
                </a:r>
                <a:endParaRPr lang="en-IE" sz="1400" dirty="0"/>
              </a:p>
            </p:txBody>
          </p:sp>
        </p:grpSp>
        <p:grpSp>
          <p:nvGrpSpPr>
            <p:cNvPr id="58" name="Group 57">
              <a:extLst>
                <a:ext uri="{FF2B5EF4-FFF2-40B4-BE49-F238E27FC236}">
                  <a16:creationId xmlns:a16="http://schemas.microsoft.com/office/drawing/2014/main" id="{1C8FC516-CCCF-27DF-A069-A927ECE261BC}"/>
                </a:ext>
              </a:extLst>
            </p:cNvPr>
            <p:cNvGrpSpPr/>
            <p:nvPr/>
          </p:nvGrpSpPr>
          <p:grpSpPr>
            <a:xfrm>
              <a:off x="3711000" y="1925973"/>
              <a:ext cx="5682058" cy="4268926"/>
              <a:chOff x="4804261" y="2001746"/>
              <a:chExt cx="5682058" cy="4268926"/>
            </a:xfrm>
          </p:grpSpPr>
          <p:sp>
            <p:nvSpPr>
              <p:cNvPr id="19" name="TextBox 18">
                <a:extLst>
                  <a:ext uri="{FF2B5EF4-FFF2-40B4-BE49-F238E27FC236}">
                    <a16:creationId xmlns:a16="http://schemas.microsoft.com/office/drawing/2014/main" id="{C099A600-E3E1-5F1A-8761-14C395D79A93}"/>
                  </a:ext>
                </a:extLst>
              </p:cNvPr>
              <p:cNvSpPr txBox="1"/>
              <p:nvPr/>
            </p:nvSpPr>
            <p:spPr>
              <a:xfrm>
                <a:off x="5890737" y="2001746"/>
                <a:ext cx="3121239" cy="338554"/>
              </a:xfrm>
              <a:prstGeom prst="rect">
                <a:avLst/>
              </a:prstGeom>
              <a:noFill/>
            </p:spPr>
            <p:txBody>
              <a:bodyPr wrap="none" rtlCol="0">
                <a:spAutoFit/>
              </a:bodyPr>
              <a:lstStyle/>
              <a:p>
                <a:pPr marL="0" indent="0" rtl="0">
                  <a:buNone/>
                </a:pPr>
                <a:r>
                  <a:rPr lang="ro" sz="1600" u="sng" dirty="0"/>
                  <a:t>Cauze/factori declanșatori de boală</a:t>
                </a:r>
              </a:p>
            </p:txBody>
          </p:sp>
          <p:sp>
            <p:nvSpPr>
              <p:cNvPr id="20" name="TextBox 19">
                <a:extLst>
                  <a:ext uri="{FF2B5EF4-FFF2-40B4-BE49-F238E27FC236}">
                    <a16:creationId xmlns:a16="http://schemas.microsoft.com/office/drawing/2014/main" id="{CCE81E62-3803-74DA-367D-ACB7442C1A98}"/>
                  </a:ext>
                </a:extLst>
              </p:cNvPr>
              <p:cNvSpPr txBox="1"/>
              <p:nvPr/>
            </p:nvSpPr>
            <p:spPr>
              <a:xfrm>
                <a:off x="5830314" y="2395525"/>
                <a:ext cx="2738314" cy="307777"/>
              </a:xfrm>
              <a:prstGeom prst="rect">
                <a:avLst/>
              </a:prstGeom>
              <a:noFill/>
            </p:spPr>
            <p:txBody>
              <a:bodyPr wrap="none" rtlCol="0">
                <a:spAutoFit/>
              </a:bodyPr>
              <a:lstStyle/>
              <a:p>
                <a:pPr rtl="0"/>
                <a:r>
                  <a:rPr lang="ro" sz="1400" dirty="0">
                    <a:solidFill>
                      <a:schemeClr val="tx1"/>
                    </a:solidFill>
                  </a:rPr>
                  <a:t>Insecte: acarienii din praful de casă</a:t>
                </a:r>
                <a:endParaRPr lang="en-IE" sz="1400" dirty="0"/>
              </a:p>
            </p:txBody>
          </p:sp>
          <p:sp>
            <p:nvSpPr>
              <p:cNvPr id="37" name="TextBox 36">
                <a:extLst>
                  <a:ext uri="{FF2B5EF4-FFF2-40B4-BE49-F238E27FC236}">
                    <a16:creationId xmlns:a16="http://schemas.microsoft.com/office/drawing/2014/main" id="{2BDF753C-F43A-AA17-CBF0-C633C71A2B3C}"/>
                  </a:ext>
                </a:extLst>
              </p:cNvPr>
              <p:cNvSpPr txBox="1"/>
              <p:nvPr/>
            </p:nvSpPr>
            <p:spPr>
              <a:xfrm>
                <a:off x="5376000" y="2650068"/>
                <a:ext cx="3886385" cy="307777"/>
              </a:xfrm>
              <a:prstGeom prst="rect">
                <a:avLst/>
              </a:prstGeom>
              <a:noFill/>
            </p:spPr>
            <p:txBody>
              <a:bodyPr wrap="none" rtlCol="0">
                <a:spAutoFit/>
              </a:bodyPr>
              <a:lstStyle/>
              <a:p>
                <a:pPr rtl="0"/>
                <a:r>
                  <a:rPr lang="ro" sz="1400" dirty="0">
                    <a:solidFill>
                      <a:schemeClr val="tx1"/>
                    </a:solidFill>
                  </a:rPr>
                  <a:t>Agenți patogeni aerieni: virusuri, bacterii, ciuperci</a:t>
                </a:r>
              </a:p>
            </p:txBody>
          </p:sp>
          <p:sp>
            <p:nvSpPr>
              <p:cNvPr id="38" name="TextBox 37">
                <a:extLst>
                  <a:ext uri="{FF2B5EF4-FFF2-40B4-BE49-F238E27FC236}">
                    <a16:creationId xmlns:a16="http://schemas.microsoft.com/office/drawing/2014/main" id="{AD0ABFEB-39DC-F068-994D-1BE7961FBD97}"/>
                  </a:ext>
                </a:extLst>
              </p:cNvPr>
              <p:cNvSpPr txBox="1"/>
              <p:nvPr/>
            </p:nvSpPr>
            <p:spPr>
              <a:xfrm>
                <a:off x="5995070" y="2958120"/>
                <a:ext cx="1783822" cy="307777"/>
              </a:xfrm>
              <a:prstGeom prst="rect">
                <a:avLst/>
              </a:prstGeom>
              <a:noFill/>
            </p:spPr>
            <p:txBody>
              <a:bodyPr wrap="none" rtlCol="0">
                <a:spAutoFit/>
              </a:bodyPr>
              <a:lstStyle/>
              <a:p>
                <a:pPr rtl="0"/>
                <a:r>
                  <a:rPr lang="ro" sz="1400" dirty="0"/>
                  <a:t>Păr /blană de animale</a:t>
                </a:r>
                <a:endParaRPr lang="en-IE" sz="1400" dirty="0"/>
              </a:p>
            </p:txBody>
          </p:sp>
          <p:sp>
            <p:nvSpPr>
              <p:cNvPr id="39" name="TextBox 38">
                <a:extLst>
                  <a:ext uri="{FF2B5EF4-FFF2-40B4-BE49-F238E27FC236}">
                    <a16:creationId xmlns:a16="http://schemas.microsoft.com/office/drawing/2014/main" id="{3A295B63-A72B-AD60-7DC9-5C1F99635CAB}"/>
                  </a:ext>
                </a:extLst>
              </p:cNvPr>
              <p:cNvSpPr txBox="1"/>
              <p:nvPr/>
            </p:nvSpPr>
            <p:spPr>
              <a:xfrm>
                <a:off x="4946779" y="3506542"/>
                <a:ext cx="5539540" cy="307777"/>
              </a:xfrm>
              <a:prstGeom prst="rect">
                <a:avLst/>
              </a:prstGeom>
              <a:noFill/>
            </p:spPr>
            <p:txBody>
              <a:bodyPr wrap="square" rtlCol="0">
                <a:spAutoFit/>
              </a:bodyPr>
              <a:lstStyle/>
              <a:p>
                <a:pPr rtl="0"/>
                <a:r>
                  <a:rPr lang="ro" sz="1400" dirty="0"/>
                  <a:t>Contact: alergeni, agenți patogeni, alimente, substanțe chimice, iritanți</a:t>
                </a:r>
                <a:endParaRPr lang="en-IE" sz="1400" dirty="0"/>
              </a:p>
            </p:txBody>
          </p:sp>
          <p:sp>
            <p:nvSpPr>
              <p:cNvPr id="40" name="TextBox 39">
                <a:extLst>
                  <a:ext uri="{FF2B5EF4-FFF2-40B4-BE49-F238E27FC236}">
                    <a16:creationId xmlns:a16="http://schemas.microsoft.com/office/drawing/2014/main" id="{C3198076-1AB0-53D1-34B9-C2FDF1229E80}"/>
                  </a:ext>
                </a:extLst>
              </p:cNvPr>
              <p:cNvSpPr txBox="1"/>
              <p:nvPr/>
            </p:nvSpPr>
            <p:spPr>
              <a:xfrm>
                <a:off x="5218133" y="3800068"/>
                <a:ext cx="3732497" cy="307777"/>
              </a:xfrm>
              <a:prstGeom prst="rect">
                <a:avLst/>
              </a:prstGeom>
              <a:noFill/>
            </p:spPr>
            <p:txBody>
              <a:bodyPr wrap="none" rtlCol="0">
                <a:spAutoFit/>
              </a:bodyPr>
              <a:lstStyle/>
              <a:p>
                <a:pPr rtl="0"/>
                <a:r>
                  <a:rPr lang="ro" sz="1400" dirty="0"/>
                  <a:t>Insecte de contact: venin, larve, acarieni, paraziți </a:t>
                </a:r>
                <a:endParaRPr lang="en-IE" sz="1400" dirty="0"/>
              </a:p>
            </p:txBody>
          </p:sp>
          <p:sp>
            <p:nvSpPr>
              <p:cNvPr id="41" name="TextBox 40">
                <a:extLst>
                  <a:ext uri="{FF2B5EF4-FFF2-40B4-BE49-F238E27FC236}">
                    <a16:creationId xmlns:a16="http://schemas.microsoft.com/office/drawing/2014/main" id="{1A010DF8-DF95-C08C-28C1-F78187E0F115}"/>
                  </a:ext>
                </a:extLst>
              </p:cNvPr>
              <p:cNvSpPr txBox="1"/>
              <p:nvPr/>
            </p:nvSpPr>
            <p:spPr>
              <a:xfrm>
                <a:off x="6074418" y="4109256"/>
                <a:ext cx="1953868" cy="307777"/>
              </a:xfrm>
              <a:prstGeom prst="rect">
                <a:avLst/>
              </a:prstGeom>
              <a:noFill/>
            </p:spPr>
            <p:txBody>
              <a:bodyPr wrap="none" rtlCol="0">
                <a:spAutoFit/>
              </a:bodyPr>
              <a:lstStyle/>
              <a:p>
                <a:pPr rtl="0"/>
                <a:r>
                  <a:rPr lang="ro" sz="1400" dirty="0"/>
                  <a:t>Poluarea aerului cu gaze</a:t>
                </a:r>
                <a:endParaRPr lang="en-IE" sz="1400" dirty="0"/>
              </a:p>
            </p:txBody>
          </p:sp>
          <p:sp>
            <p:nvSpPr>
              <p:cNvPr id="42" name="TextBox 41">
                <a:extLst>
                  <a:ext uri="{FF2B5EF4-FFF2-40B4-BE49-F238E27FC236}">
                    <a16:creationId xmlns:a16="http://schemas.microsoft.com/office/drawing/2014/main" id="{21B4E655-76D3-E3D3-B1EB-ACAD7FEC136D}"/>
                  </a:ext>
                </a:extLst>
              </p:cNvPr>
              <p:cNvSpPr txBox="1"/>
              <p:nvPr/>
            </p:nvSpPr>
            <p:spPr>
              <a:xfrm>
                <a:off x="4804261" y="5024118"/>
                <a:ext cx="4599272" cy="307777"/>
              </a:xfrm>
              <a:prstGeom prst="rect">
                <a:avLst/>
              </a:prstGeom>
              <a:noFill/>
            </p:spPr>
            <p:txBody>
              <a:bodyPr wrap="none" rtlCol="0">
                <a:spAutoFit/>
              </a:bodyPr>
              <a:lstStyle/>
              <a:p>
                <a:pPr rtl="0"/>
                <a:r>
                  <a:rPr lang="ro" sz="1400" dirty="0"/>
                  <a:t>Fiziologia umană: predispoziție genetică, modificări hormonale</a:t>
                </a:r>
                <a:endParaRPr lang="en-IE" sz="1400" dirty="0"/>
              </a:p>
            </p:txBody>
          </p:sp>
          <p:sp>
            <p:nvSpPr>
              <p:cNvPr id="43" name="TextBox 42">
                <a:extLst>
                  <a:ext uri="{FF2B5EF4-FFF2-40B4-BE49-F238E27FC236}">
                    <a16:creationId xmlns:a16="http://schemas.microsoft.com/office/drawing/2014/main" id="{1D6102C1-D7A4-35CA-74ED-89E8F74FF1AE}"/>
                  </a:ext>
                </a:extLst>
              </p:cNvPr>
              <p:cNvSpPr txBox="1"/>
              <p:nvPr/>
            </p:nvSpPr>
            <p:spPr>
              <a:xfrm>
                <a:off x="6175402" y="4391891"/>
                <a:ext cx="1460143" cy="307777"/>
              </a:xfrm>
              <a:prstGeom prst="rect">
                <a:avLst/>
              </a:prstGeom>
              <a:noFill/>
            </p:spPr>
            <p:txBody>
              <a:bodyPr wrap="none" rtlCol="0">
                <a:spAutoFit/>
              </a:bodyPr>
              <a:lstStyle/>
              <a:p>
                <a:pPr rtl="0"/>
                <a:r>
                  <a:rPr lang="ro" sz="1400" dirty="0"/>
                  <a:t>Migrația umană</a:t>
                </a:r>
                <a:endParaRPr lang="en-IE" sz="1400" dirty="0"/>
              </a:p>
            </p:txBody>
          </p:sp>
          <p:sp>
            <p:nvSpPr>
              <p:cNvPr id="44" name="TextBox 43">
                <a:extLst>
                  <a:ext uri="{FF2B5EF4-FFF2-40B4-BE49-F238E27FC236}">
                    <a16:creationId xmlns:a16="http://schemas.microsoft.com/office/drawing/2014/main" id="{5406A16F-5144-9C9D-C6B0-BB5B80877B5D}"/>
                  </a:ext>
                </a:extLst>
              </p:cNvPr>
              <p:cNvSpPr txBox="1"/>
              <p:nvPr/>
            </p:nvSpPr>
            <p:spPr>
              <a:xfrm>
                <a:off x="4971804" y="5962895"/>
                <a:ext cx="4481400" cy="307777"/>
              </a:xfrm>
              <a:prstGeom prst="rect">
                <a:avLst/>
              </a:prstGeom>
              <a:noFill/>
            </p:spPr>
            <p:txBody>
              <a:bodyPr wrap="square" rtlCol="0">
                <a:spAutoFit/>
              </a:bodyPr>
              <a:lstStyle/>
              <a:p>
                <a:pPr rtl="0"/>
                <a:r>
                  <a:rPr lang="ro" sz="1400" dirty="0"/>
                  <a:t>Efecte psihologice: stres, factori psihodermici</a:t>
                </a:r>
                <a:endParaRPr lang="en-IE" sz="1400" dirty="0"/>
              </a:p>
            </p:txBody>
          </p:sp>
          <p:sp>
            <p:nvSpPr>
              <p:cNvPr id="45" name="TextBox 44">
                <a:extLst>
                  <a:ext uri="{FF2B5EF4-FFF2-40B4-BE49-F238E27FC236}">
                    <a16:creationId xmlns:a16="http://schemas.microsoft.com/office/drawing/2014/main" id="{DA8F9415-4709-C9ED-C0C6-96828AD66E3D}"/>
                  </a:ext>
                </a:extLst>
              </p:cNvPr>
              <p:cNvSpPr txBox="1"/>
              <p:nvPr/>
            </p:nvSpPr>
            <p:spPr>
              <a:xfrm>
                <a:off x="5242998" y="4721238"/>
                <a:ext cx="3647536" cy="307777"/>
              </a:xfrm>
              <a:prstGeom prst="rect">
                <a:avLst/>
              </a:prstGeom>
              <a:noFill/>
            </p:spPr>
            <p:txBody>
              <a:bodyPr wrap="square" rtlCol="0">
                <a:spAutoFit/>
              </a:bodyPr>
              <a:lstStyle/>
              <a:p>
                <a:pPr rtl="0"/>
                <a:r>
                  <a:rPr lang="ro" sz="1400" dirty="0"/>
                  <a:t>Mediul fizic uman: soare, căldură, frig</a:t>
                </a:r>
                <a:endParaRPr lang="en-IE" sz="1400" dirty="0"/>
              </a:p>
            </p:txBody>
          </p:sp>
          <p:sp>
            <p:nvSpPr>
              <p:cNvPr id="46" name="TextBox 45">
                <a:extLst>
                  <a:ext uri="{FF2B5EF4-FFF2-40B4-BE49-F238E27FC236}">
                    <a16:creationId xmlns:a16="http://schemas.microsoft.com/office/drawing/2014/main" id="{D2EA62C5-7729-E214-46D1-056DD0B155F7}"/>
                  </a:ext>
                </a:extLst>
              </p:cNvPr>
              <p:cNvSpPr txBox="1"/>
              <p:nvPr/>
            </p:nvSpPr>
            <p:spPr>
              <a:xfrm>
                <a:off x="4863196" y="5660015"/>
                <a:ext cx="4481401" cy="307777"/>
              </a:xfrm>
              <a:prstGeom prst="rect">
                <a:avLst/>
              </a:prstGeom>
              <a:noFill/>
            </p:spPr>
            <p:txBody>
              <a:bodyPr wrap="square" rtlCol="0">
                <a:spAutoFit/>
              </a:bodyPr>
              <a:lstStyle/>
              <a:p>
                <a:pPr rtl="0"/>
                <a:r>
                  <a:rPr lang="ro" sz="1400" dirty="0">
                    <a:solidFill>
                      <a:schemeClr val="tx1"/>
                    </a:solidFill>
                  </a:rPr>
                  <a:t>Particule non-biologice din aer: nisip, praf, fum, PM 2.5</a:t>
                </a:r>
                <a:endParaRPr lang="en-IE" sz="1400" dirty="0"/>
              </a:p>
            </p:txBody>
          </p:sp>
          <p:sp>
            <p:nvSpPr>
              <p:cNvPr id="47" name="TextBox 46">
                <a:extLst>
                  <a:ext uri="{FF2B5EF4-FFF2-40B4-BE49-F238E27FC236}">
                    <a16:creationId xmlns:a16="http://schemas.microsoft.com/office/drawing/2014/main" id="{3813BC9C-DF50-4D32-472D-256C8A5D18DD}"/>
                  </a:ext>
                </a:extLst>
              </p:cNvPr>
              <p:cNvSpPr txBox="1"/>
              <p:nvPr/>
            </p:nvSpPr>
            <p:spPr>
              <a:xfrm>
                <a:off x="5457855" y="5342181"/>
                <a:ext cx="3555805" cy="307777"/>
              </a:xfrm>
              <a:prstGeom prst="rect">
                <a:avLst/>
              </a:prstGeom>
              <a:noFill/>
            </p:spPr>
            <p:txBody>
              <a:bodyPr wrap="square" rtlCol="0">
                <a:spAutoFit/>
              </a:bodyPr>
              <a:lstStyle/>
              <a:p>
                <a:pPr rtl="0"/>
                <a:r>
                  <a:rPr lang="ro" sz="1400" dirty="0"/>
                  <a:t>Mod de viață: exerciții fizice, dietă, fumat</a:t>
                </a:r>
                <a:endParaRPr lang="en-IE" sz="1400" dirty="0"/>
              </a:p>
            </p:txBody>
          </p:sp>
          <p:sp>
            <p:nvSpPr>
              <p:cNvPr id="48" name="TextBox 47">
                <a:extLst>
                  <a:ext uri="{FF2B5EF4-FFF2-40B4-BE49-F238E27FC236}">
                    <a16:creationId xmlns:a16="http://schemas.microsoft.com/office/drawing/2014/main" id="{929CB553-42D4-FB83-709C-68A3C04DD413}"/>
                  </a:ext>
                </a:extLst>
              </p:cNvPr>
              <p:cNvSpPr txBox="1"/>
              <p:nvPr/>
            </p:nvSpPr>
            <p:spPr>
              <a:xfrm>
                <a:off x="5388735" y="3232331"/>
                <a:ext cx="3647538" cy="307777"/>
              </a:xfrm>
              <a:prstGeom prst="rect">
                <a:avLst/>
              </a:prstGeom>
              <a:noFill/>
            </p:spPr>
            <p:txBody>
              <a:bodyPr wrap="square" rtlCol="0">
                <a:spAutoFit/>
              </a:bodyPr>
              <a:lstStyle/>
              <a:p>
                <a:pPr rtl="0"/>
                <a:r>
                  <a:rPr lang="ro" sz="1400" dirty="0"/>
                  <a:t>P</a:t>
                </a:r>
                <a:r>
                  <a:rPr lang="ro" sz="1400" dirty="0">
                    <a:solidFill>
                      <a:schemeClr val="tx1"/>
                    </a:solidFill>
                  </a:rPr>
                  <a:t>articule biologice aerogene: polen, spori</a:t>
                </a:r>
                <a:endParaRPr lang="en-IE" sz="1400" baseline="-25000" dirty="0"/>
              </a:p>
            </p:txBody>
          </p:sp>
        </p:grpSp>
        <p:grpSp>
          <p:nvGrpSpPr>
            <p:cNvPr id="64" name="Group 63">
              <a:extLst>
                <a:ext uri="{FF2B5EF4-FFF2-40B4-BE49-F238E27FC236}">
                  <a16:creationId xmlns:a16="http://schemas.microsoft.com/office/drawing/2014/main" id="{B9FD7C38-5FBE-0BA9-B49A-0A84DA7C7518}"/>
                </a:ext>
              </a:extLst>
            </p:cNvPr>
            <p:cNvGrpSpPr/>
            <p:nvPr/>
          </p:nvGrpSpPr>
          <p:grpSpPr>
            <a:xfrm>
              <a:off x="9620108" y="2684975"/>
              <a:ext cx="2408865" cy="1643604"/>
              <a:chOff x="9309910" y="2584706"/>
              <a:chExt cx="2408865" cy="1643604"/>
            </a:xfrm>
          </p:grpSpPr>
          <p:sp>
            <p:nvSpPr>
              <p:cNvPr id="59" name="TextBox 58">
                <a:extLst>
                  <a:ext uri="{FF2B5EF4-FFF2-40B4-BE49-F238E27FC236}">
                    <a16:creationId xmlns:a16="http://schemas.microsoft.com/office/drawing/2014/main" id="{FD7AEB78-BF3B-809E-C19B-7FAD83B9FAA1}"/>
                  </a:ext>
                </a:extLst>
              </p:cNvPr>
              <p:cNvSpPr txBox="1"/>
              <p:nvPr/>
            </p:nvSpPr>
            <p:spPr>
              <a:xfrm>
                <a:off x="9606400" y="2584706"/>
                <a:ext cx="1722716" cy="338554"/>
              </a:xfrm>
              <a:prstGeom prst="rect">
                <a:avLst/>
              </a:prstGeom>
              <a:noFill/>
            </p:spPr>
            <p:txBody>
              <a:bodyPr wrap="none" rtlCol="0">
                <a:spAutoFit/>
              </a:bodyPr>
              <a:lstStyle/>
              <a:p>
                <a:pPr marL="0" indent="0" rtl="0">
                  <a:buNone/>
                </a:pPr>
                <a:r>
                  <a:rPr lang="ro" sz="1600" u="sng"/>
                  <a:t>Categorii de boli</a:t>
                </a:r>
              </a:p>
            </p:txBody>
          </p:sp>
          <p:sp>
            <p:nvSpPr>
              <p:cNvPr id="60" name="TextBox 59">
                <a:extLst>
                  <a:ext uri="{FF2B5EF4-FFF2-40B4-BE49-F238E27FC236}">
                    <a16:creationId xmlns:a16="http://schemas.microsoft.com/office/drawing/2014/main" id="{5F5AD72F-917B-F25C-10ED-F5A205F79126}"/>
                  </a:ext>
                </a:extLst>
              </p:cNvPr>
              <p:cNvSpPr txBox="1"/>
              <p:nvPr/>
            </p:nvSpPr>
            <p:spPr>
              <a:xfrm>
                <a:off x="10118258" y="3024865"/>
                <a:ext cx="688778" cy="307777"/>
              </a:xfrm>
              <a:prstGeom prst="rect">
                <a:avLst/>
              </a:prstGeom>
              <a:noFill/>
            </p:spPr>
            <p:txBody>
              <a:bodyPr wrap="none" rtlCol="0">
                <a:spAutoFit/>
              </a:bodyPr>
              <a:lstStyle/>
              <a:p>
                <a:pPr rtl="0"/>
                <a:r>
                  <a:rPr lang="ro" sz="1400" dirty="0"/>
                  <a:t>Alergie</a:t>
                </a:r>
                <a:endParaRPr lang="en-IE" sz="1400" dirty="0"/>
              </a:p>
            </p:txBody>
          </p:sp>
          <p:sp>
            <p:nvSpPr>
              <p:cNvPr id="61" name="TextBox 60">
                <a:extLst>
                  <a:ext uri="{FF2B5EF4-FFF2-40B4-BE49-F238E27FC236}">
                    <a16:creationId xmlns:a16="http://schemas.microsoft.com/office/drawing/2014/main" id="{5E666697-D750-49A1-ACC6-CB53EA0AD469}"/>
                  </a:ext>
                </a:extLst>
              </p:cNvPr>
              <p:cNvSpPr txBox="1"/>
              <p:nvPr/>
            </p:nvSpPr>
            <p:spPr>
              <a:xfrm>
                <a:off x="9309910" y="3326502"/>
                <a:ext cx="2408865" cy="307777"/>
              </a:xfrm>
              <a:prstGeom prst="rect">
                <a:avLst/>
              </a:prstGeom>
              <a:noFill/>
            </p:spPr>
            <p:txBody>
              <a:bodyPr wrap="none" rtlCol="0">
                <a:spAutoFit/>
              </a:bodyPr>
              <a:lstStyle/>
              <a:p>
                <a:pPr rtl="0"/>
                <a:r>
                  <a:rPr lang="ro" sz="1400" dirty="0"/>
                  <a:t>Inflamații cronice ale dermului</a:t>
                </a:r>
                <a:endParaRPr lang="en-IE" sz="1400" dirty="0"/>
              </a:p>
            </p:txBody>
          </p:sp>
          <p:sp>
            <p:nvSpPr>
              <p:cNvPr id="62" name="TextBox 61">
                <a:extLst>
                  <a:ext uri="{FF2B5EF4-FFF2-40B4-BE49-F238E27FC236}">
                    <a16:creationId xmlns:a16="http://schemas.microsoft.com/office/drawing/2014/main" id="{0CCF2B8A-4B64-9305-8394-D03422301291}"/>
                  </a:ext>
                </a:extLst>
              </p:cNvPr>
              <p:cNvSpPr txBox="1"/>
              <p:nvPr/>
            </p:nvSpPr>
            <p:spPr>
              <a:xfrm>
                <a:off x="9743875" y="3618896"/>
                <a:ext cx="1458348" cy="307777"/>
              </a:xfrm>
              <a:prstGeom prst="rect">
                <a:avLst/>
              </a:prstGeom>
              <a:noFill/>
            </p:spPr>
            <p:txBody>
              <a:bodyPr wrap="none" rtlCol="0">
                <a:spAutoFit/>
              </a:bodyPr>
              <a:lstStyle/>
              <a:p>
                <a:pPr rtl="0"/>
                <a:r>
                  <a:rPr lang="ro" sz="1400" dirty="0"/>
                  <a:t>Dermic infecțios</a:t>
                </a:r>
                <a:endParaRPr lang="en-IE" sz="1400" dirty="0"/>
              </a:p>
            </p:txBody>
          </p:sp>
          <p:sp>
            <p:nvSpPr>
              <p:cNvPr id="63" name="TextBox 62">
                <a:extLst>
                  <a:ext uri="{FF2B5EF4-FFF2-40B4-BE49-F238E27FC236}">
                    <a16:creationId xmlns:a16="http://schemas.microsoft.com/office/drawing/2014/main" id="{E354B7A3-2B63-28A9-9BD4-8779EBDB6930}"/>
                  </a:ext>
                </a:extLst>
              </p:cNvPr>
              <p:cNvSpPr txBox="1"/>
              <p:nvPr/>
            </p:nvSpPr>
            <p:spPr>
              <a:xfrm>
                <a:off x="9899815" y="3920533"/>
                <a:ext cx="1146468" cy="307777"/>
              </a:xfrm>
              <a:prstGeom prst="rect">
                <a:avLst/>
              </a:prstGeom>
              <a:noFill/>
            </p:spPr>
            <p:txBody>
              <a:bodyPr wrap="none" rtlCol="0">
                <a:spAutoFit/>
              </a:bodyPr>
              <a:lstStyle/>
              <a:p>
                <a:pPr rtl="0"/>
                <a:r>
                  <a:rPr lang="ro" sz="1400" dirty="0"/>
                  <a:t>Malignități</a:t>
                </a:r>
                <a:endParaRPr lang="en-IE" sz="1400" dirty="0"/>
              </a:p>
            </p:txBody>
          </p:sp>
        </p:grpSp>
        <p:sp>
          <p:nvSpPr>
            <p:cNvPr id="65" name="Arrow: Right 64">
              <a:extLst>
                <a:ext uri="{FF2B5EF4-FFF2-40B4-BE49-F238E27FC236}">
                  <a16:creationId xmlns:a16="http://schemas.microsoft.com/office/drawing/2014/main" id="{93D3B9F7-C1DA-EB8D-8190-B1EE0F42F862}"/>
                </a:ext>
              </a:extLst>
            </p:cNvPr>
            <p:cNvSpPr/>
            <p:nvPr/>
          </p:nvSpPr>
          <p:spPr>
            <a:xfrm>
              <a:off x="2219939" y="3585128"/>
              <a:ext cx="1348113" cy="5758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66" name="Arrow: Right 65">
              <a:extLst>
                <a:ext uri="{FF2B5EF4-FFF2-40B4-BE49-F238E27FC236}">
                  <a16:creationId xmlns:a16="http://schemas.microsoft.com/office/drawing/2014/main" id="{89EC0976-FEFE-DD9C-E356-8A9A6F49BA37}"/>
                </a:ext>
              </a:extLst>
            </p:cNvPr>
            <p:cNvSpPr/>
            <p:nvPr/>
          </p:nvSpPr>
          <p:spPr>
            <a:xfrm>
              <a:off x="8194025" y="3585128"/>
              <a:ext cx="1348113" cy="5758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34540500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372396" y="118174"/>
            <a:ext cx="9752089" cy="549635"/>
          </a:xfrm>
        </p:spPr>
        <p:txBody>
          <a:bodyPr rtlCol="0">
            <a:normAutofit/>
          </a:bodyPr>
          <a:lstStyle/>
          <a:p>
            <a:pPr rtl="0"/>
            <a:r>
              <a:rPr lang="ro" sz="2800" dirty="0" smtClean="0">
                <a:solidFill>
                  <a:schemeClr val="tx1"/>
                </a:solidFill>
              </a:rPr>
              <a:t>Posibile </a:t>
            </a:r>
            <a:r>
              <a:rPr lang="ro" sz="2800" dirty="0">
                <a:solidFill>
                  <a:schemeClr val="tx1"/>
                </a:solidFill>
              </a:rPr>
              <a:t>metode de prevenire și atenuare</a:t>
            </a:r>
            <a:endParaRPr lang="hu-HU" sz="2800" dirty="0">
              <a:solidFill>
                <a:schemeClr val="tx1"/>
              </a:solidFill>
            </a:endParaRPr>
          </a:p>
        </p:txBody>
      </p:sp>
      <p:sp>
        <p:nvSpPr>
          <p:cNvPr id="3" name="Tartalom helye 2"/>
          <p:cNvSpPr>
            <a:spLocks noGrp="1"/>
          </p:cNvSpPr>
          <p:nvPr>
            <p:ph idx="1"/>
          </p:nvPr>
        </p:nvSpPr>
        <p:spPr>
          <a:xfrm>
            <a:off x="372397" y="774000"/>
            <a:ext cx="11610000" cy="5355000"/>
          </a:xfrm>
        </p:spPr>
        <p:txBody>
          <a:bodyPr rtlCol="0">
            <a:normAutofit fontScale="92500" lnSpcReduction="10000"/>
          </a:bodyPr>
          <a:lstStyle/>
          <a:p>
            <a:pPr marL="0" indent="0" rtl="0">
              <a:lnSpc>
                <a:spcPct val="130000"/>
              </a:lnSpc>
              <a:buNone/>
            </a:pPr>
            <a:r>
              <a:rPr lang="ro" sz="2000" dirty="0">
                <a:solidFill>
                  <a:schemeClr val="tx1"/>
                </a:solidFill>
              </a:rPr>
              <a:t>Pe lângă atenuarea evidentă a efectelor schimbărilor climatice printr-o reducere globală a emisiilor de gaze cu efect de seră, există o serie de măsuri specifice care ar putea fi luate în legătură cu alergiile și bolile dermatologice. Metodele de evitare sau ameliorare a acestor efecte pot fi grupate în trei mari categorii:</a:t>
            </a:r>
          </a:p>
          <a:p>
            <a:pPr marL="742950" lvl="1" indent="-285750">
              <a:lnSpc>
                <a:spcPct val="110000"/>
              </a:lnSpc>
              <a:spcBef>
                <a:spcPts val="0"/>
              </a:spcBef>
              <a:buClr>
                <a:srgbClr val="FF0000"/>
              </a:buClr>
            </a:pPr>
            <a:r>
              <a:rPr lang="ro" sz="1900" dirty="0" smtClean="0">
                <a:solidFill>
                  <a:schemeClr val="tx1"/>
                </a:solidFill>
                <a:cs typeface="Arial" panose="020B0604020202020204" pitchFamily="34" charset="0"/>
              </a:rPr>
              <a:t>Ambientale</a:t>
            </a:r>
            <a:endParaRPr lang="ro" sz="1900" dirty="0">
              <a:solidFill>
                <a:schemeClr val="tx1"/>
              </a:solidFill>
              <a:cs typeface="Arial" panose="020B0604020202020204" pitchFamily="34" charset="0"/>
            </a:endParaRPr>
          </a:p>
          <a:p>
            <a:pPr marL="742950" lvl="1" indent="-285750">
              <a:lnSpc>
                <a:spcPct val="110000"/>
              </a:lnSpc>
              <a:buClr>
                <a:srgbClr val="FF0000"/>
              </a:buClr>
            </a:pPr>
            <a:r>
              <a:rPr lang="ro" sz="1900" dirty="0">
                <a:solidFill>
                  <a:schemeClr val="tx1"/>
                </a:solidFill>
                <a:cs typeface="Arial" panose="020B0604020202020204" pitchFamily="34" charset="0"/>
              </a:rPr>
              <a:t>Societale</a:t>
            </a:r>
          </a:p>
          <a:p>
            <a:pPr marL="742950" lvl="1" indent="-285750">
              <a:lnSpc>
                <a:spcPct val="110000"/>
              </a:lnSpc>
              <a:buClr>
                <a:srgbClr val="FF0000"/>
              </a:buClr>
            </a:pPr>
            <a:r>
              <a:rPr lang="ro" sz="1900" dirty="0">
                <a:solidFill>
                  <a:schemeClr val="tx1"/>
                </a:solidFill>
                <a:cs typeface="Arial" panose="020B0604020202020204" pitchFamily="34" charset="0"/>
              </a:rPr>
              <a:t>Tehnologice</a:t>
            </a:r>
          </a:p>
          <a:p>
            <a:pPr marL="0" indent="0" rtl="0">
              <a:lnSpc>
                <a:spcPct val="100000"/>
              </a:lnSpc>
              <a:buClr>
                <a:srgbClr val="FF0000"/>
              </a:buClr>
              <a:buNone/>
            </a:pPr>
            <a:endParaRPr lang="en-GB" sz="1000" u="sng" dirty="0">
              <a:solidFill>
                <a:srgbClr val="0070C0"/>
              </a:solidFill>
            </a:endParaRPr>
          </a:p>
          <a:p>
            <a:pPr marL="0" indent="0" rtl="0">
              <a:lnSpc>
                <a:spcPct val="100000"/>
              </a:lnSpc>
              <a:buNone/>
            </a:pPr>
            <a:r>
              <a:rPr lang="ro" sz="2000" u="sng" dirty="0" smtClean="0">
                <a:solidFill>
                  <a:srgbClr val="0070C0"/>
                </a:solidFill>
              </a:rPr>
              <a:t>Metode </a:t>
            </a:r>
            <a:r>
              <a:rPr lang="ro" sz="2000" u="sng" dirty="0">
                <a:solidFill>
                  <a:srgbClr val="0070C0"/>
                </a:solidFill>
              </a:rPr>
              <a:t>de control ambientale</a:t>
            </a:r>
            <a:endParaRPr lang="en-GB" sz="2000" dirty="0"/>
          </a:p>
          <a:p>
            <a:pPr marL="0" indent="0" rtl="0">
              <a:lnSpc>
                <a:spcPct val="130000"/>
              </a:lnSpc>
              <a:buNone/>
            </a:pPr>
            <a:r>
              <a:rPr lang="ro" sz="2000" dirty="0">
                <a:solidFill>
                  <a:schemeClr val="tx1"/>
                </a:solidFill>
                <a:cs typeface="Arial" panose="020B0604020202020204" pitchFamily="34" charset="0"/>
              </a:rPr>
              <a:t>În cazul </a:t>
            </a:r>
            <a:r>
              <a:rPr lang="ro" sz="2000" dirty="0">
                <a:solidFill>
                  <a:srgbClr val="FF0000"/>
                </a:solidFill>
                <a:cs typeface="Arial" panose="020B0604020202020204" pitchFamily="34" charset="0"/>
              </a:rPr>
              <a:t>alergiilor la polen</a:t>
            </a:r>
            <a:r>
              <a:rPr lang="ro" sz="2000" dirty="0">
                <a:solidFill>
                  <a:schemeClr val="tx1"/>
                </a:solidFill>
                <a:cs typeface="Arial" panose="020B0604020202020204" pitchFamily="34" charset="0"/>
              </a:rPr>
              <a:t>, pot fi luate câteva măsuri simple în ceea ce privește gestionarea florei în centrele populaționale majore sau în apropierea lor:</a:t>
            </a:r>
          </a:p>
          <a:p>
            <a:pPr lvl="1" rtl="0">
              <a:lnSpc>
                <a:spcPct val="130000"/>
              </a:lnSpc>
              <a:buClr>
                <a:srgbClr val="00B050"/>
              </a:buClr>
              <a:buFont typeface="Wingdings" panose="05000000000000000000" pitchFamily="2" charset="2"/>
              <a:buChar char="Ø"/>
            </a:pPr>
            <a:r>
              <a:rPr lang="ro" sz="2000" dirty="0">
                <a:solidFill>
                  <a:schemeClr val="tx1"/>
                </a:solidFill>
                <a:cs typeface="Arial" panose="020B0604020202020204" pitchFamily="34" charset="0"/>
              </a:rPr>
              <a:t>Utilizați plante entomofile, care se bazează pe polenizarea insectelor și produc cantități mai mici de polen.</a:t>
            </a:r>
          </a:p>
          <a:p>
            <a:pPr lvl="1" rtl="0">
              <a:lnSpc>
                <a:spcPct val="130000"/>
              </a:lnSpc>
              <a:buClr>
                <a:srgbClr val="00B050"/>
              </a:buClr>
              <a:buFont typeface="Wingdings" panose="05000000000000000000" pitchFamily="2" charset="2"/>
              <a:buChar char="Ø"/>
            </a:pPr>
            <a:r>
              <a:rPr lang="ro" sz="2000" dirty="0">
                <a:solidFill>
                  <a:schemeClr val="tx1"/>
                </a:solidFill>
                <a:cs typeface="Arial" panose="020B0604020202020204" pitchFamily="34" charset="0"/>
              </a:rPr>
              <a:t>Plantați copaci și arbuști care înfloresc vara sau iarna, evitându-i pe cei care înfloresc primăvara, reducând impactul polenizării de primăvară.</a:t>
            </a:r>
          </a:p>
          <a:p>
            <a:pPr lvl="1" rtl="0">
              <a:lnSpc>
                <a:spcPct val="130000"/>
              </a:lnSpc>
              <a:buClr>
                <a:srgbClr val="00B050"/>
              </a:buClr>
              <a:buFont typeface="Wingdings" panose="05000000000000000000" pitchFamily="2" charset="2"/>
              <a:buChar char="Ø"/>
            </a:pPr>
            <a:r>
              <a:rPr lang="ro" sz="2000" dirty="0">
                <a:solidFill>
                  <a:schemeClr val="tx1"/>
                </a:solidFill>
                <a:cs typeface="Arial" panose="020B0604020202020204" pitchFamily="34" charset="0"/>
              </a:rPr>
              <a:t>Tundeți gardurile vii și tundeți peluzele înainte de înflorire și emisia de polen.</a:t>
            </a:r>
            <a:endParaRPr lang="en-IE" sz="2000" dirty="0">
              <a:solidFill>
                <a:schemeClr val="tx1"/>
              </a:solidFill>
              <a:cs typeface="Arial" panose="020B0604020202020204" pitchFamily="34" charset="0"/>
            </a:endParaRPr>
          </a:p>
          <a:p>
            <a:pPr marL="0" indent="0" rtl="0">
              <a:buNone/>
            </a:pPr>
            <a:endParaRPr lang="en-GB" sz="2000" dirty="0"/>
          </a:p>
        </p:txBody>
      </p:sp>
    </p:spTree>
    <p:extLst>
      <p:ext uri="{BB962C8B-B14F-4D97-AF65-F5344CB8AC3E}">
        <p14:creationId xmlns:p14="http://schemas.microsoft.com/office/powerpoint/2010/main" val="10225128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a:bodyPr>
          <a:lstStyle/>
          <a:p>
            <a:pPr rtl="0"/>
            <a:r>
              <a:rPr lang="ro" sz="3200" b="1">
                <a:solidFill>
                  <a:srgbClr val="000000"/>
                </a:solidFill>
              </a:rPr>
              <a:t>Schimbările climatice și BCV</a:t>
            </a:r>
            <a:endParaRPr lang="en-US" sz="3200" b="1" dirty="0">
              <a:solidFill>
                <a:srgbClr val="000000"/>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5" y="934775"/>
            <a:ext cx="6092965" cy="5370897"/>
          </a:xfrm>
        </p:spPr>
        <p:txBody>
          <a:bodyPr vert="horz" lIns="91440" tIns="45720" rIns="91440" bIns="45720" rtlCol="0" anchor="t">
            <a:normAutofit/>
          </a:bodyPr>
          <a:lstStyle/>
          <a:p>
            <a:pPr marL="0" indent="0" rtl="0">
              <a:buNone/>
            </a:pPr>
            <a:endParaRPr lang="en-US" dirty="0">
              <a:solidFill>
                <a:schemeClr val="tx1"/>
              </a:solidFill>
              <a:cs typeface="Calibri"/>
            </a:endParaRPr>
          </a:p>
          <a:p>
            <a:pPr rtl="0"/>
            <a:r>
              <a:rPr lang="ro" sz="1800" b="1" dirty="0">
                <a:solidFill>
                  <a:schemeClr val="tx1"/>
                </a:solidFill>
              </a:rPr>
              <a:t>Schimbările climatice (SC) reprezintă cea mai mare provocare existențială pentru sănătatea planetară și umană</a:t>
            </a:r>
            <a:r>
              <a:rPr lang="ro" sz="1800" dirty="0">
                <a:solidFill>
                  <a:schemeClr val="tx1"/>
                </a:solidFill>
              </a:rPr>
              <a:t>. </a:t>
            </a:r>
            <a:endParaRPr lang="en-US" sz="1800" dirty="0">
              <a:solidFill>
                <a:schemeClr val="tx1"/>
              </a:solidFill>
              <a:cs typeface="Calibri"/>
            </a:endParaRPr>
          </a:p>
          <a:p>
            <a:pPr rtl="0"/>
            <a:r>
              <a:rPr lang="ro" sz="1800" dirty="0">
                <a:solidFill>
                  <a:schemeClr val="tx1"/>
                </a:solidFill>
              </a:rPr>
              <a:t>Printre numeroasele efecte, </a:t>
            </a:r>
            <a:r>
              <a:rPr lang="ro" sz="1800" b="1" dirty="0">
                <a:solidFill>
                  <a:schemeClr val="tx1"/>
                </a:solidFill>
              </a:rPr>
              <a:t>schimbările climatice afectează BCV </a:t>
            </a:r>
            <a:r>
              <a:rPr lang="ro" sz="1800" dirty="0">
                <a:solidFill>
                  <a:schemeClr val="tx1"/>
                </a:solidFill>
              </a:rPr>
              <a:t>și sănătatea generală, iar aceasta reprezintă o problemă cu multiple fațete care trebuie abordată urgent la diferite niveluri.</a:t>
            </a:r>
            <a:endParaRPr lang="en-US" sz="1800" dirty="0">
              <a:solidFill>
                <a:schemeClr val="tx1"/>
              </a:solidFill>
              <a:cs typeface="Calibri"/>
            </a:endParaRPr>
          </a:p>
          <a:p>
            <a:pPr lvl="1" rtl="0"/>
            <a:r>
              <a:rPr lang="ro" sz="1400" dirty="0">
                <a:solidFill>
                  <a:schemeClr val="tx1"/>
                </a:solidFill>
              </a:rPr>
              <a:t>De exemplu, </a:t>
            </a:r>
            <a:r>
              <a:rPr lang="ro" sz="1400" b="1" dirty="0">
                <a:solidFill>
                  <a:schemeClr val="tx1"/>
                </a:solidFill>
              </a:rPr>
              <a:t>în 2019, aproximativ 18,6 milioane de persoane au murit din cauza BCV la nivel mondial,</a:t>
            </a:r>
            <a:r>
              <a:rPr lang="ro" sz="1400" dirty="0">
                <a:solidFill>
                  <a:schemeClr val="tx1"/>
                </a:solidFill>
              </a:rPr>
              <a:t> iar BCV rămâne principala cauză de deces la nivel global. </a:t>
            </a:r>
            <a:endParaRPr lang="en-US" sz="1400" dirty="0">
              <a:solidFill>
                <a:schemeClr val="tx1"/>
              </a:solidFill>
              <a:cs typeface="Calibri"/>
            </a:endParaRPr>
          </a:p>
          <a:p>
            <a:pPr lvl="1" rtl="0"/>
            <a:r>
              <a:rPr lang="ro" sz="1400" dirty="0">
                <a:solidFill>
                  <a:schemeClr val="tx1"/>
                </a:solidFill>
              </a:rPr>
              <a:t>În consecință, este </a:t>
            </a:r>
            <a:r>
              <a:rPr lang="ro" sz="1400" b="1" dirty="0">
                <a:solidFill>
                  <a:schemeClr val="tx1"/>
                </a:solidFill>
              </a:rPr>
              <a:t>necesar să se descopere conexiunile </a:t>
            </a:r>
            <a:r>
              <a:rPr lang="ro" sz="1400" dirty="0">
                <a:solidFill>
                  <a:schemeClr val="tx1"/>
                </a:solidFill>
              </a:rPr>
              <a:t>care există între CC și alți factori de stres și BCV pentru a </a:t>
            </a:r>
            <a:r>
              <a:rPr lang="ro" sz="1400" b="1" dirty="0">
                <a:solidFill>
                  <a:schemeClr val="tx1"/>
                </a:solidFill>
              </a:rPr>
              <a:t>dezvolta strategii de atenuare și prevenire</a:t>
            </a:r>
            <a:r>
              <a:rPr lang="ro" sz="1400" dirty="0">
                <a:solidFill>
                  <a:schemeClr val="tx1"/>
                </a:solidFill>
              </a:rPr>
              <a:t>.</a:t>
            </a:r>
            <a:endParaRPr lang="en-US" sz="1400" dirty="0">
              <a:solidFill>
                <a:schemeClr val="tx1"/>
              </a:solidFill>
              <a:cs typeface="Calibri"/>
            </a:endParaRPr>
          </a:p>
          <a:p>
            <a:pPr rtl="0"/>
            <a:endParaRPr lang="en-US" sz="1400" dirty="0">
              <a:solidFill>
                <a:schemeClr val="tx1"/>
              </a:solidFill>
              <a:cs typeface="Calibri"/>
            </a:endParaRPr>
          </a:p>
          <a:p>
            <a:pPr lvl="1" rtl="0"/>
            <a:endParaRPr lang="en-US" dirty="0">
              <a:solidFill>
                <a:schemeClr val="tx1"/>
              </a:solidFill>
              <a:cs typeface="Calibri"/>
            </a:endParaRPr>
          </a:p>
        </p:txBody>
      </p:sp>
      <p:pic>
        <p:nvPicPr>
          <p:cNvPr id="4" name="Picture 3" descr="climate_change_health_impacts600w.jpg"/>
          <p:cNvPicPr>
            <a:picLocks noChangeAspect="1"/>
          </p:cNvPicPr>
          <p:nvPr/>
        </p:nvPicPr>
        <p:blipFill>
          <a:blip r:embed="rId2"/>
          <a:stretch>
            <a:fillRect/>
          </a:stretch>
        </p:blipFill>
        <p:spPr>
          <a:xfrm>
            <a:off x="6450226" y="1522359"/>
            <a:ext cx="5209253" cy="3898140"/>
          </a:xfrm>
          <a:prstGeom prst="rect">
            <a:avLst/>
          </a:prstGeom>
        </p:spPr>
      </p:pic>
      <p:sp>
        <p:nvSpPr>
          <p:cNvPr id="6" name="Rectangle 5"/>
          <p:cNvSpPr/>
          <p:nvPr/>
        </p:nvSpPr>
        <p:spPr>
          <a:xfrm>
            <a:off x="6444669" y="5410885"/>
            <a:ext cx="5211872" cy="507831"/>
          </a:xfrm>
          <a:prstGeom prst="rect">
            <a:avLst/>
          </a:prstGeom>
        </p:spPr>
        <p:txBody>
          <a:bodyPr wrap="square" lIns="91440" tIns="45720" rIns="91440" bIns="45720" rtlCol="0" anchor="t">
            <a:spAutoFit/>
          </a:bodyPr>
          <a:lstStyle/>
          <a:p>
            <a:pPr algn="ctr" rtl="0"/>
            <a:r>
              <a:rPr lang="ro" sz="900"/>
              <a:t>Impactul schimbărilor climatice asupra sănătății umane.</a:t>
            </a:r>
            <a:r>
              <a:rPr lang="en-US" sz="900" dirty="0"/>
              <a:t/>
            </a:r>
            <a:br>
              <a:rPr lang="en-US" sz="900" dirty="0"/>
            </a:br>
            <a:r>
              <a:rPr lang="ro" sz="900"/>
              <a:t>Sursa: </a:t>
            </a:r>
            <a:r>
              <a:rPr lang="ro" sz="900">
                <a:hlinkClick r:id="rId3">
                  <a:extLst>
                    <a:ext uri="{A12FA001-AC4F-418D-AE19-62706E023703}">
                      <ahyp:hlinkClr xmlns="" xmlns:ahyp="http://schemas.microsoft.com/office/drawing/2018/hyperlinkcolor" val="tx"/>
                    </a:ext>
                  </a:extLst>
                </a:hlinkClick>
              </a:rPr>
              <a:t>https://www.cdc.gov/climateandhealth/images/climate_change_health_impacts600w.jpg?_=06389</a:t>
            </a:r>
            <a:r>
              <a:rPr lang="ro" sz="900"/>
              <a:t> </a:t>
            </a:r>
            <a:endParaRPr lang="en-US" sz="900">
              <a:cs typeface="Calibri"/>
            </a:endParaRPr>
          </a:p>
        </p:txBody>
      </p:sp>
    </p:spTree>
    <p:extLst>
      <p:ext uri="{BB962C8B-B14F-4D97-AF65-F5344CB8AC3E}">
        <p14:creationId xmlns:p14="http://schemas.microsoft.com/office/powerpoint/2010/main" val="3770491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82374" y="685061"/>
            <a:ext cx="11610000" cy="5646727"/>
          </a:xfrm>
        </p:spPr>
        <p:txBody>
          <a:bodyPr rtlCol="0">
            <a:normAutofit fontScale="92500" lnSpcReduction="10000"/>
          </a:bodyPr>
          <a:lstStyle/>
          <a:p>
            <a:pPr lvl="1" rtl="0">
              <a:lnSpc>
                <a:spcPct val="130000"/>
              </a:lnSpc>
              <a:buClr>
                <a:srgbClr val="00B050"/>
              </a:buClr>
              <a:buFont typeface="Wingdings" panose="05000000000000000000" pitchFamily="2" charset="2"/>
              <a:buChar char="Ø"/>
            </a:pPr>
            <a:r>
              <a:rPr lang="ro" sz="1800" dirty="0">
                <a:solidFill>
                  <a:schemeClr val="tx1"/>
                </a:solidFill>
                <a:cs typeface="Arial" panose="020B0604020202020204" pitchFamily="34" charset="0"/>
              </a:rPr>
              <a:t>Tăiați ierburile foarte alergice înainte de înflorire și emisia de polen.</a:t>
            </a:r>
          </a:p>
          <a:p>
            <a:pPr lvl="1" rtl="0">
              <a:lnSpc>
                <a:spcPct val="130000"/>
              </a:lnSpc>
              <a:buClr>
                <a:srgbClr val="00B050"/>
              </a:buClr>
              <a:buFont typeface="Wingdings" panose="05000000000000000000" pitchFamily="2" charset="2"/>
              <a:buChar char="Ø"/>
            </a:pPr>
            <a:r>
              <a:rPr lang="ro" sz="1800" dirty="0">
                <a:solidFill>
                  <a:schemeClr val="tx1"/>
                </a:solidFill>
                <a:cs typeface="Arial" panose="020B0604020202020204" pitchFamily="34" charset="0"/>
              </a:rPr>
              <a:t>Planificați cosirea și gestionarea zonelor verzi în zilele care fără vânt și, de preferință, noaptea.</a:t>
            </a:r>
          </a:p>
          <a:p>
            <a:pPr lvl="1" rtl="0">
              <a:lnSpc>
                <a:spcPct val="130000"/>
              </a:lnSpc>
              <a:spcAft>
                <a:spcPts val="500"/>
              </a:spcAft>
              <a:buClr>
                <a:srgbClr val="00B050"/>
              </a:buClr>
              <a:buFont typeface="Wingdings" panose="05000000000000000000" pitchFamily="2" charset="2"/>
              <a:buChar char="Ø"/>
            </a:pPr>
            <a:r>
              <a:rPr lang="ro" sz="1800" dirty="0">
                <a:solidFill>
                  <a:schemeClr val="tx1"/>
                </a:solidFill>
                <a:cs typeface="Arial" panose="020B0604020202020204" pitchFamily="34" charset="0"/>
              </a:rPr>
              <a:t>Eliminați speciile de plante extrem de alergene din locurile publice. </a:t>
            </a:r>
          </a:p>
          <a:p>
            <a:pPr marL="0" indent="0" rtl="0">
              <a:lnSpc>
                <a:spcPct val="130000"/>
              </a:lnSpc>
              <a:spcBef>
                <a:spcPts val="1500"/>
              </a:spcBef>
              <a:buClr>
                <a:srgbClr val="00B050"/>
              </a:buClr>
              <a:buNone/>
            </a:pPr>
            <a:r>
              <a:rPr lang="ro" sz="1800" dirty="0">
                <a:solidFill>
                  <a:schemeClr val="tx1"/>
                </a:solidFill>
                <a:cs typeface="Arial" panose="020B0604020202020204" pitchFamily="34" charset="0"/>
              </a:rPr>
              <a:t>Impactul </a:t>
            </a:r>
            <a:r>
              <a:rPr lang="ro" sz="1800" dirty="0">
                <a:solidFill>
                  <a:srgbClr val="FF0000"/>
                </a:solidFill>
                <a:cs typeface="Arial" panose="020B0604020202020204" pitchFamily="34" charset="0"/>
              </a:rPr>
              <a:t>poluării aerului</a:t>
            </a:r>
            <a:r>
              <a:rPr lang="ro" sz="1800" dirty="0">
                <a:solidFill>
                  <a:schemeClr val="tx1"/>
                </a:solidFill>
                <a:cs typeface="Arial" panose="020B0604020202020204" pitchFamily="34" charset="0"/>
              </a:rPr>
              <a:t> asupra alergiilor și bolilor dermatologice ar putea fi atenuat prin:</a:t>
            </a:r>
          </a:p>
          <a:p>
            <a:pPr lvl="1" rtl="0">
              <a:lnSpc>
                <a:spcPct val="130000"/>
              </a:lnSpc>
              <a:spcAft>
                <a:spcPts val="300"/>
              </a:spcAft>
              <a:buClr>
                <a:srgbClr val="00B050"/>
              </a:buClr>
              <a:buFont typeface="Wingdings" panose="05000000000000000000" pitchFamily="2" charset="2"/>
              <a:buChar char="Ø"/>
            </a:pPr>
            <a:r>
              <a:rPr lang="ro" sz="1800" dirty="0">
                <a:solidFill>
                  <a:schemeClr val="tx1"/>
                </a:solidFill>
                <a:cs typeface="Arial" panose="020B0604020202020204" pitchFamily="34" charset="0"/>
              </a:rPr>
              <a:t>Controlul strict al gazelor de eșapament provenite de la vehicule cu combustie, aparate de uz casnic și surse industriale, în special în centrele populaționale sau în apropierea acestora.</a:t>
            </a:r>
          </a:p>
          <a:p>
            <a:pPr lvl="1" rtl="0">
              <a:lnSpc>
                <a:spcPct val="130000"/>
              </a:lnSpc>
              <a:spcAft>
                <a:spcPts val="300"/>
              </a:spcAft>
              <a:buClr>
                <a:srgbClr val="00B050"/>
              </a:buClr>
              <a:buFont typeface="Wingdings" panose="05000000000000000000" pitchFamily="2" charset="2"/>
              <a:buChar char="Ø"/>
            </a:pPr>
            <a:r>
              <a:rPr lang="ro" sz="1800" dirty="0">
                <a:solidFill>
                  <a:schemeClr val="tx1"/>
                </a:solidFill>
                <a:cs typeface="Arial" panose="020B0604020202020204" pitchFamily="34" charset="0"/>
              </a:rPr>
              <a:t>Eliminarea vehiculelor cu motor cu ardere internă din mediile urbane foarte populate.</a:t>
            </a:r>
          </a:p>
          <a:p>
            <a:pPr lvl="1" rtl="0">
              <a:lnSpc>
                <a:spcPct val="130000"/>
              </a:lnSpc>
              <a:spcAft>
                <a:spcPts val="300"/>
              </a:spcAft>
              <a:buClr>
                <a:srgbClr val="00B050"/>
              </a:buClr>
              <a:buFont typeface="Wingdings" panose="05000000000000000000" pitchFamily="2" charset="2"/>
              <a:buChar char="Ø"/>
            </a:pPr>
            <a:r>
              <a:rPr lang="ro" sz="1800" dirty="0">
                <a:solidFill>
                  <a:schemeClr val="tx1"/>
                </a:solidFill>
                <a:cs typeface="Arial" panose="020B0604020202020204" pitchFamily="34" charset="0"/>
              </a:rPr>
              <a:t>Supravegherea și gestionarea sporită a zonelor rurale, în special a pădurilor, pentru prevenirea și detectarea incendiilor de vegetație.</a:t>
            </a:r>
          </a:p>
          <a:p>
            <a:pPr lvl="1" rtl="0">
              <a:lnSpc>
                <a:spcPct val="130000"/>
              </a:lnSpc>
              <a:spcAft>
                <a:spcPts val="300"/>
              </a:spcAft>
              <a:buClr>
                <a:srgbClr val="00B050"/>
              </a:buClr>
              <a:buFont typeface="Wingdings" panose="05000000000000000000" pitchFamily="2" charset="2"/>
              <a:buChar char="Ø"/>
            </a:pPr>
            <a:r>
              <a:rPr lang="ro" sz="1800" dirty="0">
                <a:solidFill>
                  <a:schemeClr val="tx1"/>
                </a:solidFill>
                <a:cs typeface="Arial" panose="020B0604020202020204" pitchFamily="34" charset="0"/>
              </a:rPr>
              <a:t>Răspuns rapid, sisteme coordonate la nivel internațional pentru controlul incendiilor de vegetație.</a:t>
            </a:r>
          </a:p>
          <a:p>
            <a:pPr marL="0" indent="0" rtl="0">
              <a:lnSpc>
                <a:spcPct val="130000"/>
              </a:lnSpc>
              <a:spcBef>
                <a:spcPts val="1500"/>
              </a:spcBef>
              <a:buClr>
                <a:srgbClr val="00B050"/>
              </a:buClr>
              <a:buNone/>
            </a:pPr>
            <a:r>
              <a:rPr lang="ro" sz="1800" dirty="0">
                <a:solidFill>
                  <a:schemeClr val="tx1"/>
                </a:solidFill>
                <a:cs typeface="Arial" panose="020B0604020202020204" pitchFamily="34" charset="0"/>
              </a:rPr>
              <a:t>Efectele </a:t>
            </a:r>
            <a:r>
              <a:rPr lang="ro" sz="1800" dirty="0">
                <a:solidFill>
                  <a:srgbClr val="FF0000"/>
                </a:solidFill>
                <a:cs typeface="Arial" panose="020B0604020202020204" pitchFamily="34" charset="0"/>
              </a:rPr>
              <a:t>inundațiilor </a:t>
            </a:r>
            <a:r>
              <a:rPr lang="ro" sz="1800" dirty="0">
                <a:solidFill>
                  <a:schemeClr val="tx1"/>
                </a:solidFill>
                <a:cs typeface="Arial" panose="020B0604020202020204" pitchFamily="34" charset="0"/>
              </a:rPr>
              <a:t>ca factor major al bolilor dermatologice ar trebui diminuate prin:</a:t>
            </a:r>
          </a:p>
          <a:p>
            <a:pPr lvl="1" rtl="0">
              <a:lnSpc>
                <a:spcPct val="130000"/>
              </a:lnSpc>
              <a:buClr>
                <a:srgbClr val="00B050"/>
              </a:buClr>
              <a:buFont typeface="Wingdings" panose="05000000000000000000" pitchFamily="2" charset="2"/>
              <a:buChar char="Ø"/>
            </a:pPr>
            <a:r>
              <a:rPr lang="ro" sz="1800" dirty="0">
                <a:solidFill>
                  <a:schemeClr val="tx1"/>
                </a:solidFill>
                <a:cs typeface="Arial" panose="020B0604020202020204" pitchFamily="34" charset="0"/>
              </a:rPr>
              <a:t>Identificarea zonelor cele mai expuse riscului de inundații majore, cu punerea în aplicare a măsurilor de reducere a inundațiilor, acolo unde este posibil.</a:t>
            </a:r>
          </a:p>
          <a:p>
            <a:pPr lvl="1" rtl="0">
              <a:lnSpc>
                <a:spcPct val="130000"/>
              </a:lnSpc>
              <a:buClr>
                <a:srgbClr val="00B050"/>
              </a:buClr>
              <a:buFont typeface="Wingdings" panose="05000000000000000000" pitchFamily="2" charset="2"/>
              <a:buChar char="Ø"/>
            </a:pPr>
            <a:r>
              <a:rPr lang="ro" sz="1800" dirty="0">
                <a:solidFill>
                  <a:schemeClr val="tx1"/>
                </a:solidFill>
                <a:cs typeface="Arial" panose="020B0604020202020204" pitchFamily="34" charset="0"/>
              </a:rPr>
              <a:t>Adoptarea unor planuri adecvate pentru evacuarea promptă a populațiilor înainte de inundații</a:t>
            </a:r>
            <a:r>
              <a:rPr lang="ro" sz="1800" dirty="0" smtClean="0">
                <a:solidFill>
                  <a:schemeClr val="tx1"/>
                </a:solidFill>
                <a:cs typeface="Arial" panose="020B0604020202020204" pitchFamily="34" charset="0"/>
              </a:rPr>
              <a:t>.</a:t>
            </a:r>
            <a:endParaRPr lang="en-GB" sz="2000" dirty="0">
              <a:solidFill>
                <a:schemeClr val="tx1"/>
              </a:solidFill>
            </a:endParaRPr>
          </a:p>
        </p:txBody>
      </p:sp>
      <p:sp>
        <p:nvSpPr>
          <p:cNvPr id="4" name="Cím 1"/>
          <p:cNvSpPr>
            <a:spLocks noGrp="1"/>
          </p:cNvSpPr>
          <p:nvPr>
            <p:ph type="title"/>
          </p:nvPr>
        </p:nvSpPr>
        <p:spPr>
          <a:xfrm>
            <a:off x="372396" y="118174"/>
            <a:ext cx="9752089" cy="549635"/>
          </a:xfrm>
        </p:spPr>
        <p:txBody>
          <a:bodyPr rtlCol="0">
            <a:normAutofit/>
          </a:bodyPr>
          <a:lstStyle/>
          <a:p>
            <a:pPr rtl="0"/>
            <a:r>
              <a:rPr lang="ro" sz="2800" dirty="0" smtClean="0">
                <a:solidFill>
                  <a:schemeClr val="tx1"/>
                </a:solidFill>
              </a:rPr>
              <a:t>Posibile </a:t>
            </a:r>
            <a:r>
              <a:rPr lang="ro" sz="2800" dirty="0">
                <a:solidFill>
                  <a:schemeClr val="tx1"/>
                </a:solidFill>
              </a:rPr>
              <a:t>metode de prevenire și atenuare</a:t>
            </a:r>
            <a:endParaRPr lang="hu-HU" sz="2800" dirty="0">
              <a:solidFill>
                <a:schemeClr val="tx1"/>
              </a:solidFill>
            </a:endParaRPr>
          </a:p>
        </p:txBody>
      </p:sp>
    </p:spTree>
    <p:extLst>
      <p:ext uri="{BB962C8B-B14F-4D97-AF65-F5344CB8AC3E}">
        <p14:creationId xmlns:p14="http://schemas.microsoft.com/office/powerpoint/2010/main" val="28475586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artalom helye 2">
            <a:extLst>
              <a:ext uri="{FF2B5EF4-FFF2-40B4-BE49-F238E27FC236}">
                <a16:creationId xmlns:a16="http://schemas.microsoft.com/office/drawing/2014/main" id="{304B662C-1A41-A8A0-0334-C8B904C461DA}"/>
              </a:ext>
            </a:extLst>
          </p:cNvPr>
          <p:cNvSpPr>
            <a:spLocks noGrp="1"/>
          </p:cNvSpPr>
          <p:nvPr>
            <p:ph idx="1"/>
          </p:nvPr>
        </p:nvSpPr>
        <p:spPr>
          <a:xfrm>
            <a:off x="381000" y="793621"/>
            <a:ext cx="11610000" cy="5469148"/>
          </a:xfrm>
        </p:spPr>
        <p:txBody>
          <a:bodyPr rtlCol="0">
            <a:normAutofit lnSpcReduction="10000"/>
          </a:bodyPr>
          <a:lstStyle/>
          <a:p>
            <a:pPr marL="0" indent="0" rtl="0">
              <a:lnSpc>
                <a:spcPct val="100000"/>
              </a:lnSpc>
              <a:buNone/>
            </a:pPr>
            <a:r>
              <a:rPr lang="ro" sz="2000" u="sng" dirty="0" smtClean="0">
                <a:solidFill>
                  <a:srgbClr val="0070C0"/>
                </a:solidFill>
              </a:rPr>
              <a:t>Metode </a:t>
            </a:r>
            <a:r>
              <a:rPr lang="ro" sz="2000" u="sng" dirty="0">
                <a:solidFill>
                  <a:srgbClr val="0070C0"/>
                </a:solidFill>
              </a:rPr>
              <a:t>de control societal</a:t>
            </a:r>
            <a:endParaRPr lang="en-GB" sz="2000" dirty="0"/>
          </a:p>
          <a:p>
            <a:pPr marL="0" indent="0" rtl="0">
              <a:lnSpc>
                <a:spcPct val="110000"/>
              </a:lnSpc>
              <a:buClr>
                <a:srgbClr val="00B050"/>
              </a:buClr>
              <a:buNone/>
            </a:pPr>
            <a:r>
              <a:rPr lang="ro" sz="1800" dirty="0">
                <a:solidFill>
                  <a:schemeClr val="tx1"/>
                </a:solidFill>
                <a:cs typeface="Arial" panose="020B0604020202020204" pitchFamily="34" charset="0"/>
              </a:rPr>
              <a:t>Creșterea gradului de </a:t>
            </a:r>
            <a:r>
              <a:rPr lang="ro" sz="1800" dirty="0">
                <a:solidFill>
                  <a:srgbClr val="FF0000"/>
                </a:solidFill>
                <a:cs typeface="Arial" panose="020B0604020202020204" pitchFamily="34" charset="0"/>
              </a:rPr>
              <a:t>conștientizare a publicului</a:t>
            </a:r>
            <a:r>
              <a:rPr lang="ro" sz="1800" dirty="0">
                <a:solidFill>
                  <a:schemeClr val="tx1"/>
                </a:solidFill>
                <a:cs typeface="Arial" panose="020B0604020202020204" pitchFamily="34" charset="0"/>
              </a:rPr>
              <a:t> cu privire la efectele schimbărilor climatice asupra alergiilor și bolilor dermatologice, cu un acces mai bun la tratamente adecvate: </a:t>
            </a:r>
          </a:p>
          <a:p>
            <a:pPr lvl="1" rtl="0">
              <a:lnSpc>
                <a:spcPct val="110000"/>
              </a:lnSpc>
              <a:buClr>
                <a:srgbClr val="00B050"/>
              </a:buClr>
              <a:buFont typeface="Wingdings" panose="05000000000000000000" pitchFamily="2" charset="2"/>
              <a:buChar char="Ø"/>
            </a:pPr>
            <a:r>
              <a:rPr lang="ro" sz="1800" dirty="0">
                <a:solidFill>
                  <a:schemeClr val="tx1"/>
                </a:solidFill>
                <a:cs typeface="Arial" panose="020B0604020202020204" pitchFamily="34" charset="0"/>
              </a:rPr>
              <a:t>Programe de educație în școli și universități. </a:t>
            </a:r>
          </a:p>
          <a:p>
            <a:pPr lvl="1" rtl="0">
              <a:lnSpc>
                <a:spcPct val="110000"/>
              </a:lnSpc>
              <a:spcBef>
                <a:spcPts val="1000"/>
              </a:spcBef>
              <a:buClr>
                <a:srgbClr val="00B050"/>
              </a:buClr>
              <a:buFont typeface="Wingdings" panose="05000000000000000000" pitchFamily="2" charset="2"/>
              <a:buChar char="Ø"/>
            </a:pPr>
            <a:r>
              <a:rPr lang="ro" sz="1800" dirty="0">
                <a:solidFill>
                  <a:schemeClr val="tx1"/>
                </a:solidFill>
                <a:cs typeface="Arial" panose="020B0604020202020204" pitchFamily="34" charset="0"/>
              </a:rPr>
              <a:t>Campanii de informare publică în mas-media convențională și rețelele sociale.</a:t>
            </a:r>
          </a:p>
          <a:p>
            <a:pPr lvl="1" rtl="0">
              <a:lnSpc>
                <a:spcPct val="110000"/>
              </a:lnSpc>
              <a:spcBef>
                <a:spcPts val="1000"/>
              </a:spcBef>
              <a:buClr>
                <a:srgbClr val="00B050"/>
              </a:buClr>
              <a:buFont typeface="Wingdings" panose="05000000000000000000" pitchFamily="2" charset="2"/>
              <a:buChar char="Ø"/>
            </a:pPr>
            <a:r>
              <a:rPr lang="ro" sz="1800" dirty="0">
                <a:solidFill>
                  <a:schemeClr val="tx1"/>
                </a:solidFill>
                <a:cs typeface="Arial" panose="020B0604020202020204" pitchFamily="34" charset="0"/>
              </a:rPr>
              <a:t>Informații în timp real prin aplicații mobile de sănătate personală, de exemplu, în conformitate cu aplicațiile naționale de monitorizare COVID dezvoltate în UE. Ar putea fi acestea integrate într-o singură aplicație UE pentru sănătate, cu secțiuni pentru alergii și boli dermatologice? </a:t>
            </a:r>
          </a:p>
          <a:p>
            <a:pPr lvl="1" rtl="0">
              <a:lnSpc>
                <a:spcPct val="110000"/>
              </a:lnSpc>
              <a:spcBef>
                <a:spcPts val="1000"/>
              </a:spcBef>
              <a:buClr>
                <a:srgbClr val="00B050"/>
              </a:buClr>
              <a:buFont typeface="Wingdings" panose="05000000000000000000" pitchFamily="2" charset="2"/>
              <a:buChar char="Ø"/>
            </a:pPr>
            <a:r>
              <a:rPr lang="ro" sz="1800" dirty="0">
                <a:solidFill>
                  <a:schemeClr val="tx1"/>
                </a:solidFill>
                <a:cs typeface="Arial" panose="020B0604020202020204" pitchFamily="34" charset="0"/>
              </a:rPr>
              <a:t>Îmbunătățirea accesului public la tratament medical și vaccinuri pentru alergii și boli dermatologice.</a:t>
            </a:r>
          </a:p>
          <a:p>
            <a:pPr marL="0" indent="0" rtl="0">
              <a:lnSpc>
                <a:spcPct val="110000"/>
              </a:lnSpc>
              <a:spcBef>
                <a:spcPts val="1500"/>
              </a:spcBef>
              <a:buClr>
                <a:srgbClr val="00B050"/>
              </a:buClr>
              <a:buNone/>
            </a:pPr>
            <a:r>
              <a:rPr lang="ro" sz="1800" dirty="0">
                <a:solidFill>
                  <a:schemeClr val="tx1"/>
                </a:solidFill>
                <a:cs typeface="Arial" panose="020B0604020202020204" pitchFamily="34" charset="0"/>
              </a:rPr>
              <a:t>Pentru </a:t>
            </a:r>
            <a:r>
              <a:rPr lang="ro" sz="1800" dirty="0">
                <a:solidFill>
                  <a:srgbClr val="FF0000"/>
                </a:solidFill>
                <a:cs typeface="Arial" panose="020B0604020202020204" pitchFamily="34" charset="0"/>
              </a:rPr>
              <a:t>alergii și boli cutanate inflamatorii cronice</a:t>
            </a:r>
            <a:r>
              <a:rPr lang="ro" sz="1800" dirty="0">
                <a:solidFill>
                  <a:schemeClr val="tx1"/>
                </a:solidFill>
                <a:cs typeface="Arial" panose="020B0604020202020204" pitchFamily="34" charset="0"/>
              </a:rPr>
              <a:t>:</a:t>
            </a:r>
          </a:p>
          <a:p>
            <a:pPr lvl="1" rtl="0">
              <a:lnSpc>
                <a:spcPct val="110000"/>
              </a:lnSpc>
              <a:spcBef>
                <a:spcPts val="1000"/>
              </a:spcBef>
              <a:buClr>
                <a:srgbClr val="00B050"/>
              </a:buClr>
              <a:buFont typeface="Wingdings" panose="05000000000000000000" pitchFamily="2" charset="2"/>
              <a:buChar char="Ø"/>
            </a:pPr>
            <a:r>
              <a:rPr lang="ro" sz="1800" dirty="0">
                <a:solidFill>
                  <a:schemeClr val="tx1"/>
                </a:solidFill>
                <a:cs typeface="Arial" panose="020B0604020202020204" pitchFamily="34" charset="0"/>
              </a:rPr>
              <a:t>Dezvoltarea unei mai bune înțelegeri a efectelor psihologice, sociale și de mediu ale migrației (atât interne, cât și internaționale) asupra acestor boli.</a:t>
            </a:r>
          </a:p>
          <a:p>
            <a:pPr marL="0" indent="0" rtl="0">
              <a:lnSpc>
                <a:spcPct val="110000"/>
              </a:lnSpc>
              <a:spcBef>
                <a:spcPts val="1500"/>
              </a:spcBef>
              <a:buClr>
                <a:srgbClr val="00B050"/>
              </a:buClr>
              <a:buNone/>
            </a:pPr>
            <a:r>
              <a:rPr lang="ro" sz="1800" dirty="0">
                <a:solidFill>
                  <a:schemeClr val="tx1"/>
                </a:solidFill>
                <a:cs typeface="Arial" panose="020B0604020202020204" pitchFamily="34" charset="0"/>
              </a:rPr>
              <a:t>În cazul bolilor </a:t>
            </a:r>
            <a:r>
              <a:rPr lang="ro" sz="1800" dirty="0">
                <a:solidFill>
                  <a:srgbClr val="FF0000"/>
                </a:solidFill>
                <a:cs typeface="Arial" panose="020B0604020202020204" pitchFamily="34" charset="0"/>
              </a:rPr>
              <a:t>dermatologice infecțioase:</a:t>
            </a:r>
            <a:r>
              <a:rPr lang="ro" sz="1800" dirty="0">
                <a:cs typeface="Arial" panose="020B0604020202020204" pitchFamily="34" charset="0"/>
              </a:rPr>
              <a:t> </a:t>
            </a:r>
          </a:p>
          <a:p>
            <a:pPr lvl="1" rtl="0">
              <a:lnSpc>
                <a:spcPct val="110000"/>
              </a:lnSpc>
              <a:spcBef>
                <a:spcPts val="1000"/>
              </a:spcBef>
              <a:buClr>
                <a:srgbClr val="00B050"/>
              </a:buClr>
              <a:buFont typeface="Wingdings" panose="05000000000000000000" pitchFamily="2" charset="2"/>
              <a:buChar char="Ø"/>
            </a:pPr>
            <a:r>
              <a:rPr lang="ro" sz="1800" dirty="0">
                <a:solidFill>
                  <a:schemeClr val="tx1"/>
                </a:solidFill>
                <a:cs typeface="Arial" panose="020B0604020202020204" pitchFamily="34" charset="0"/>
              </a:rPr>
              <a:t>Controlul eficient al călătoriilor și persoanelor care migrează/călătoresc din zonele infectate, cu tratament medical adecvat, dacă este necesar</a:t>
            </a:r>
            <a:r>
              <a:rPr lang="ro" sz="1800" dirty="0" smtClean="0">
                <a:solidFill>
                  <a:schemeClr val="tx1"/>
                </a:solidFill>
                <a:cs typeface="Arial" panose="020B0604020202020204" pitchFamily="34" charset="0"/>
              </a:rPr>
              <a:t>.</a:t>
            </a:r>
            <a:endParaRPr lang="en-GB" sz="2000" dirty="0"/>
          </a:p>
        </p:txBody>
      </p:sp>
      <p:sp>
        <p:nvSpPr>
          <p:cNvPr id="3" name="Cím 1"/>
          <p:cNvSpPr>
            <a:spLocks noGrp="1"/>
          </p:cNvSpPr>
          <p:nvPr>
            <p:ph type="title"/>
          </p:nvPr>
        </p:nvSpPr>
        <p:spPr>
          <a:xfrm>
            <a:off x="372396" y="118174"/>
            <a:ext cx="9752089" cy="549635"/>
          </a:xfrm>
        </p:spPr>
        <p:txBody>
          <a:bodyPr rtlCol="0">
            <a:normAutofit/>
          </a:bodyPr>
          <a:lstStyle/>
          <a:p>
            <a:pPr rtl="0"/>
            <a:r>
              <a:rPr lang="ro" sz="2800" dirty="0" smtClean="0">
                <a:solidFill>
                  <a:schemeClr val="tx1"/>
                </a:solidFill>
              </a:rPr>
              <a:t>Posibile </a:t>
            </a:r>
            <a:r>
              <a:rPr lang="ro" sz="2800" dirty="0">
                <a:solidFill>
                  <a:schemeClr val="tx1"/>
                </a:solidFill>
              </a:rPr>
              <a:t>metode de prevenire și atenuare</a:t>
            </a:r>
            <a:endParaRPr lang="hu-HU" sz="2800" dirty="0">
              <a:solidFill>
                <a:schemeClr val="tx1"/>
              </a:solidFill>
            </a:endParaRPr>
          </a:p>
        </p:txBody>
      </p:sp>
    </p:spTree>
    <p:extLst>
      <p:ext uri="{BB962C8B-B14F-4D97-AF65-F5344CB8AC3E}">
        <p14:creationId xmlns:p14="http://schemas.microsoft.com/office/powerpoint/2010/main" val="14014180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pPr rtl="0"/>
            <a:r>
              <a:rPr lang="ro"/>
              <a:t>Micotoxine</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6" y="934775"/>
            <a:ext cx="7282351" cy="5370897"/>
          </a:xfrm>
        </p:spPr>
        <p:txBody>
          <a:bodyPr rtlCol="0">
            <a:normAutofit/>
          </a:bodyPr>
          <a:lstStyle/>
          <a:p>
            <a:pPr rtl="0"/>
            <a:r>
              <a:rPr lang="ro" sz="2200" dirty="0"/>
              <a:t>Micotoxine - toxine naturale produse de anumite mucegaiuri (ciuperci) </a:t>
            </a:r>
          </a:p>
          <a:p>
            <a:pPr rtl="0"/>
            <a:r>
              <a:rPr lang="ro" sz="2200" dirty="0"/>
              <a:t>Ciuperci din genul Aspergillus, Fusarium și Penicillium </a:t>
            </a:r>
          </a:p>
          <a:p>
            <a:pPr rtl="0"/>
            <a:r>
              <a:rPr lang="ro" sz="2200" dirty="0"/>
              <a:t>Aflatoxine (AF) - produse de Aspergillus flavus</a:t>
            </a:r>
          </a:p>
          <a:p>
            <a:pPr rtl="0"/>
            <a:r>
              <a:rPr lang="ro" sz="2200" dirty="0"/>
              <a:t>Aspergillus - cresc în sol, vegetație în descompunere, fân și cereale</a:t>
            </a:r>
            <a:endParaRPr lang="en-GB" sz="2200" dirty="0"/>
          </a:p>
          <a:p>
            <a:pPr rtl="0"/>
            <a:r>
              <a:rPr lang="ro" sz="2200" dirty="0"/>
              <a:t>Aflatoxina B1 (AFB1) - cel mai puternic cancerigen natural cunoscut </a:t>
            </a:r>
          </a:p>
          <a:p>
            <a:pPr rtl="0"/>
            <a:r>
              <a:rPr lang="ro" sz="2200" dirty="0"/>
              <a:t>Alte micotoxine importante: Fumonisina B1 (FB1) și ochratoxina A (OTA)</a:t>
            </a:r>
          </a:p>
        </p:txBody>
      </p:sp>
      <p:sp>
        <p:nvSpPr>
          <p:cNvPr id="8" name="TextBox 7">
            <a:extLst>
              <a:ext uri="{FF2B5EF4-FFF2-40B4-BE49-F238E27FC236}">
                <a16:creationId xmlns:a16="http://schemas.microsoft.com/office/drawing/2014/main" id="{11D206F7-02A7-4D9D-A10E-6B138E66B9CB}"/>
              </a:ext>
            </a:extLst>
          </p:cNvPr>
          <p:cNvSpPr txBox="1"/>
          <p:nvPr/>
        </p:nvSpPr>
        <p:spPr>
          <a:xfrm>
            <a:off x="296918" y="5983607"/>
            <a:ext cx="11257667" cy="215444"/>
          </a:xfrm>
          <a:prstGeom prst="rect">
            <a:avLst/>
          </a:prstGeom>
          <a:noFill/>
        </p:spPr>
        <p:txBody>
          <a:bodyPr wrap="square" rtlCol="0">
            <a:spAutoFit/>
          </a:bodyPr>
          <a:lstStyle/>
          <a:p>
            <a:pPr rtl="0"/>
            <a:r>
              <a:rPr lang="ro" sz="800" b="0" i="0">
                <a:solidFill>
                  <a:srgbClr val="212121"/>
                </a:solidFill>
                <a:effectLst/>
                <a:latin typeface="BlinkMacSystemFont"/>
              </a:rPr>
              <a:t>www.efsa.europa.eu/en/topics/topic/mycotoxin; www.who.int/news-room/fact-sheets/detail/mycotoxin Accesat: 14.03.2023.</a:t>
            </a:r>
            <a:endParaRPr lang="en-US" sz="800" dirty="0"/>
          </a:p>
        </p:txBody>
      </p:sp>
      <p:pic>
        <p:nvPicPr>
          <p:cNvPr id="5" name="Picture 4">
            <a:extLst>
              <a:ext uri="{FF2B5EF4-FFF2-40B4-BE49-F238E27FC236}">
                <a16:creationId xmlns:a16="http://schemas.microsoft.com/office/drawing/2014/main" id="{E0645FBB-5207-4132-AF9B-9F7A47331D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8456" y="1566844"/>
            <a:ext cx="4106758" cy="4106758"/>
          </a:xfrm>
          <a:prstGeom prst="rect">
            <a:avLst/>
          </a:prstGeom>
        </p:spPr>
      </p:pic>
      <p:sp>
        <p:nvSpPr>
          <p:cNvPr id="7" name="TextBox 6">
            <a:extLst>
              <a:ext uri="{FF2B5EF4-FFF2-40B4-BE49-F238E27FC236}">
                <a16:creationId xmlns:a16="http://schemas.microsoft.com/office/drawing/2014/main" id="{AE0C5645-B33F-40E6-A79A-A4DEA0EC2F6A}"/>
              </a:ext>
            </a:extLst>
          </p:cNvPr>
          <p:cNvSpPr txBox="1"/>
          <p:nvPr/>
        </p:nvSpPr>
        <p:spPr>
          <a:xfrm rot="16200000">
            <a:off x="9894149" y="3646129"/>
            <a:ext cx="3995247" cy="215444"/>
          </a:xfrm>
          <a:prstGeom prst="rect">
            <a:avLst/>
          </a:prstGeom>
          <a:noFill/>
        </p:spPr>
        <p:txBody>
          <a:bodyPr wrap="square" rtlCol="0">
            <a:spAutoFit/>
          </a:bodyPr>
          <a:lstStyle/>
          <a:p>
            <a:pPr rtl="0"/>
            <a:r>
              <a:rPr lang="ro" sz="800"/>
              <a:t>Sursa: Aspergillus flavus. In Wikipedia. https://de.wikipedia.org/wiki/Aspergillus_flavus</a:t>
            </a:r>
            <a:endParaRPr lang="en-DE" sz="800" dirty="0"/>
          </a:p>
        </p:txBody>
      </p:sp>
      <p:sp>
        <p:nvSpPr>
          <p:cNvPr id="9" name="TextBox 8">
            <a:extLst>
              <a:ext uri="{FF2B5EF4-FFF2-40B4-BE49-F238E27FC236}">
                <a16:creationId xmlns:a16="http://schemas.microsoft.com/office/drawing/2014/main" id="{B368C07B-C2E0-485E-BF10-3A21EDD409B6}"/>
              </a:ext>
            </a:extLst>
          </p:cNvPr>
          <p:cNvSpPr txBox="1"/>
          <p:nvPr/>
        </p:nvSpPr>
        <p:spPr>
          <a:xfrm>
            <a:off x="7578456" y="5751475"/>
            <a:ext cx="4205594" cy="369332"/>
          </a:xfrm>
          <a:prstGeom prst="rect">
            <a:avLst/>
          </a:prstGeom>
          <a:noFill/>
        </p:spPr>
        <p:txBody>
          <a:bodyPr wrap="square" rtlCol="0">
            <a:spAutoFit/>
          </a:bodyPr>
          <a:lstStyle/>
          <a:p>
            <a:pPr rtl="0"/>
            <a:r>
              <a:rPr lang="ro"/>
              <a:t>Aspergillus flavus</a:t>
            </a:r>
          </a:p>
        </p:txBody>
      </p:sp>
    </p:spTree>
    <p:extLst>
      <p:ext uri="{BB962C8B-B14F-4D97-AF65-F5344CB8AC3E}">
        <p14:creationId xmlns:p14="http://schemas.microsoft.com/office/powerpoint/2010/main" val="35501289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pPr rtl="0"/>
            <a:r>
              <a:rPr lang="ro"/>
              <a:t>Micotoxine</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5" y="904584"/>
            <a:ext cx="9149904" cy="5048832"/>
          </a:xfrm>
        </p:spPr>
        <p:txBody>
          <a:bodyPr rtlCol="0">
            <a:normAutofit lnSpcReduction="10000"/>
          </a:bodyPr>
          <a:lstStyle/>
          <a:p>
            <a:pPr algn="just" rtl="0">
              <a:lnSpc>
                <a:spcPct val="120000"/>
              </a:lnSpc>
            </a:pPr>
            <a:r>
              <a:rPr lang="ro" dirty="0"/>
              <a:t>Micotoxinele intră în lanțul alimentar ca urmare a infectării culturilor înainte sau după recoltare</a:t>
            </a:r>
            <a:endParaRPr lang="en-GB" dirty="0"/>
          </a:p>
          <a:p>
            <a:pPr algn="just" rtl="0">
              <a:lnSpc>
                <a:spcPct val="120000"/>
              </a:lnSpc>
            </a:pPr>
            <a:r>
              <a:rPr lang="ro" dirty="0"/>
              <a:t>Expunerea la micotoxine, de obicei, prin consumul de alimente contaminate sau de la animale care sunt hrănite cu furaje contaminate</a:t>
            </a:r>
            <a:endParaRPr lang="en-GB" dirty="0"/>
          </a:p>
          <a:p>
            <a:pPr algn="just" rtl="0">
              <a:lnSpc>
                <a:spcPct val="120000"/>
              </a:lnSpc>
            </a:pPr>
            <a:r>
              <a:rPr lang="ro" dirty="0"/>
              <a:t>Culturi frecvent afectate (Aspergillus spp.): cereale (porumb, sorg, grâu și orez), semințe oleaginoase (soia, arahide, floarea-soarelui și semințe de bumbac), condimente (ardei iute, piper negru, coriandru, turmeric și ghimbir) și nuci (fistic, migdale, nuci, nuci de cocos și nuci de Brazilia). Toxinele pot fi găsite și în laptele animalelor care sunt hrănite cu furaje contaminate, sub formă de aflatoxină M1.</a:t>
            </a:r>
          </a:p>
          <a:p>
            <a:pPr rtl="0">
              <a:lnSpc>
                <a:spcPct val="120000"/>
              </a:lnSpc>
            </a:pPr>
            <a:r>
              <a:rPr lang="ro" dirty="0"/>
              <a:t>Estimările FAO: 25% din probele globale contaminate</a:t>
            </a:r>
          </a:p>
          <a:p>
            <a:pPr rtl="0"/>
            <a:endParaRPr lang="en-GB" dirty="0"/>
          </a:p>
        </p:txBody>
      </p:sp>
      <p:pic>
        <p:nvPicPr>
          <p:cNvPr id="5" name="Picture 4">
            <a:extLst>
              <a:ext uri="{FF2B5EF4-FFF2-40B4-BE49-F238E27FC236}">
                <a16:creationId xmlns:a16="http://schemas.microsoft.com/office/drawing/2014/main" id="{8A5B4890-05DE-E169-065E-918B7188FAC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0073" t="5273" r="44606" b="44352"/>
          <a:stretch/>
        </p:blipFill>
        <p:spPr>
          <a:xfrm>
            <a:off x="9483691" y="1005389"/>
            <a:ext cx="2254547" cy="2522948"/>
          </a:xfrm>
          <a:prstGeom prst="rect">
            <a:avLst/>
          </a:prstGeom>
        </p:spPr>
      </p:pic>
      <p:pic>
        <p:nvPicPr>
          <p:cNvPr id="6" name="Picture 5">
            <a:extLst>
              <a:ext uri="{FF2B5EF4-FFF2-40B4-BE49-F238E27FC236}">
                <a16:creationId xmlns:a16="http://schemas.microsoft.com/office/drawing/2014/main" id="{4A6C191A-01F9-A53D-DE00-2F3B4C330AE4}"/>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23230" t="16146" r="22566" b="7078"/>
          <a:stretch/>
        </p:blipFill>
        <p:spPr>
          <a:xfrm>
            <a:off x="9496830" y="3620223"/>
            <a:ext cx="2228267" cy="1951283"/>
          </a:xfrm>
          <a:prstGeom prst="rect">
            <a:avLst/>
          </a:prstGeom>
        </p:spPr>
      </p:pic>
      <p:sp>
        <p:nvSpPr>
          <p:cNvPr id="7" name="TextBox 6">
            <a:extLst>
              <a:ext uri="{FF2B5EF4-FFF2-40B4-BE49-F238E27FC236}">
                <a16:creationId xmlns:a16="http://schemas.microsoft.com/office/drawing/2014/main" id="{CE05670A-BC2D-455B-8204-789B416CFBEB}"/>
              </a:ext>
            </a:extLst>
          </p:cNvPr>
          <p:cNvSpPr txBox="1"/>
          <p:nvPr/>
        </p:nvSpPr>
        <p:spPr>
          <a:xfrm rot="16200000">
            <a:off x="11039421" y="4716523"/>
            <a:ext cx="1704703" cy="215444"/>
          </a:xfrm>
          <a:prstGeom prst="rect">
            <a:avLst/>
          </a:prstGeom>
          <a:noFill/>
        </p:spPr>
        <p:txBody>
          <a:bodyPr wrap="square" rtlCol="0">
            <a:spAutoFit/>
          </a:bodyPr>
          <a:lstStyle/>
          <a:p>
            <a:pPr rtl="0"/>
            <a:r>
              <a:rPr lang="ro" sz="800"/>
              <a:t>Sursa: pixabay.com (imagini gratuite)</a:t>
            </a:r>
            <a:endParaRPr lang="en-DE" sz="800" dirty="0"/>
          </a:p>
        </p:txBody>
      </p:sp>
      <p:sp>
        <p:nvSpPr>
          <p:cNvPr id="8" name="TextBox 7">
            <a:extLst>
              <a:ext uri="{FF2B5EF4-FFF2-40B4-BE49-F238E27FC236}">
                <a16:creationId xmlns:a16="http://schemas.microsoft.com/office/drawing/2014/main" id="{11D206F7-02A7-4D9D-A10E-6B138E66B9CB}"/>
              </a:ext>
            </a:extLst>
          </p:cNvPr>
          <p:cNvSpPr txBox="1"/>
          <p:nvPr/>
        </p:nvSpPr>
        <p:spPr>
          <a:xfrm>
            <a:off x="296918" y="5983607"/>
            <a:ext cx="11257667" cy="338554"/>
          </a:xfrm>
          <a:prstGeom prst="rect">
            <a:avLst/>
          </a:prstGeom>
          <a:noFill/>
        </p:spPr>
        <p:txBody>
          <a:bodyPr wrap="square" rtlCol="0">
            <a:spAutoFit/>
          </a:bodyPr>
          <a:lstStyle/>
          <a:p>
            <a:pPr rtl="0"/>
            <a:r>
              <a:rPr lang="ro" sz="800" b="0" i="0">
                <a:solidFill>
                  <a:srgbClr val="212121"/>
                </a:solidFill>
                <a:effectLst/>
                <a:latin typeface="BlinkMacSystemFont"/>
              </a:rPr>
              <a:t>www.who.int/news-room/fact-sheets/detail/mycotoxin Accesat: 25.02.2023.</a:t>
            </a:r>
          </a:p>
          <a:p>
            <a:pPr rtl="0"/>
            <a:r>
              <a:rPr lang="ro" sz="800" b="0" i="0">
                <a:solidFill>
                  <a:srgbClr val="212121"/>
                </a:solidFill>
                <a:effectLst/>
                <a:latin typeface="BlinkMacSystemFont"/>
              </a:rPr>
              <a:t>DOI: 10.1080/10408398.2019.1658570</a:t>
            </a:r>
            <a:endParaRPr lang="en-US" sz="800" dirty="0"/>
          </a:p>
        </p:txBody>
      </p:sp>
    </p:spTree>
    <p:extLst>
      <p:ext uri="{BB962C8B-B14F-4D97-AF65-F5344CB8AC3E}">
        <p14:creationId xmlns:p14="http://schemas.microsoft.com/office/powerpoint/2010/main" val="10259852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pPr rtl="0"/>
            <a:r>
              <a:rPr lang="ro" dirty="0"/>
              <a:t>Efectele micotoxinelor asupra sănătății umane</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5" y="1811547"/>
            <a:ext cx="11362080" cy="4580862"/>
          </a:xfrm>
        </p:spPr>
        <p:txBody>
          <a:bodyPr rtlCol="0">
            <a:normAutofit/>
          </a:bodyPr>
          <a:lstStyle/>
          <a:p>
            <a:pPr rtl="0"/>
            <a:r>
              <a:rPr lang="ro" sz="2200" dirty="0"/>
              <a:t>Efecte: hepatotoxice, cancerigene, teratogene, imunosupresoare, nefrotoxice </a:t>
            </a:r>
          </a:p>
          <a:p>
            <a:pPr rtl="0"/>
            <a:r>
              <a:rPr lang="ro" sz="2200" dirty="0"/>
              <a:t>Micotoxicozele se pot manifesta ca intoxicații acute sau cronice</a:t>
            </a:r>
          </a:p>
          <a:p>
            <a:pPr rtl="0"/>
            <a:r>
              <a:rPr lang="ro" sz="2200" dirty="0"/>
              <a:t>Micotoxicoza acută cauzată de expunerea la cantități mari de micotoxine</a:t>
            </a:r>
          </a:p>
          <a:p>
            <a:pPr rtl="0"/>
            <a:r>
              <a:rPr lang="ro" sz="2200" dirty="0"/>
              <a:t>În trecut - comun chiar și în zonele cu climă moderată, provocând epidemii care au devastat regiuni întregi (în timpul foametei, alimente mucegăite)</a:t>
            </a:r>
          </a:p>
          <a:p>
            <a:pPr rtl="0"/>
            <a:r>
              <a:rPr lang="ro" sz="2200" dirty="0"/>
              <a:t>În zilele noastre, mai ales în țările tropicale (Africa, Asia) cu severitate și mortalitate ridicată</a:t>
            </a:r>
          </a:p>
          <a:p>
            <a:pPr rtl="0"/>
            <a:r>
              <a:rPr lang="ro" sz="2200" dirty="0"/>
              <a:t>Simptomele apar rapid și, dacă expunerea continuă, rezultatul poate fi fatal.</a:t>
            </a:r>
            <a:endParaRPr lang="en-GB" sz="2200" dirty="0"/>
          </a:p>
        </p:txBody>
      </p:sp>
      <p:sp>
        <p:nvSpPr>
          <p:cNvPr id="5" name="TextBox 4">
            <a:extLst>
              <a:ext uri="{FF2B5EF4-FFF2-40B4-BE49-F238E27FC236}">
                <a16:creationId xmlns:a16="http://schemas.microsoft.com/office/drawing/2014/main" id="{DA7A3AFB-0373-414B-9F6C-E82E35F8D3A8}"/>
              </a:ext>
            </a:extLst>
          </p:cNvPr>
          <p:cNvSpPr txBox="1"/>
          <p:nvPr/>
        </p:nvSpPr>
        <p:spPr>
          <a:xfrm>
            <a:off x="296918" y="6052615"/>
            <a:ext cx="11257667" cy="215444"/>
          </a:xfrm>
          <a:prstGeom prst="rect">
            <a:avLst/>
          </a:prstGeom>
          <a:noFill/>
        </p:spPr>
        <p:txBody>
          <a:bodyPr wrap="square" rtlCol="0">
            <a:spAutoFit/>
          </a:bodyPr>
          <a:lstStyle/>
          <a:p>
            <a:pPr rtl="0"/>
            <a:r>
              <a:rPr lang="ro" sz="800" b="0" i="0" dirty="0">
                <a:solidFill>
                  <a:srgbClr val="212121"/>
                </a:solidFill>
                <a:effectLst/>
                <a:latin typeface="BlinkMacSystemFont"/>
              </a:rPr>
              <a:t>ISBN: 9780124114715, 45-49.</a:t>
            </a:r>
          </a:p>
        </p:txBody>
      </p:sp>
    </p:spTree>
    <p:extLst>
      <p:ext uri="{BB962C8B-B14F-4D97-AF65-F5344CB8AC3E}">
        <p14:creationId xmlns:p14="http://schemas.microsoft.com/office/powerpoint/2010/main" val="16744137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pPr rtl="0"/>
            <a:r>
              <a:rPr lang="ro" dirty="0"/>
              <a:t>Efectele micotoxinelor asupra sănătății umane</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6" y="1854679"/>
            <a:ext cx="11142603" cy="4330221"/>
          </a:xfrm>
        </p:spPr>
        <p:txBody>
          <a:bodyPr rtlCol="0">
            <a:normAutofit/>
          </a:bodyPr>
          <a:lstStyle/>
          <a:p>
            <a:pPr algn="just" rtl="0"/>
            <a:r>
              <a:rPr lang="ro" sz="2200" dirty="0"/>
              <a:t>Expunerea cronică la AF a fost asociată cu un risc crescut de ciroză și cancer hepatic. </a:t>
            </a:r>
          </a:p>
          <a:p>
            <a:pPr algn="just" rtl="0"/>
            <a:r>
              <a:rPr lang="ro" sz="2200" dirty="0"/>
              <a:t>Aproximativ 25.000-150.000 de cazuri de cancer hepatic sunt atribuite anual la nivel mondial expunerii la aflatoxine. </a:t>
            </a:r>
          </a:p>
          <a:p>
            <a:pPr rtl="0"/>
            <a:r>
              <a:rPr lang="ro" sz="2200" dirty="0"/>
              <a:t>Aflatoxina poate juca un rol cauzal în până la 1/3 din toate cazurile globale de cancer hepatic. </a:t>
            </a:r>
          </a:p>
          <a:p>
            <a:pPr rtl="0"/>
            <a:r>
              <a:rPr lang="ro" sz="2200" dirty="0"/>
              <a:t>Cele mai multe cazuri apar în Africa subsahariană, Asia de Sud-Est și China, unde populațiile suferă atât de prevalența ridicată a VHB, cât și de expunerea în mare parte necontrolată la aflatoxină în alimente. </a:t>
            </a:r>
            <a:endParaRPr lang="en-GB" sz="2200" dirty="0"/>
          </a:p>
        </p:txBody>
      </p:sp>
      <p:sp>
        <p:nvSpPr>
          <p:cNvPr id="4" name="TextBox 3">
            <a:extLst>
              <a:ext uri="{FF2B5EF4-FFF2-40B4-BE49-F238E27FC236}">
                <a16:creationId xmlns:a16="http://schemas.microsoft.com/office/drawing/2014/main" id="{ED02E621-5561-C011-1D04-FF7E7D02DCBC}"/>
              </a:ext>
            </a:extLst>
          </p:cNvPr>
          <p:cNvSpPr txBox="1"/>
          <p:nvPr/>
        </p:nvSpPr>
        <p:spPr>
          <a:xfrm>
            <a:off x="296918" y="5983607"/>
            <a:ext cx="11257667" cy="215444"/>
          </a:xfrm>
          <a:prstGeom prst="rect">
            <a:avLst/>
          </a:prstGeom>
          <a:noFill/>
        </p:spPr>
        <p:txBody>
          <a:bodyPr wrap="square" rtlCol="0">
            <a:spAutoFit/>
          </a:bodyPr>
          <a:lstStyle/>
          <a:p>
            <a:pPr rtl="0"/>
            <a:r>
              <a:rPr lang="ro" sz="800" b="0" i="0">
                <a:solidFill>
                  <a:srgbClr val="212121"/>
                </a:solidFill>
                <a:effectLst/>
                <a:latin typeface="BlinkMacSystemFont"/>
              </a:rPr>
              <a:t>ISBN: 9780124114715, 45-49.</a:t>
            </a:r>
          </a:p>
        </p:txBody>
      </p:sp>
    </p:spTree>
    <p:extLst>
      <p:ext uri="{BB962C8B-B14F-4D97-AF65-F5344CB8AC3E}">
        <p14:creationId xmlns:p14="http://schemas.microsoft.com/office/powerpoint/2010/main" val="37778391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2310A-4CA2-4B2D-863C-6DAC02ABB7C0}"/>
              </a:ext>
            </a:extLst>
          </p:cNvPr>
          <p:cNvSpPr>
            <a:spLocks noGrp="1"/>
          </p:cNvSpPr>
          <p:nvPr>
            <p:ph type="title"/>
          </p:nvPr>
        </p:nvSpPr>
        <p:spPr/>
        <p:txBody>
          <a:bodyPr rtlCol="0">
            <a:normAutofit/>
          </a:bodyPr>
          <a:lstStyle/>
          <a:p>
            <a:pPr rtl="0"/>
            <a:r>
              <a:rPr lang="ro" dirty="0"/>
              <a:t>Expunerea indirectă a populației umane</a:t>
            </a:r>
          </a:p>
        </p:txBody>
      </p:sp>
      <p:sp>
        <p:nvSpPr>
          <p:cNvPr id="3" name="Content Placeholder 2">
            <a:extLst>
              <a:ext uri="{FF2B5EF4-FFF2-40B4-BE49-F238E27FC236}">
                <a16:creationId xmlns:a16="http://schemas.microsoft.com/office/drawing/2014/main" id="{00742735-A557-479D-BB63-369AEAB1CD95}"/>
              </a:ext>
            </a:extLst>
          </p:cNvPr>
          <p:cNvSpPr>
            <a:spLocks noGrp="1"/>
          </p:cNvSpPr>
          <p:nvPr>
            <p:ph idx="1"/>
          </p:nvPr>
        </p:nvSpPr>
        <p:spPr>
          <a:xfrm>
            <a:off x="192505" y="1190444"/>
            <a:ext cx="11591178" cy="4666891"/>
          </a:xfrm>
        </p:spPr>
        <p:txBody>
          <a:bodyPr rtlCol="0">
            <a:normAutofit/>
          </a:bodyPr>
          <a:lstStyle/>
          <a:p>
            <a:pPr rtl="0">
              <a:spcAft>
                <a:spcPts val="500"/>
              </a:spcAft>
            </a:pPr>
            <a:r>
              <a:rPr lang="ro" dirty="0"/>
              <a:t>Oamenii pot fi expuși indirect prin consumul de produse alimentare de la animale hrănite cu furaje contaminate cu aflatoxină</a:t>
            </a:r>
          </a:p>
          <a:p>
            <a:pPr lvl="1" rtl="0">
              <a:spcBef>
                <a:spcPts val="0"/>
              </a:spcBef>
            </a:pPr>
            <a:r>
              <a:rPr lang="ro" sz="2200" dirty="0"/>
              <a:t>Lapte</a:t>
            </a:r>
          </a:p>
          <a:p>
            <a:pPr lvl="1" rtl="0"/>
            <a:r>
              <a:rPr lang="ro" sz="2200" dirty="0"/>
              <a:t>Ouă</a:t>
            </a:r>
          </a:p>
          <a:p>
            <a:pPr lvl="1" rtl="0">
              <a:spcAft>
                <a:spcPts val="1000"/>
              </a:spcAft>
            </a:pPr>
            <a:r>
              <a:rPr lang="ro" sz="2200" dirty="0"/>
              <a:t>Carne </a:t>
            </a:r>
          </a:p>
          <a:p>
            <a:pPr rtl="0"/>
            <a:r>
              <a:rPr lang="ro" dirty="0"/>
              <a:t>Studii epidemiologice - consumul de lapte contaminat crește riscul de cancer la ficat la om</a:t>
            </a:r>
          </a:p>
          <a:p>
            <a:pPr rtl="0"/>
            <a:r>
              <a:rPr lang="ro" dirty="0"/>
              <a:t>Aflatoxine — rezistente la căldură; se descompun numai &gt; 200 - 300°C</a:t>
            </a:r>
          </a:p>
          <a:p>
            <a:pPr rtl="0"/>
            <a:r>
              <a:rPr lang="ro" dirty="0"/>
              <a:t>Pasteurizarea sau fierberea laptelui nu poate proteja oamenii împotriva expunerii la AF</a:t>
            </a:r>
          </a:p>
        </p:txBody>
      </p:sp>
      <p:sp>
        <p:nvSpPr>
          <p:cNvPr id="5" name="TextBox 4">
            <a:extLst>
              <a:ext uri="{FF2B5EF4-FFF2-40B4-BE49-F238E27FC236}">
                <a16:creationId xmlns:a16="http://schemas.microsoft.com/office/drawing/2014/main" id="{E91CDE4E-087B-5C21-57B8-668D7EE4DB13}"/>
              </a:ext>
            </a:extLst>
          </p:cNvPr>
          <p:cNvSpPr txBox="1"/>
          <p:nvPr/>
        </p:nvSpPr>
        <p:spPr>
          <a:xfrm>
            <a:off x="296918" y="5983607"/>
            <a:ext cx="11257667" cy="338554"/>
          </a:xfrm>
          <a:prstGeom prst="rect">
            <a:avLst/>
          </a:prstGeom>
          <a:noFill/>
        </p:spPr>
        <p:txBody>
          <a:bodyPr wrap="square" rtlCol="0">
            <a:spAutoFit/>
          </a:bodyPr>
          <a:lstStyle/>
          <a:p>
            <a:pPr rtl="0"/>
            <a:r>
              <a:rPr lang="ro" sz="800" b="0" i="0">
                <a:solidFill>
                  <a:srgbClr val="212121"/>
                </a:solidFill>
                <a:effectLst/>
                <a:latin typeface="BlinkMacSystemFont"/>
              </a:rPr>
              <a:t>DOI: 10.3389/fmicb.2016.02170</a:t>
            </a:r>
          </a:p>
          <a:p>
            <a:pPr rtl="0"/>
            <a:r>
              <a:rPr lang="ro" sz="800" b="0" i="0">
                <a:solidFill>
                  <a:srgbClr val="212121"/>
                </a:solidFill>
                <a:effectLst/>
                <a:latin typeface="BlinkMacSystemFont"/>
              </a:rPr>
              <a:t>DOI: 10.4103/0019-557X.96985</a:t>
            </a:r>
          </a:p>
        </p:txBody>
      </p:sp>
    </p:spTree>
    <p:extLst>
      <p:ext uri="{BB962C8B-B14F-4D97-AF65-F5344CB8AC3E}">
        <p14:creationId xmlns:p14="http://schemas.microsoft.com/office/powerpoint/2010/main" val="16690422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pPr rtl="0"/>
            <a:r>
              <a:rPr lang="ro"/>
              <a:t>Formarea micotoxinei și schimbările climatice</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294106" y="2326477"/>
            <a:ext cx="4726468" cy="3803772"/>
          </a:xfrm>
        </p:spPr>
        <p:txBody>
          <a:bodyPr rtlCol="0">
            <a:normAutofit/>
          </a:bodyPr>
          <a:lstStyle/>
          <a:p>
            <a:pPr rtl="0"/>
            <a:r>
              <a:rPr lang="ro" dirty="0"/>
              <a:t>Datorită schimbărilor climatice - speciile de Aspergillus migrează constant spre nord</a:t>
            </a:r>
          </a:p>
          <a:p>
            <a:pPr rtl="0"/>
            <a:r>
              <a:rPr lang="ro" dirty="0"/>
              <a:t>În țările tropicale, provocările legate de mucegai pot fi exacerbate</a:t>
            </a:r>
            <a:endParaRPr lang="en-GB" dirty="0"/>
          </a:p>
        </p:txBody>
      </p:sp>
      <p:pic>
        <p:nvPicPr>
          <p:cNvPr id="1026" name="Picture 2">
            <a:extLst>
              <a:ext uri="{FF2B5EF4-FFF2-40B4-BE49-F238E27FC236}">
                <a16:creationId xmlns:a16="http://schemas.microsoft.com/office/drawing/2014/main" id="{E8A19106-E7CC-4170-8AF4-F4359A3776F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20551" y="2401590"/>
            <a:ext cx="6619225" cy="3521635"/>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7C53F35E-A88F-4E1F-BEFC-BC8A4EDB1A3F}"/>
              </a:ext>
            </a:extLst>
          </p:cNvPr>
          <p:cNvSpPr txBox="1">
            <a:spLocks/>
          </p:cNvSpPr>
          <p:nvPr/>
        </p:nvSpPr>
        <p:spPr>
          <a:xfrm>
            <a:off x="294106" y="934775"/>
            <a:ext cx="11505168" cy="53708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lnSpc>
                <a:spcPct val="110000"/>
              </a:lnSpc>
            </a:pPr>
            <a:r>
              <a:rPr lang="ro" sz="2400" dirty="0">
                <a:solidFill>
                  <a:schemeClr val="tx1"/>
                </a:solidFill>
              </a:rPr>
              <a:t>Condiții de mediu care promovează formarea micotoxinei: umiditate și temperatură ridicată</a:t>
            </a:r>
          </a:p>
          <a:p>
            <a:pPr rtl="0"/>
            <a:r>
              <a:rPr lang="ro" sz="2400" dirty="0">
                <a:solidFill>
                  <a:schemeClr val="tx1"/>
                </a:solidFill>
              </a:rPr>
              <a:t>Micotoxicozele - mult mai frecvente în regiunile tropicale decât în regiunile moderate</a:t>
            </a:r>
          </a:p>
          <a:p>
            <a:pPr rtl="0"/>
            <a:endParaRPr lang="en-GB" sz="2400" dirty="0">
              <a:solidFill>
                <a:schemeClr val="tx1"/>
              </a:solidFill>
            </a:endParaRPr>
          </a:p>
        </p:txBody>
      </p:sp>
      <p:sp>
        <p:nvSpPr>
          <p:cNvPr id="4" name="TextBox 3">
            <a:extLst>
              <a:ext uri="{FF2B5EF4-FFF2-40B4-BE49-F238E27FC236}">
                <a16:creationId xmlns:a16="http://schemas.microsoft.com/office/drawing/2014/main" id="{BF597AAF-CEB4-11B4-4357-34B2852C5DD0}"/>
              </a:ext>
            </a:extLst>
          </p:cNvPr>
          <p:cNvSpPr txBox="1"/>
          <p:nvPr/>
        </p:nvSpPr>
        <p:spPr>
          <a:xfrm>
            <a:off x="296918" y="5983607"/>
            <a:ext cx="11257667" cy="338554"/>
          </a:xfrm>
          <a:prstGeom prst="rect">
            <a:avLst/>
          </a:prstGeom>
          <a:noFill/>
        </p:spPr>
        <p:txBody>
          <a:bodyPr wrap="square" rtlCol="0">
            <a:spAutoFit/>
          </a:bodyPr>
          <a:lstStyle/>
          <a:p>
            <a:pPr rtl="0"/>
            <a:r>
              <a:rPr lang="ro" sz="800" b="0" i="0">
                <a:solidFill>
                  <a:srgbClr val="212121"/>
                </a:solidFill>
                <a:effectLst/>
                <a:latin typeface="BlinkMacSystemFont"/>
              </a:rPr>
              <a:t>ISBN: 9780124114715, 45-49.</a:t>
            </a:r>
          </a:p>
          <a:p>
            <a:pPr rtl="0"/>
            <a:r>
              <a:rPr lang="ro" sz="800" b="0" i="0">
                <a:solidFill>
                  <a:srgbClr val="212121"/>
                </a:solidFill>
                <a:effectLst/>
                <a:latin typeface="BlinkMacSystemFont"/>
              </a:rPr>
              <a:t>DOI: 10.3389/fmicb.2019.02908</a:t>
            </a:r>
          </a:p>
        </p:txBody>
      </p:sp>
    </p:spTree>
    <p:extLst>
      <p:ext uri="{BB962C8B-B14F-4D97-AF65-F5344CB8AC3E}">
        <p14:creationId xmlns:p14="http://schemas.microsoft.com/office/powerpoint/2010/main" val="13564498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78DCB-F54B-4601-B3B4-20391E9B1C0F}"/>
              </a:ext>
            </a:extLst>
          </p:cNvPr>
          <p:cNvSpPr>
            <a:spLocks noGrp="1"/>
          </p:cNvSpPr>
          <p:nvPr>
            <p:ph type="title"/>
          </p:nvPr>
        </p:nvSpPr>
        <p:spPr/>
        <p:txBody>
          <a:bodyPr rtlCol="0">
            <a:normAutofit/>
          </a:bodyPr>
          <a:lstStyle/>
          <a:p>
            <a:pPr rtl="0"/>
            <a:r>
              <a:rPr lang="ro" dirty="0"/>
              <a:t>Micotoxine și scenarii privind schimbările climatice</a:t>
            </a:r>
          </a:p>
        </p:txBody>
      </p:sp>
      <p:sp>
        <p:nvSpPr>
          <p:cNvPr id="3" name="Content Placeholder 2">
            <a:extLst>
              <a:ext uri="{FF2B5EF4-FFF2-40B4-BE49-F238E27FC236}">
                <a16:creationId xmlns:a16="http://schemas.microsoft.com/office/drawing/2014/main" id="{9A66A45B-390D-4F1B-A728-A3A889BA57CD}"/>
              </a:ext>
            </a:extLst>
          </p:cNvPr>
          <p:cNvSpPr>
            <a:spLocks noGrp="1"/>
          </p:cNvSpPr>
          <p:nvPr>
            <p:ph idx="1"/>
          </p:nvPr>
        </p:nvSpPr>
        <p:spPr>
          <a:xfrm>
            <a:off x="192505" y="1302589"/>
            <a:ext cx="11593095" cy="4503125"/>
          </a:xfrm>
        </p:spPr>
        <p:txBody>
          <a:bodyPr rtlCol="0">
            <a:normAutofit/>
          </a:bodyPr>
          <a:lstStyle/>
          <a:p>
            <a:pPr algn="just" rtl="0">
              <a:lnSpc>
                <a:spcPct val="120000"/>
              </a:lnSpc>
              <a:spcAft>
                <a:spcPts val="2500"/>
              </a:spcAft>
            </a:pPr>
            <a:r>
              <a:rPr lang="ro" dirty="0"/>
              <a:t>Anumite ciuperci pot dispărea, în timp ce apar în regiuni noi care anterior nu erau expuse riscului</a:t>
            </a:r>
          </a:p>
          <a:p>
            <a:pPr algn="just" rtl="0">
              <a:lnSpc>
                <a:spcPct val="120000"/>
              </a:lnSpc>
              <a:spcAft>
                <a:spcPts val="2500"/>
              </a:spcAft>
            </a:pPr>
            <a:r>
              <a:rPr lang="ro" dirty="0"/>
              <a:t>Studiu de modelare — creșterea semnificativă a riscului de contaminare cu aflatoxine a culturilor de porumb în Italia de Nord și Europa de Est în cazul scenariilor +2°C și +5°C</a:t>
            </a:r>
          </a:p>
          <a:p>
            <a:pPr algn="just" rtl="0">
              <a:lnSpc>
                <a:spcPct val="120000"/>
              </a:lnSpc>
              <a:spcAft>
                <a:spcPts val="2500"/>
              </a:spcAft>
            </a:pPr>
            <a:r>
              <a:rPr lang="ro" dirty="0"/>
              <a:t>În condițiile climatice actuale, țările europene în care cultivarea porumbului este comună, adică România, Franța, Ungaria și nord-estul Italiei (reprezentând în total 60% din producția totală în 2013 pentru cele 28 de state membre ale UE, FAOStat, 2013), prezintă o probabilitate scăzută de apariție a aflatoxinei.</a:t>
            </a:r>
          </a:p>
        </p:txBody>
      </p:sp>
      <p:sp>
        <p:nvSpPr>
          <p:cNvPr id="6" name="TextBox 5">
            <a:extLst>
              <a:ext uri="{FF2B5EF4-FFF2-40B4-BE49-F238E27FC236}">
                <a16:creationId xmlns:a16="http://schemas.microsoft.com/office/drawing/2014/main" id="{02B10BE0-EDEC-496C-9839-C5D0346FBFF0}"/>
              </a:ext>
            </a:extLst>
          </p:cNvPr>
          <p:cNvSpPr txBox="1"/>
          <p:nvPr/>
        </p:nvSpPr>
        <p:spPr>
          <a:xfrm>
            <a:off x="296918" y="5983607"/>
            <a:ext cx="11257667" cy="215444"/>
          </a:xfrm>
          <a:prstGeom prst="rect">
            <a:avLst/>
          </a:prstGeom>
          <a:noFill/>
        </p:spPr>
        <p:txBody>
          <a:bodyPr wrap="square" rtlCol="0">
            <a:spAutoFit/>
          </a:bodyPr>
          <a:lstStyle/>
          <a:p>
            <a:pPr rtl="0"/>
            <a:r>
              <a:rPr lang="ro" sz="800" b="0" i="0">
                <a:solidFill>
                  <a:srgbClr val="212121"/>
                </a:solidFill>
                <a:effectLst/>
                <a:latin typeface="BlinkMacSystemFont"/>
              </a:rPr>
              <a:t>DOI: 10.1038/srep24328</a:t>
            </a:r>
          </a:p>
        </p:txBody>
      </p:sp>
    </p:spTree>
    <p:extLst>
      <p:ext uri="{BB962C8B-B14F-4D97-AF65-F5344CB8AC3E}">
        <p14:creationId xmlns:p14="http://schemas.microsoft.com/office/powerpoint/2010/main" val="22547063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ro"/>
              <a:t>Adaptare</a:t>
            </a:r>
            <a:endParaRPr lang="de-DE" dirty="0"/>
          </a:p>
        </p:txBody>
      </p:sp>
      <p:sp>
        <p:nvSpPr>
          <p:cNvPr id="3" name="Tartalom helye 2"/>
          <p:cNvSpPr>
            <a:spLocks noGrp="1"/>
          </p:cNvSpPr>
          <p:nvPr>
            <p:ph idx="1"/>
          </p:nvPr>
        </p:nvSpPr>
        <p:spPr>
          <a:xfrm>
            <a:off x="103516" y="2225614"/>
            <a:ext cx="4446023" cy="3933645"/>
          </a:xfrm>
        </p:spPr>
        <p:txBody>
          <a:bodyPr rtlCol="0">
            <a:normAutofit/>
          </a:bodyPr>
          <a:lstStyle/>
          <a:p>
            <a:pPr marL="0" indent="0" rtl="0">
              <a:buNone/>
            </a:pPr>
            <a:endParaRPr lang="hu-HU" dirty="0"/>
          </a:p>
          <a:p>
            <a:pPr marL="0" indent="0" algn="just" rtl="0">
              <a:lnSpc>
                <a:spcPct val="120000"/>
              </a:lnSpc>
              <a:buNone/>
            </a:pPr>
            <a:r>
              <a:rPr lang="ro" sz="2000" dirty="0"/>
              <a:t>Adaptarea se referă la ajustări ale sistemelor ecologice, sociale sau economice ca răspuns la stimuli climatici reali sau prognozați și la efectele acestora. Aceasta se referă la schimbări în procese, practici și structuri pentru a modera daunele potențiale sau pentru a beneficia de oportunitățile asociate schimbărilor climatice</a:t>
            </a:r>
            <a:r>
              <a:rPr lang="ro" sz="2000" dirty="0" smtClean="0"/>
              <a:t>.</a:t>
            </a:r>
            <a:endParaRPr lang="de-DE" dirty="0"/>
          </a:p>
        </p:txBody>
      </p:sp>
      <p:grpSp>
        <p:nvGrpSpPr>
          <p:cNvPr id="5" name="Csoportba foglalás 4"/>
          <p:cNvGrpSpPr/>
          <p:nvPr/>
        </p:nvGrpSpPr>
        <p:grpSpPr>
          <a:xfrm>
            <a:off x="4645790" y="342925"/>
            <a:ext cx="7459579" cy="4582620"/>
            <a:chOff x="4697127" y="153009"/>
            <a:chExt cx="7459579" cy="4582620"/>
          </a:xfrm>
        </p:grpSpPr>
        <p:sp>
          <p:nvSpPr>
            <p:cNvPr id="4" name="Téglalap 3"/>
            <p:cNvSpPr/>
            <p:nvPr/>
          </p:nvSpPr>
          <p:spPr>
            <a:xfrm>
              <a:off x="4697127" y="153009"/>
              <a:ext cx="7459579" cy="4582620"/>
            </a:xfrm>
            <a:prstGeom prst="rect">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a:p>
          </p:txBody>
        </p:sp>
        <p:pic>
          <p:nvPicPr>
            <p:cNvPr id="2050" name="Picture 2" descr="Adaptation process reduc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5256" y="298383"/>
              <a:ext cx="7315200" cy="4305301"/>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églalap 5"/>
          <p:cNvSpPr/>
          <p:nvPr/>
        </p:nvSpPr>
        <p:spPr>
          <a:xfrm>
            <a:off x="4645790" y="4962044"/>
            <a:ext cx="6096000" cy="230832"/>
          </a:xfrm>
          <a:prstGeom prst="rect">
            <a:avLst/>
          </a:prstGeom>
        </p:spPr>
        <p:txBody>
          <a:bodyPr rtlCol="0">
            <a:spAutoFit/>
          </a:bodyPr>
          <a:lstStyle/>
          <a:p>
            <a:pPr rtl="0"/>
            <a:r>
              <a:rPr lang="ro" sz="900">
                <a:solidFill>
                  <a:schemeClr val="bg1">
                    <a:lumMod val="50000"/>
                  </a:schemeClr>
                </a:solidFill>
              </a:rPr>
              <a:t>Sursa: https://unfccc.int/topics/adaptation-and-resilience/the-big-picture/introduction</a:t>
            </a:r>
          </a:p>
        </p:txBody>
      </p:sp>
    </p:spTree>
    <p:extLst>
      <p:ext uri="{BB962C8B-B14F-4D97-AF65-F5344CB8AC3E}">
        <p14:creationId xmlns:p14="http://schemas.microsoft.com/office/powerpoint/2010/main" val="17447159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a:bodyPr>
          <a:lstStyle/>
          <a:p>
            <a:pPr rtl="0"/>
            <a:r>
              <a:rPr lang="ro" b="1">
                <a:solidFill>
                  <a:schemeClr val="tx1"/>
                </a:solidFill>
              </a:rPr>
              <a:t>Impactul temperaturii aerului</a:t>
            </a:r>
            <a:r>
              <a:rPr lang="ro">
                <a:solidFill>
                  <a:schemeClr val="tx1"/>
                </a:solidFill>
              </a:rPr>
              <a:t> </a:t>
            </a:r>
            <a:r>
              <a:rPr lang="ro" b="1">
                <a:solidFill>
                  <a:schemeClr val="tx1"/>
                </a:solidFill>
              </a:rPr>
              <a:t>asupra BCV</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5499588" y="1742536"/>
            <a:ext cx="6255806" cy="4563136"/>
          </a:xfrm>
        </p:spPr>
        <p:txBody>
          <a:bodyPr vert="horz" lIns="91440" tIns="45720" rIns="91440" bIns="45720" rtlCol="0" anchor="t">
            <a:normAutofit/>
          </a:bodyPr>
          <a:lstStyle/>
          <a:p>
            <a:pPr algn="just" rtl="0">
              <a:lnSpc>
                <a:spcPct val="110000"/>
              </a:lnSpc>
              <a:spcAft>
                <a:spcPts val="800"/>
              </a:spcAft>
            </a:pPr>
            <a:r>
              <a:rPr lang="ro" sz="1800" dirty="0">
                <a:solidFill>
                  <a:schemeClr val="tx1"/>
                </a:solidFill>
              </a:rPr>
              <a:t>Atât </a:t>
            </a:r>
            <a:r>
              <a:rPr lang="ro" sz="1800" b="1" dirty="0">
                <a:solidFill>
                  <a:schemeClr val="tx1"/>
                </a:solidFill>
              </a:rPr>
              <a:t>temperaturile scăzute, cât și cele ridicate contribuie la morbiditatea și mortalitatea cardiovasculară</a:t>
            </a:r>
            <a:r>
              <a:rPr lang="ro" sz="1800" dirty="0">
                <a:solidFill>
                  <a:schemeClr val="tx1"/>
                </a:solidFill>
              </a:rPr>
              <a:t>.</a:t>
            </a:r>
            <a:endParaRPr lang="en-US" sz="1800" dirty="0">
              <a:solidFill>
                <a:schemeClr val="tx1"/>
              </a:solidFill>
              <a:cs typeface="Calibri"/>
            </a:endParaRPr>
          </a:p>
          <a:p>
            <a:pPr algn="just" rtl="0">
              <a:lnSpc>
                <a:spcPct val="110000"/>
              </a:lnSpc>
              <a:spcAft>
                <a:spcPts val="800"/>
              </a:spcAft>
            </a:pPr>
            <a:r>
              <a:rPr lang="ro" sz="1800" dirty="0">
                <a:solidFill>
                  <a:schemeClr val="tx1"/>
                </a:solidFill>
              </a:rPr>
              <a:t>În 2019, studiul Global Burden of Disease a introdus </a:t>
            </a:r>
            <a:r>
              <a:rPr lang="ro" sz="1800" b="1" dirty="0">
                <a:solidFill>
                  <a:schemeClr val="tx1"/>
                </a:solidFill>
              </a:rPr>
              <a:t>temperaturi neoptime ca factor de risc pentru deces la nivel mondial</a:t>
            </a:r>
            <a:r>
              <a:rPr lang="ro" sz="1800" dirty="0">
                <a:solidFill>
                  <a:schemeClr val="tx1"/>
                </a:solidFill>
              </a:rPr>
              <a:t>, cu cea mai mare povară a mortalității asociată cu temperaturi scăzute, mai degrabă decât ridicate.</a:t>
            </a:r>
            <a:endParaRPr lang="en-US" sz="1800" dirty="0">
              <a:solidFill>
                <a:schemeClr val="tx1"/>
              </a:solidFill>
              <a:cs typeface="Calibri"/>
            </a:endParaRPr>
          </a:p>
          <a:p>
            <a:pPr algn="just" rtl="0">
              <a:lnSpc>
                <a:spcPct val="110000"/>
              </a:lnSpc>
              <a:spcAft>
                <a:spcPts val="800"/>
              </a:spcAft>
            </a:pPr>
            <a:r>
              <a:rPr lang="ro" sz="1800" dirty="0">
                <a:solidFill>
                  <a:schemeClr val="tx1"/>
                </a:solidFill>
              </a:rPr>
              <a:t>O analiză globală din 2021 a estimat că </a:t>
            </a:r>
            <a:r>
              <a:rPr lang="ro" sz="1800" b="1" dirty="0">
                <a:solidFill>
                  <a:schemeClr val="tx1"/>
                </a:solidFill>
              </a:rPr>
              <a:t>&gt;5 milioane de decese anual sunt asociate cu temperaturi neoptime</a:t>
            </a:r>
            <a:r>
              <a:rPr lang="ro" sz="1800" dirty="0">
                <a:solidFill>
                  <a:schemeClr val="tx1"/>
                </a:solidFill>
              </a:rPr>
              <a:t>.</a:t>
            </a:r>
            <a:endParaRPr lang="en-US" sz="1800" dirty="0">
              <a:solidFill>
                <a:schemeClr val="tx1"/>
              </a:solidFill>
              <a:cs typeface="Calibri"/>
            </a:endParaRPr>
          </a:p>
          <a:p>
            <a:pPr algn="just" rtl="0">
              <a:lnSpc>
                <a:spcPct val="110000"/>
              </a:lnSpc>
              <a:spcAft>
                <a:spcPts val="800"/>
              </a:spcAft>
            </a:pPr>
            <a:r>
              <a:rPr lang="ro" sz="1800" b="1" dirty="0">
                <a:solidFill>
                  <a:schemeClr val="tx1"/>
                </a:solidFill>
              </a:rPr>
              <a:t>Se așteaptă ca aceste tendințe să se înrăutățească în următorii ani, având în </a:t>
            </a:r>
            <a:r>
              <a:rPr lang="ro" sz="1800" dirty="0">
                <a:solidFill>
                  <a:schemeClr val="tx1"/>
                </a:solidFill>
              </a:rPr>
              <a:t>vedere încălzirea globală continuă și vulnerabilitatea mai mare a pacienților cu factori de risc multipli pentru BCV61.</a:t>
            </a:r>
            <a:endParaRPr lang="en-US" sz="1800" dirty="0">
              <a:solidFill>
                <a:schemeClr val="tx1"/>
              </a:solidFill>
              <a:cs typeface="Calibri"/>
            </a:endParaRPr>
          </a:p>
        </p:txBody>
      </p:sp>
      <p:sp>
        <p:nvSpPr>
          <p:cNvPr id="5" name="Rectangle 4"/>
          <p:cNvSpPr/>
          <p:nvPr/>
        </p:nvSpPr>
        <p:spPr>
          <a:xfrm>
            <a:off x="256338" y="4517024"/>
            <a:ext cx="5243249" cy="369332"/>
          </a:xfrm>
          <a:prstGeom prst="rect">
            <a:avLst/>
          </a:prstGeom>
        </p:spPr>
        <p:txBody>
          <a:bodyPr wrap="square" rtlCol="0">
            <a:spAutoFit/>
          </a:bodyPr>
          <a:lstStyle/>
          <a:p>
            <a:pPr algn="ctr" rtl="0"/>
            <a:r>
              <a:rPr lang="ro" sz="900">
                <a:solidFill>
                  <a:prstClr val="white">
                    <a:lumMod val="50000"/>
                  </a:prstClr>
                </a:solidFill>
              </a:rPr>
              <a:t> Model de variație sezonieră a bolilor cardiovasculare: interacțiuni individuale-mediu</a:t>
            </a:r>
          </a:p>
          <a:p>
            <a:pPr algn="ctr" rtl="0"/>
            <a:r>
              <a:rPr lang="ro" sz="900">
                <a:solidFill>
                  <a:prstClr val="white">
                    <a:lumMod val="50000"/>
                  </a:prstClr>
                </a:solidFill>
              </a:rPr>
              <a:t>Sursa: din Stewart et al., 2017</a:t>
            </a:r>
            <a:endParaRPr lang="en-US" sz="900" dirty="0"/>
          </a:p>
        </p:txBody>
      </p:sp>
      <p:pic>
        <p:nvPicPr>
          <p:cNvPr id="6" name="Picture 5" descr="Diagram&#10;&#10;Description automatically generated">
            <a:extLst>
              <a:ext uri="{FF2B5EF4-FFF2-40B4-BE49-F238E27FC236}">
                <a16:creationId xmlns:a16="http://schemas.microsoft.com/office/drawing/2014/main" id="{887BB6EA-944A-8B9C-BE7F-B02AA8BED0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338" y="934775"/>
            <a:ext cx="5243249" cy="3582249"/>
          </a:xfrm>
          <a:prstGeom prst="rect">
            <a:avLst/>
          </a:prstGeom>
        </p:spPr>
      </p:pic>
    </p:spTree>
    <p:extLst>
      <p:ext uri="{BB962C8B-B14F-4D97-AF65-F5344CB8AC3E}">
        <p14:creationId xmlns:p14="http://schemas.microsoft.com/office/powerpoint/2010/main" val="3770491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48126" y="88616"/>
            <a:ext cx="3724977" cy="1716158"/>
          </a:xfrm>
        </p:spPr>
        <p:txBody>
          <a:bodyPr rtlCol="0">
            <a:normAutofit fontScale="90000"/>
          </a:bodyPr>
          <a:lstStyle/>
          <a:p>
            <a:pPr rtl="0"/>
            <a:r>
              <a:rPr lang="ro" sz="3200"/>
              <a:t>Reziliența și impactul schimbărilor climatice </a:t>
            </a:r>
            <a:endParaRPr lang="de-DE" sz="3200" dirty="0"/>
          </a:p>
        </p:txBody>
      </p:sp>
      <p:sp>
        <p:nvSpPr>
          <p:cNvPr id="3" name="Tartalom helye 2"/>
          <p:cNvSpPr>
            <a:spLocks noGrp="1"/>
          </p:cNvSpPr>
          <p:nvPr>
            <p:ph idx="1"/>
          </p:nvPr>
        </p:nvSpPr>
        <p:spPr>
          <a:xfrm>
            <a:off x="115503" y="2613804"/>
            <a:ext cx="3619099" cy="815196"/>
          </a:xfrm>
        </p:spPr>
        <p:txBody>
          <a:bodyPr rtlCol="0">
            <a:noAutofit/>
          </a:bodyPr>
          <a:lstStyle/>
          <a:p>
            <a:pPr marL="0" indent="0" rtl="0">
              <a:lnSpc>
                <a:spcPct val="120000"/>
              </a:lnSpc>
              <a:buNone/>
            </a:pPr>
            <a:r>
              <a:rPr lang="ro" sz="2000" dirty="0"/>
              <a:t>Reziliența este intrinsec legată de adaptare.</a:t>
            </a:r>
            <a:endParaRPr lang="hu-HU" sz="2000" dirty="0"/>
          </a:p>
        </p:txBody>
      </p:sp>
      <p:pic>
        <p:nvPicPr>
          <p:cNvPr id="4" name="Kép 3"/>
          <p:cNvPicPr>
            <a:picLocks noChangeAspect="1"/>
          </p:cNvPicPr>
          <p:nvPr/>
        </p:nvPicPr>
        <p:blipFill>
          <a:blip r:embed="rId3"/>
          <a:stretch>
            <a:fillRect/>
          </a:stretch>
        </p:blipFill>
        <p:spPr>
          <a:xfrm>
            <a:off x="3674220" y="153009"/>
            <a:ext cx="8354729" cy="4753423"/>
          </a:xfrm>
          <a:prstGeom prst="rect">
            <a:avLst/>
          </a:prstGeom>
          <a:ln w="6350">
            <a:solidFill>
              <a:schemeClr val="bg1">
                <a:lumMod val="50000"/>
              </a:schemeClr>
            </a:solidFill>
          </a:ln>
        </p:spPr>
      </p:pic>
      <p:sp>
        <p:nvSpPr>
          <p:cNvPr id="5" name="Téglalap 4"/>
          <p:cNvSpPr/>
          <p:nvPr/>
        </p:nvSpPr>
        <p:spPr>
          <a:xfrm>
            <a:off x="192505" y="5091589"/>
            <a:ext cx="11896826" cy="1175706"/>
          </a:xfrm>
          <a:prstGeom prst="rect">
            <a:avLst/>
          </a:prstGeom>
        </p:spPr>
        <p:txBody>
          <a:bodyPr wrap="square" rtlCol="0">
            <a:spAutoFit/>
          </a:bodyPr>
          <a:lstStyle/>
          <a:p>
            <a:pPr algn="just" rtl="0">
              <a:lnSpc>
                <a:spcPct val="120000"/>
              </a:lnSpc>
            </a:pPr>
            <a:r>
              <a:rPr lang="ro" sz="2000" dirty="0"/>
              <a:t>Un sistem de sănătate rezilient la schimbările climatice este unul capabil să anticipeze, să răspundă, să facă față, să se redreseze și să se adapteze la șocurile și suprasolicitările asociate climei, astfel încât să aducă îmbunătățiri susținute în ceea ce privește sănătatea populației, în pofida unui climat instabil.</a:t>
            </a:r>
            <a:endParaRPr lang="de-DE" sz="2000" dirty="0"/>
          </a:p>
        </p:txBody>
      </p:sp>
      <p:sp>
        <p:nvSpPr>
          <p:cNvPr id="6" name="Szövegdoboz 5"/>
          <p:cNvSpPr txBox="1"/>
          <p:nvPr/>
        </p:nvSpPr>
        <p:spPr>
          <a:xfrm>
            <a:off x="3724977" y="4706377"/>
            <a:ext cx="3628724" cy="200055"/>
          </a:xfrm>
          <a:prstGeom prst="rect">
            <a:avLst/>
          </a:prstGeom>
          <a:noFill/>
        </p:spPr>
        <p:txBody>
          <a:bodyPr wrap="square" rtlCol="0">
            <a:spAutoFit/>
          </a:bodyPr>
          <a:lstStyle/>
          <a:p>
            <a:pPr rtl="0"/>
            <a:r>
              <a:rPr lang="ro" sz="700">
                <a:solidFill>
                  <a:schemeClr val="bg1">
                    <a:lumMod val="50000"/>
                  </a:schemeClr>
                </a:solidFill>
              </a:rPr>
              <a:t>Sursă: Sistemul de sănătate rezistent la schimbările climatice Bulidnig OMS, 2015</a:t>
            </a:r>
            <a:endParaRPr lang="de-DE" sz="700" dirty="0">
              <a:solidFill>
                <a:schemeClr val="bg1">
                  <a:lumMod val="50000"/>
                </a:schemeClr>
              </a:solidFill>
            </a:endParaRPr>
          </a:p>
        </p:txBody>
      </p:sp>
    </p:spTree>
    <p:extLst>
      <p:ext uri="{BB962C8B-B14F-4D97-AF65-F5344CB8AC3E}">
        <p14:creationId xmlns:p14="http://schemas.microsoft.com/office/powerpoint/2010/main" val="24035026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908897"/>
            <a:ext cx="11896825" cy="5370897"/>
          </a:xfrm>
        </p:spPr>
        <p:txBody>
          <a:bodyPr rtlCol="0"/>
          <a:lstStyle/>
          <a:p>
            <a:pPr marL="0" indent="0" algn="ctr" rtl="0">
              <a:buNone/>
            </a:pPr>
            <a:r>
              <a:rPr lang="ro" sz="3600" b="1" dirty="0"/>
              <a:t>Vă mulțumim pentru atenție!</a:t>
            </a:r>
          </a:p>
          <a:p>
            <a:pPr marL="0" indent="0" algn="ctr" rtl="0">
              <a:buNone/>
            </a:pPr>
            <a:r>
              <a:rPr lang="ro" sz="2000" dirty="0" smtClean="0"/>
              <a:t>Această </a:t>
            </a:r>
            <a:r>
              <a:rPr lang="ro" sz="2000" dirty="0"/>
              <a:t>prezentare a fost dezvoltată de proiectul CLIMATEMED, susținut de programul Erasmus+ al UE. </a:t>
            </a:r>
          </a:p>
          <a:p>
            <a:pPr marL="0" indent="0" rtl="0">
              <a:buNone/>
            </a:pPr>
            <a:r>
              <a:rPr lang="ro" sz="2000" dirty="0"/>
              <a:t> </a:t>
            </a:r>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898770" y="2730107"/>
            <a:ext cx="82980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Universitatea</a:t>
            </a:r>
            <a:r>
              <a:rPr lang="hu-HU" dirty="0">
                <a:solidFill>
                  <a:schemeClr val="tx1"/>
                </a:solidFill>
              </a:rPr>
              <a:t> din Pécs </a:t>
            </a:r>
            <a:r>
              <a:rPr lang="hu-HU" dirty="0" err="1">
                <a:solidFill>
                  <a:schemeClr val="tx1"/>
                </a:solidFill>
              </a:rPr>
              <a:t>Facultatea</a:t>
            </a:r>
            <a:r>
              <a:rPr lang="hu-HU" dirty="0">
                <a:solidFill>
                  <a:schemeClr val="tx1"/>
                </a:solidFill>
              </a:rPr>
              <a:t> de </a:t>
            </a:r>
            <a:r>
              <a:rPr lang="hu-HU" dirty="0" err="1" smtClean="0">
                <a:solidFill>
                  <a:schemeClr val="tx1"/>
                </a:solidFill>
              </a:rPr>
              <a:t>Medicină</a:t>
            </a:r>
            <a:r>
              <a:rPr lang="hu-HU" dirty="0" smtClean="0">
                <a:solidFill>
                  <a:schemeClr val="tx1"/>
                </a:solidFill>
              </a:rPr>
              <a:t/>
            </a:r>
            <a:br>
              <a:rPr lang="hu-HU" dirty="0" smtClean="0">
                <a:solidFill>
                  <a:schemeClr val="tx1"/>
                </a:solidFill>
              </a:rPr>
            </a:br>
            <a:r>
              <a:rPr lang="hu-HU" dirty="0" err="1" smtClean="0">
                <a:solidFill>
                  <a:schemeClr val="tx1"/>
                </a:solidFill>
              </a:rPr>
              <a:t>Generală</a:t>
            </a:r>
            <a:r>
              <a:rPr lang="hu-HU" dirty="0" smtClean="0">
                <a:solidFill>
                  <a:schemeClr val="tx1"/>
                </a:solidFill>
              </a:rPr>
              <a:t> </a:t>
            </a:r>
            <a:r>
              <a:rPr lang="hu-HU" dirty="0" err="1">
                <a:solidFill>
                  <a:schemeClr val="tx1"/>
                </a:solidFill>
              </a:rPr>
              <a:t>Institutul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ro" dirty="0" smtClean="0">
                <a:solidFill>
                  <a:schemeClr val="tx1"/>
                </a:solidFill>
              </a:rPr>
              <a:t> </a:t>
            </a:r>
            <a:r>
              <a:rPr lang="ro" dirty="0">
                <a:solidFill>
                  <a:schemeClr val="tx1"/>
                </a:solidFill>
              </a:rPr>
              <a:t>– Pécs, Ungaria </a:t>
            </a:r>
          </a:p>
        </p:txBody>
      </p:sp>
      <p:sp>
        <p:nvSpPr>
          <p:cNvPr id="12" name="Téglalap 11"/>
          <p:cNvSpPr/>
          <p:nvPr/>
        </p:nvSpPr>
        <p:spPr>
          <a:xfrm>
            <a:off x="1898770" y="3427279"/>
            <a:ext cx="736730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dirty="0">
                <a:solidFill>
                  <a:schemeClr val="tx1"/>
                </a:solidFill>
              </a:rPr>
              <a:t>Centrul pentru Sănătate, Exerciții și Știința Sportului – </a:t>
            </a:r>
            <a:r>
              <a:rPr lang="ro" dirty="0" smtClean="0">
                <a:solidFill>
                  <a:schemeClr val="tx1"/>
                </a:solidFill>
              </a:rPr>
              <a:t>Belgrad, </a:t>
            </a:r>
            <a:r>
              <a:rPr lang="ro" dirty="0">
                <a:solidFill>
                  <a:schemeClr val="tx1"/>
                </a:solidFill>
              </a:rPr>
              <a:t>Serbia  </a:t>
            </a:r>
          </a:p>
        </p:txBody>
      </p:sp>
      <p:sp>
        <p:nvSpPr>
          <p:cNvPr id="13" name="Téglalap 12"/>
          <p:cNvSpPr/>
          <p:nvPr/>
        </p:nvSpPr>
        <p:spPr>
          <a:xfrm>
            <a:off x="1946160" y="4177186"/>
            <a:ext cx="735158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Centrul</a:t>
            </a:r>
            <a:r>
              <a:rPr lang="hu-HU" dirty="0">
                <a:solidFill>
                  <a:schemeClr val="tx1"/>
                </a:solidFill>
              </a:rPr>
              <a:t> </a:t>
            </a:r>
            <a:r>
              <a:rPr lang="hu-HU" dirty="0" err="1">
                <a:solidFill>
                  <a:schemeClr val="tx1"/>
                </a:solidFill>
              </a:rPr>
              <a:t>Național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hu-HU" dirty="0">
                <a:solidFill>
                  <a:schemeClr val="tx1"/>
                </a:solidFill>
              </a:rPr>
              <a:t> </a:t>
            </a:r>
            <a:r>
              <a:rPr lang="hu-HU" dirty="0" err="1">
                <a:solidFill>
                  <a:schemeClr val="tx1"/>
                </a:solidFill>
              </a:rPr>
              <a:t>și</a:t>
            </a:r>
            <a:r>
              <a:rPr lang="hu-HU" dirty="0">
                <a:solidFill>
                  <a:schemeClr val="tx1"/>
                </a:solidFill>
              </a:rPr>
              <a:t> </a:t>
            </a:r>
            <a:r>
              <a:rPr lang="hu-HU" dirty="0" err="1">
                <a:solidFill>
                  <a:schemeClr val="tx1"/>
                </a:solidFill>
              </a:rPr>
              <a:t>Farmacie</a:t>
            </a:r>
            <a:r>
              <a:rPr lang="ro" dirty="0" smtClean="0">
                <a:solidFill>
                  <a:schemeClr val="tx1"/>
                </a:solidFill>
              </a:rPr>
              <a:t> </a:t>
            </a:r>
            <a:r>
              <a:rPr lang="ro" dirty="0">
                <a:solidFill>
                  <a:schemeClr val="tx1"/>
                </a:solidFill>
              </a:rPr>
              <a:t>– Budapesta, Ungaria </a:t>
            </a:r>
          </a:p>
        </p:txBody>
      </p:sp>
      <p:sp>
        <p:nvSpPr>
          <p:cNvPr id="14" name="Téglalap 13"/>
          <p:cNvSpPr/>
          <p:nvPr/>
        </p:nvSpPr>
        <p:spPr>
          <a:xfrm>
            <a:off x="1898770" y="4874897"/>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rPr>
              <a:t>University College Cork – Universitatea Națională a Irlandei – Cork, Irlanda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cs typeface="Times New Roman" panose="02020603050405020304" pitchFamily="18" charset="0"/>
              </a:rPr>
              <a:t>Universitatea de Medicina, Farmacie, Stinte si Tehnologie</a:t>
            </a:r>
            <a:r>
              <a:rPr lang="en-US">
                <a:solidFill>
                  <a:schemeClr val="tx1"/>
                </a:solidFill>
                <a:cs typeface="Times New Roman" panose="02020603050405020304" pitchFamily="18" charset="0"/>
              </a:rPr>
              <a:t/>
            </a:r>
            <a:br>
              <a:rPr lang="en-US">
                <a:solidFill>
                  <a:schemeClr val="tx1"/>
                </a:solidFill>
                <a:cs typeface="Times New Roman" panose="02020603050405020304" pitchFamily="18" charset="0"/>
              </a:rPr>
            </a:br>
            <a:r>
              <a:rPr lang="ro">
                <a:solidFill>
                  <a:schemeClr val="tx1"/>
                </a:solidFill>
                <a:cs typeface="Times New Roman" panose="02020603050405020304" pitchFamily="18" charset="0"/>
              </a:rPr>
              <a:t>George Emil Palade din Tîrgu Mureș</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 </a:t>
            </a:r>
            <a:r>
              <a:rPr lang="ro">
                <a:solidFill>
                  <a:schemeClr val="tx1"/>
                </a:solidFill>
              </a:rPr>
              <a:t>–</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Tîrgu Mureș, România</a:t>
            </a:r>
            <a:r>
              <a:rPr lang="ro">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3926326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a:bodyPr>
          <a:lstStyle/>
          <a:p>
            <a:pPr rtl="0"/>
            <a:r>
              <a:rPr lang="ro" b="1">
                <a:solidFill>
                  <a:schemeClr val="tx1"/>
                </a:solidFill>
              </a:rPr>
              <a:t>Impactul poluării aerului asupra BCV</a:t>
            </a:r>
            <a:endParaRPr lang="en-US">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7" y="934775"/>
            <a:ext cx="5714024" cy="5370897"/>
          </a:xfrm>
        </p:spPr>
        <p:txBody>
          <a:bodyPr vert="horz" lIns="91440" tIns="45720" rIns="91440" bIns="45720" rtlCol="0" anchor="t">
            <a:normAutofit/>
          </a:bodyPr>
          <a:lstStyle/>
          <a:p>
            <a:pPr algn="just" rtl="0">
              <a:lnSpc>
                <a:spcPct val="110000"/>
              </a:lnSpc>
            </a:pPr>
            <a:r>
              <a:rPr lang="ro" sz="1800" b="1" dirty="0">
                <a:solidFill>
                  <a:schemeClr val="tx1"/>
                </a:solidFill>
              </a:rPr>
              <a:t>Există un număr considerabil de dovezi </a:t>
            </a:r>
            <a:r>
              <a:rPr lang="ro" sz="1800" dirty="0">
                <a:solidFill>
                  <a:schemeClr val="tx1"/>
                </a:solidFill>
              </a:rPr>
              <a:t>privind efectele poluării aerului asupra morbidității și mortalității cardiovasculare și cardiometabolice. </a:t>
            </a:r>
            <a:endParaRPr lang="en-US" sz="1800" dirty="0">
              <a:solidFill>
                <a:schemeClr val="tx1"/>
              </a:solidFill>
              <a:cs typeface="Calibri"/>
            </a:endParaRPr>
          </a:p>
          <a:p>
            <a:pPr algn="just" rtl="0">
              <a:lnSpc>
                <a:spcPct val="110000"/>
              </a:lnSpc>
            </a:pPr>
            <a:r>
              <a:rPr lang="ro" sz="1800" b="1" dirty="0">
                <a:solidFill>
                  <a:schemeClr val="tx1"/>
                </a:solidFill>
              </a:rPr>
              <a:t>Poluanții atmosferici primari </a:t>
            </a:r>
            <a:r>
              <a:rPr lang="ro" sz="1800" dirty="0">
                <a:solidFill>
                  <a:schemeClr val="tx1"/>
                </a:solidFill>
              </a:rPr>
              <a:t>sunt emiși din surse naturale sau antropice direct în atmosferă, în timp ce </a:t>
            </a:r>
            <a:r>
              <a:rPr lang="ro" sz="1800" b="1" dirty="0">
                <a:solidFill>
                  <a:schemeClr val="tx1"/>
                </a:solidFill>
              </a:rPr>
              <a:t>poluanții secundari </a:t>
            </a:r>
            <a:r>
              <a:rPr lang="ro" sz="1800" dirty="0">
                <a:solidFill>
                  <a:schemeClr val="tx1"/>
                </a:solidFill>
              </a:rPr>
              <a:t>rezultă din reacțiile chimice sau din interacțiunile fizice dintre poluanții primari înșiși sau cu alte componente atmosferice. </a:t>
            </a:r>
            <a:endParaRPr lang="en-US" sz="1800" dirty="0">
              <a:solidFill>
                <a:schemeClr val="tx1"/>
              </a:solidFill>
              <a:cs typeface="Calibri"/>
            </a:endParaRPr>
          </a:p>
          <a:p>
            <a:pPr lvl="1" algn="just" rtl="0">
              <a:lnSpc>
                <a:spcPct val="110000"/>
              </a:lnSpc>
            </a:pPr>
            <a:r>
              <a:rPr lang="ro" sz="1400" dirty="0">
                <a:solidFill>
                  <a:schemeClr val="tx1"/>
                </a:solidFill>
              </a:rPr>
              <a:t>Exemple de poluanți primari includ pulberile în suspensie (PM), monoxidul de carbon (CO), dioxidul de sulf (</a:t>
            </a:r>
            <a:r>
              <a:rPr lang="ro" sz="1400" baseline="-25000" dirty="0">
                <a:solidFill>
                  <a:schemeClr val="tx1"/>
                </a:solidFill>
              </a:rPr>
              <a:t>SO2</a:t>
            </a:r>
            <a:r>
              <a:rPr lang="ro" sz="1400" dirty="0">
                <a:solidFill>
                  <a:schemeClr val="tx1"/>
                </a:solidFill>
              </a:rPr>
              <a:t>) și oxizii de azot, cum ar fi dioxidul de azot (</a:t>
            </a:r>
            <a:r>
              <a:rPr lang="ro" sz="1400" baseline="-25000" dirty="0">
                <a:solidFill>
                  <a:schemeClr val="tx1"/>
                </a:solidFill>
              </a:rPr>
              <a:t>NO2</a:t>
            </a:r>
            <a:r>
              <a:rPr lang="ro" sz="1400" dirty="0">
                <a:solidFill>
                  <a:schemeClr val="tx1"/>
                </a:solidFill>
              </a:rPr>
              <a:t>)</a:t>
            </a:r>
            <a:endParaRPr lang="en-US" sz="1400" dirty="0">
              <a:solidFill>
                <a:schemeClr val="tx1"/>
              </a:solidFill>
              <a:cs typeface="Calibri"/>
            </a:endParaRPr>
          </a:p>
          <a:p>
            <a:pPr lvl="1" algn="just" rtl="0">
              <a:lnSpc>
                <a:spcPct val="110000"/>
              </a:lnSpc>
            </a:pPr>
            <a:r>
              <a:rPr lang="ro" sz="1400" dirty="0">
                <a:solidFill>
                  <a:schemeClr val="tx1"/>
                </a:solidFill>
              </a:rPr>
              <a:t>Poluanții secundari includ PM2,5 secundar și oxidanți fotochimici, cum ar fi</a:t>
            </a:r>
            <a:r>
              <a:rPr lang="ro" sz="1400" baseline="-25000" dirty="0">
                <a:solidFill>
                  <a:schemeClr val="tx1"/>
                </a:solidFill>
              </a:rPr>
              <a:t>O3</a:t>
            </a:r>
            <a:r>
              <a:rPr lang="ro" sz="1400" dirty="0">
                <a:solidFill>
                  <a:schemeClr val="tx1"/>
                </a:solidFill>
              </a:rPr>
              <a:t>.</a:t>
            </a:r>
            <a:endParaRPr lang="en-US" sz="1400" dirty="0">
              <a:solidFill>
                <a:schemeClr val="tx1"/>
              </a:solidFill>
              <a:cs typeface="Calibri"/>
            </a:endParaRPr>
          </a:p>
          <a:p>
            <a:pPr algn="just" rtl="0">
              <a:lnSpc>
                <a:spcPct val="110000"/>
              </a:lnSpc>
            </a:pPr>
            <a:r>
              <a:rPr lang="ro" sz="1800" b="1" dirty="0">
                <a:solidFill>
                  <a:schemeClr val="tx1"/>
                </a:solidFill>
              </a:rPr>
              <a:t>Curba expunere-răspuns </a:t>
            </a:r>
            <a:r>
              <a:rPr lang="ro" sz="1800" dirty="0">
                <a:solidFill>
                  <a:schemeClr val="tx1"/>
                </a:solidFill>
              </a:rPr>
              <a:t>între nivelurile de sol O</a:t>
            </a:r>
            <a:r>
              <a:rPr lang="ro" sz="1800" baseline="-25000" dirty="0">
                <a:solidFill>
                  <a:schemeClr val="tx1"/>
                </a:solidFill>
              </a:rPr>
              <a:t>3</a:t>
            </a:r>
            <a:r>
              <a:rPr lang="ro" sz="1800" dirty="0">
                <a:solidFill>
                  <a:schemeClr val="tx1"/>
                </a:solidFill>
              </a:rPr>
              <a:t> sau PM și rezultatele asupra sănătății este </a:t>
            </a:r>
            <a:r>
              <a:rPr lang="ro" sz="1800" b="1" dirty="0">
                <a:solidFill>
                  <a:schemeClr val="tx1"/>
                </a:solidFill>
              </a:rPr>
              <a:t>hiperbolică</a:t>
            </a:r>
            <a:r>
              <a:rPr lang="ro" sz="1800" dirty="0">
                <a:solidFill>
                  <a:schemeClr val="tx1"/>
                </a:solidFill>
              </a:rPr>
              <a:t>, cu creșteri accentuate la niveluri mai scăzute de expunere care ating un platou la niveluri mai ridicate.</a:t>
            </a:r>
            <a:endParaRPr lang="en-US" sz="1800" dirty="0">
              <a:solidFill>
                <a:schemeClr val="tx1"/>
              </a:solidFill>
              <a:cs typeface="Calibri"/>
            </a:endParaRPr>
          </a:p>
          <a:p>
            <a:pPr rtl="0"/>
            <a:endParaRPr lang="en-US" sz="1400" dirty="0">
              <a:solidFill>
                <a:schemeClr val="tx1"/>
              </a:solidFill>
              <a:cs typeface="Calibri"/>
            </a:endParaRPr>
          </a:p>
          <a:p>
            <a:pPr rtl="0"/>
            <a:endParaRPr lang="en-US" sz="1400" dirty="0">
              <a:solidFill>
                <a:schemeClr val="tx1"/>
              </a:solidFill>
              <a:cs typeface="Calibri"/>
            </a:endParaRPr>
          </a:p>
          <a:p>
            <a:pPr lvl="1" rtl="0"/>
            <a:endParaRPr lang="en-US" dirty="0">
              <a:solidFill>
                <a:schemeClr val="tx1"/>
              </a:solidFill>
              <a:cs typeface="Calibri"/>
            </a:endParaRPr>
          </a:p>
        </p:txBody>
      </p:sp>
      <p:sp>
        <p:nvSpPr>
          <p:cNvPr id="5" name="Rectangle 4"/>
          <p:cNvSpPr/>
          <p:nvPr/>
        </p:nvSpPr>
        <p:spPr>
          <a:xfrm>
            <a:off x="6197532" y="1291967"/>
            <a:ext cx="5656715" cy="369332"/>
          </a:xfrm>
          <a:prstGeom prst="rect">
            <a:avLst/>
          </a:prstGeom>
        </p:spPr>
        <p:txBody>
          <a:bodyPr wrap="square" lIns="91440" tIns="45720" rIns="91440" bIns="45720" rtlCol="0" anchor="t">
            <a:spAutoFit/>
          </a:bodyPr>
          <a:lstStyle/>
          <a:p>
            <a:pPr algn="ctr" rtl="0"/>
            <a:r>
              <a:rPr lang="ro" sz="900"/>
              <a:t>Temperatura și particulele în suspensie ca expuneri la sănătate legate de schimbările climatice</a:t>
            </a:r>
            <a:endParaRPr lang="en-US" sz="900" dirty="0">
              <a:cs typeface="Calibri"/>
            </a:endParaRPr>
          </a:p>
          <a:p>
            <a:pPr algn="ctr" rtl="0"/>
            <a:r>
              <a:rPr lang="ro" sz="900"/>
              <a:t>Sursa: din Khraishah et al., 2022</a:t>
            </a:r>
            <a:endParaRPr lang="en-US" sz="900">
              <a:cs typeface="Calibri"/>
            </a:endParaRPr>
          </a:p>
        </p:txBody>
      </p:sp>
      <p:pic>
        <p:nvPicPr>
          <p:cNvPr id="1026" name="Picture 2"/>
          <p:cNvPicPr>
            <a:picLocks noChangeAspect="1" noChangeArrowheads="1"/>
          </p:cNvPicPr>
          <p:nvPr/>
        </p:nvPicPr>
        <p:blipFill>
          <a:blip r:embed="rId3"/>
          <a:srcRect/>
          <a:stretch>
            <a:fillRect/>
          </a:stretch>
        </p:blipFill>
        <p:spPr bwMode="auto">
          <a:xfrm>
            <a:off x="6194853" y="1680839"/>
            <a:ext cx="5585255" cy="3333858"/>
          </a:xfrm>
          <a:prstGeom prst="rect">
            <a:avLst/>
          </a:prstGeom>
          <a:noFill/>
          <a:ln w="9525">
            <a:noFill/>
            <a:miter lim="800000"/>
            <a:headEnd/>
            <a:tailEnd/>
          </a:ln>
          <a:effectLst/>
        </p:spPr>
      </p:pic>
    </p:spTree>
    <p:extLst>
      <p:ext uri="{BB962C8B-B14F-4D97-AF65-F5344CB8AC3E}">
        <p14:creationId xmlns:p14="http://schemas.microsoft.com/office/powerpoint/2010/main" val="377049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a:bodyPr>
          <a:lstStyle/>
          <a:p>
            <a:pPr rtl="0"/>
            <a:r>
              <a:rPr lang="ro" b="1">
                <a:solidFill>
                  <a:schemeClr val="tx1"/>
                </a:solidFill>
              </a:rPr>
              <a:t>Subpopulații vulnerabile</a:t>
            </a:r>
            <a:endParaRPr lang="en-US">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6" y="934775"/>
            <a:ext cx="7557914" cy="5370897"/>
          </a:xfrm>
        </p:spPr>
        <p:txBody>
          <a:bodyPr vert="horz" lIns="91440" tIns="45720" rIns="91440" bIns="45720" rtlCol="0" anchor="t">
            <a:normAutofit lnSpcReduction="10000"/>
          </a:bodyPr>
          <a:lstStyle/>
          <a:p>
            <a:pPr rtl="0"/>
            <a:r>
              <a:rPr lang="ro" sz="1800">
                <a:solidFill>
                  <a:schemeClr val="tx1"/>
                </a:solidFill>
              </a:rPr>
              <a:t>Schimbările climatice au </a:t>
            </a:r>
            <a:r>
              <a:rPr lang="ro" sz="1800" b="1">
                <a:solidFill>
                  <a:schemeClr val="tx1"/>
                </a:solidFill>
              </a:rPr>
              <a:t>un efect diferențiat între diferite subgrupuri demografice și socioeconomice care trăiesc în diferite zone geografice</a:t>
            </a:r>
            <a:r>
              <a:rPr lang="ro" sz="1800">
                <a:solidFill>
                  <a:schemeClr val="tx1"/>
                </a:solidFill>
              </a:rPr>
              <a:t>.</a:t>
            </a:r>
            <a:endParaRPr lang="en-US" sz="1800" dirty="0">
              <a:solidFill>
                <a:schemeClr val="tx1"/>
              </a:solidFill>
              <a:cs typeface="Calibri"/>
            </a:endParaRPr>
          </a:p>
          <a:p>
            <a:pPr rtl="0"/>
            <a:r>
              <a:rPr lang="ro" sz="1800" b="1">
                <a:solidFill>
                  <a:schemeClr val="tx1"/>
                </a:solidFill>
              </a:rPr>
              <a:t>Vârsta</a:t>
            </a:r>
            <a:r>
              <a:rPr lang="ro" sz="1800">
                <a:solidFill>
                  <a:schemeClr val="tx1"/>
                </a:solidFill>
              </a:rPr>
              <a:t> este cel mai consistent modificator al efectului la nivel individual al mortalității cardiovasculare legate de temperatură, </a:t>
            </a:r>
            <a:r>
              <a:rPr lang="ro" sz="1800" b="1">
                <a:solidFill>
                  <a:schemeClr val="tx1"/>
                </a:solidFill>
              </a:rPr>
              <a:t>persoanele în vârstă fiind mai vulnerabile</a:t>
            </a:r>
            <a:r>
              <a:rPr lang="ro" sz="1800">
                <a:solidFill>
                  <a:schemeClr val="tx1"/>
                </a:solidFill>
              </a:rPr>
              <a:t> la efectele adverse asupra sănătății mediate de temperaturile extreme.</a:t>
            </a:r>
            <a:endParaRPr lang="en-US" sz="1800" dirty="0">
              <a:solidFill>
                <a:schemeClr val="tx1"/>
              </a:solidFill>
              <a:cs typeface="Calibri"/>
            </a:endParaRPr>
          </a:p>
          <a:p>
            <a:pPr rtl="0"/>
            <a:r>
              <a:rPr lang="ro" sz="1800">
                <a:solidFill>
                  <a:schemeClr val="tx1"/>
                </a:solidFill>
              </a:rPr>
              <a:t>În timpul valurilor de căldură din 1995 din Chicago, SUA și în 2003 din Paris, Franța, </a:t>
            </a:r>
            <a:r>
              <a:rPr lang="ro" sz="1800" b="1">
                <a:solidFill>
                  <a:schemeClr val="tx1"/>
                </a:solidFill>
              </a:rPr>
              <a:t>mortalitatea a fost cea mai mare la pacienții mai în vârstă, legați de pat, cu comorbidități, cum ar fi obezitatea, BCV și tulburările mentale și neurologice</a:t>
            </a:r>
            <a:r>
              <a:rPr lang="ro" sz="1800">
                <a:solidFill>
                  <a:schemeClr val="tx1"/>
                </a:solidFill>
              </a:rPr>
              <a:t>.</a:t>
            </a:r>
            <a:endParaRPr lang="en-US" sz="1800" dirty="0">
              <a:solidFill>
                <a:schemeClr val="tx1"/>
              </a:solidFill>
              <a:cs typeface="Calibri"/>
            </a:endParaRPr>
          </a:p>
          <a:p>
            <a:pPr rtl="0"/>
            <a:r>
              <a:rPr lang="ro" sz="1800">
                <a:solidFill>
                  <a:schemeClr val="tx1"/>
                </a:solidFill>
              </a:rPr>
              <a:t>Persoanele din </a:t>
            </a:r>
            <a:r>
              <a:rPr lang="ro" sz="1800" b="1">
                <a:solidFill>
                  <a:schemeClr val="tx1"/>
                </a:solidFill>
              </a:rPr>
              <a:t>grupurile etnice minoritare </a:t>
            </a:r>
            <a:r>
              <a:rPr lang="ro" sz="1800">
                <a:solidFill>
                  <a:schemeClr val="tx1"/>
                </a:solidFill>
              </a:rPr>
              <a:t>ar putea fi, de asemenea, mai susceptibile la efectele adverse asupra sănătății mediate de evenimentele legate de temperatură.</a:t>
            </a:r>
            <a:endParaRPr lang="en-US" sz="1800" dirty="0">
              <a:solidFill>
                <a:schemeClr val="tx1"/>
              </a:solidFill>
              <a:cs typeface="Calibri"/>
            </a:endParaRPr>
          </a:p>
          <a:p>
            <a:pPr lvl="1" rtl="0"/>
            <a:r>
              <a:rPr lang="ro" sz="1400">
                <a:solidFill>
                  <a:schemeClr val="tx1"/>
                </a:solidFill>
              </a:rPr>
              <a:t>De exemplu, indivizii afro-americani au o mortalitate crescută atât în timpul evenimentelor meteorologice extreme legate de căldură, cât și în timpul frigului, comparativ cu persoanele albe, un efect care este determinat de resursele socio-economice mai scăzute și de numeroase alte circumstanțe dezavantajoase din punct de vedere social în rândul populației afro-americane.</a:t>
            </a:r>
            <a:endParaRPr lang="en-US" sz="1400" dirty="0">
              <a:solidFill>
                <a:schemeClr val="tx1"/>
              </a:solidFill>
              <a:cs typeface="Calibri"/>
            </a:endParaRPr>
          </a:p>
        </p:txBody>
      </p:sp>
      <p:sp>
        <p:nvSpPr>
          <p:cNvPr id="5" name="Rectangle 4"/>
          <p:cNvSpPr/>
          <p:nvPr/>
        </p:nvSpPr>
        <p:spPr>
          <a:xfrm>
            <a:off x="8099038" y="4787069"/>
            <a:ext cx="3795488" cy="369332"/>
          </a:xfrm>
          <a:prstGeom prst="rect">
            <a:avLst/>
          </a:prstGeom>
        </p:spPr>
        <p:txBody>
          <a:bodyPr wrap="square" lIns="91440" tIns="45720" rIns="91440" bIns="45720" rtlCol="0" anchor="t">
            <a:spAutoFit/>
          </a:bodyPr>
          <a:lstStyle/>
          <a:p>
            <a:pPr algn="ctr" rtl="0"/>
            <a:r>
              <a:rPr lang="ro" sz="900"/>
              <a:t>Sursa: </a:t>
            </a:r>
            <a:r>
              <a:rPr lang="ro" sz="900">
                <a:hlinkClick r:id="rId2">
                  <a:extLst>
                    <a:ext uri="{A12FA001-AC4F-418D-AE19-62706E023703}">
                      <ahyp:hlinkClr xmlns="" xmlns:ahyp="http://schemas.microsoft.com/office/drawing/2018/hyperlinkcolor" val="tx"/>
                    </a:ext>
                  </a:extLst>
                </a:hlinkClick>
              </a:rPr>
              <a:t>https://www.nytimes.com/interactive/2020/08/24/climate/racism-redlining-cities-global-warming.html</a:t>
            </a:r>
            <a:r>
              <a:rPr lang="ro" sz="900"/>
              <a:t> </a:t>
            </a:r>
            <a:endParaRPr lang="en-US" sz="900">
              <a:cs typeface="Calibri"/>
            </a:endParaRPr>
          </a:p>
        </p:txBody>
      </p:sp>
      <p:pic>
        <p:nvPicPr>
          <p:cNvPr id="6" name="Picture 5" descr="Map&#10;&#10;Description automatically generated">
            <a:extLst>
              <a:ext uri="{FF2B5EF4-FFF2-40B4-BE49-F238E27FC236}">
                <a16:creationId xmlns:a16="http://schemas.microsoft.com/office/drawing/2014/main" id="{C60D4837-BB78-A126-FFFD-D5B5A4A257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9038" y="934775"/>
            <a:ext cx="3795487" cy="3795487"/>
          </a:xfrm>
          <a:prstGeom prst="rect">
            <a:avLst/>
          </a:prstGeom>
        </p:spPr>
      </p:pic>
    </p:spTree>
    <p:extLst>
      <p:ext uri="{BB962C8B-B14F-4D97-AF65-F5344CB8AC3E}">
        <p14:creationId xmlns:p14="http://schemas.microsoft.com/office/powerpoint/2010/main" val="35820107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2D221-3CE7-59D5-2774-8397B6F9F9BA}"/>
              </a:ext>
            </a:extLst>
          </p:cNvPr>
          <p:cNvSpPr>
            <a:spLocks noGrp="1"/>
          </p:cNvSpPr>
          <p:nvPr>
            <p:ph type="title"/>
          </p:nvPr>
        </p:nvSpPr>
        <p:spPr>
          <a:xfrm>
            <a:off x="192504" y="0"/>
            <a:ext cx="11896826" cy="549635"/>
          </a:xfrm>
        </p:spPr>
        <p:txBody>
          <a:bodyPr rtlCol="0">
            <a:normAutofit/>
          </a:bodyPr>
          <a:lstStyle/>
          <a:p>
            <a:pPr algn="ctr" rtl="0"/>
            <a:r>
              <a:rPr lang="ro" b="1" dirty="0">
                <a:solidFill>
                  <a:schemeClr val="tx1"/>
                </a:solidFill>
              </a:rPr>
              <a:t>Impactul </a:t>
            </a:r>
            <a:r>
              <a:rPr lang="ro" b="1" dirty="0" smtClean="0">
                <a:solidFill>
                  <a:schemeClr val="tx1"/>
                </a:solidFill>
              </a:rPr>
              <a:t>SC </a:t>
            </a:r>
            <a:r>
              <a:rPr lang="ro" b="1" dirty="0">
                <a:solidFill>
                  <a:schemeClr val="tx1"/>
                </a:solidFill>
              </a:rPr>
              <a:t>asupra diabetului</a:t>
            </a:r>
            <a:endParaRPr lang="en-US" dirty="0">
              <a:solidFill>
                <a:schemeClr val="tx1"/>
              </a:solidFill>
            </a:endParaRPr>
          </a:p>
        </p:txBody>
      </p:sp>
      <p:pic>
        <p:nvPicPr>
          <p:cNvPr id="12" name="Content Placeholder 11">
            <a:extLst>
              <a:ext uri="{FF2B5EF4-FFF2-40B4-BE49-F238E27FC236}">
                <a16:creationId xmlns:a16="http://schemas.microsoft.com/office/drawing/2014/main" id="{27144412-6B92-1703-4BE7-F2ECE973BBE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883915" y="897999"/>
            <a:ext cx="10514005" cy="5497922"/>
          </a:xfrm>
          <a:prstGeom prst="rect">
            <a:avLst/>
          </a:prstGeom>
        </p:spPr>
      </p:pic>
      <p:sp>
        <p:nvSpPr>
          <p:cNvPr id="4" name="Title 1">
            <a:extLst>
              <a:ext uri="{FF2B5EF4-FFF2-40B4-BE49-F238E27FC236}">
                <a16:creationId xmlns:a16="http://schemas.microsoft.com/office/drawing/2014/main" id="{CDC34088-EAE6-7EDB-EDBD-9B188D3A5E67}"/>
              </a:ext>
            </a:extLst>
          </p:cNvPr>
          <p:cNvSpPr txBox="1">
            <a:spLocks/>
          </p:cNvSpPr>
          <p:nvPr/>
        </p:nvSpPr>
        <p:spPr>
          <a:xfrm>
            <a:off x="295174" y="462079"/>
            <a:ext cx="11896826" cy="373243"/>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algn="ctr" rtl="0"/>
            <a:r>
              <a:rPr lang="ro" sz="2300">
                <a:solidFill>
                  <a:srgbClr val="0481C9"/>
                </a:solidFill>
              </a:rPr>
              <a:t>Căi potențiale|temperatură extremă</a:t>
            </a:r>
          </a:p>
        </p:txBody>
      </p:sp>
      <p:sp>
        <p:nvSpPr>
          <p:cNvPr id="10" name="TextBox 9">
            <a:extLst>
              <a:ext uri="{FF2B5EF4-FFF2-40B4-BE49-F238E27FC236}">
                <a16:creationId xmlns:a16="http://schemas.microsoft.com/office/drawing/2014/main" id="{0A3EAD09-A992-7CFE-9E88-3CD07B15622A}"/>
              </a:ext>
            </a:extLst>
          </p:cNvPr>
          <p:cNvSpPr txBox="1"/>
          <p:nvPr/>
        </p:nvSpPr>
        <p:spPr>
          <a:xfrm>
            <a:off x="8972771" y="5588741"/>
            <a:ext cx="2425149" cy="276999"/>
          </a:xfrm>
          <a:prstGeom prst="rect">
            <a:avLst/>
          </a:prstGeom>
          <a:noFill/>
        </p:spPr>
        <p:txBody>
          <a:bodyPr wrap="square" rtlCol="0">
            <a:spAutoFit/>
          </a:bodyPr>
          <a:lstStyle/>
          <a:p>
            <a:pPr algn="r" rtl="0"/>
            <a:r>
              <a:rPr lang="ro" sz="1200" i="1">
                <a:effectLst/>
              </a:rPr>
              <a:t>DOI: 10.1016/j.diabet.2020.10.003.</a:t>
            </a:r>
            <a:endParaRPr lang="en-US" sz="1200" dirty="0">
              <a:effectLst/>
            </a:endParaRPr>
          </a:p>
        </p:txBody>
      </p:sp>
    </p:spTree>
    <p:extLst>
      <p:ext uri="{BB962C8B-B14F-4D97-AF65-F5344CB8AC3E}">
        <p14:creationId xmlns:p14="http://schemas.microsoft.com/office/powerpoint/2010/main" val="18821941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2D221-3CE7-59D5-2774-8397B6F9F9BA}"/>
              </a:ext>
            </a:extLst>
          </p:cNvPr>
          <p:cNvSpPr>
            <a:spLocks noGrp="1"/>
          </p:cNvSpPr>
          <p:nvPr>
            <p:ph type="title"/>
          </p:nvPr>
        </p:nvSpPr>
        <p:spPr/>
        <p:txBody>
          <a:bodyPr rtlCol="0">
            <a:normAutofit/>
          </a:bodyPr>
          <a:lstStyle/>
          <a:p>
            <a:pPr algn="ctr" rtl="0"/>
            <a:r>
              <a:rPr lang="ro" b="1" dirty="0">
                <a:solidFill>
                  <a:schemeClr val="tx1"/>
                </a:solidFill>
              </a:rPr>
              <a:t>SC și diabetul: legături directe</a:t>
            </a:r>
            <a:endParaRPr lang="en-US" dirty="0">
              <a:solidFill>
                <a:schemeClr val="tx1"/>
              </a:solidFill>
            </a:endParaRPr>
          </a:p>
        </p:txBody>
      </p:sp>
      <p:pic>
        <p:nvPicPr>
          <p:cNvPr id="12" name="Content Placeholder 11">
            <a:extLst>
              <a:ext uri="{FF2B5EF4-FFF2-40B4-BE49-F238E27FC236}">
                <a16:creationId xmlns:a16="http://schemas.microsoft.com/office/drawing/2014/main" id="{27144412-6B92-1703-4BE7-F2ECE973BBE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2490805" y="680039"/>
            <a:ext cx="7210389" cy="5497922"/>
          </a:xfrm>
          <a:prstGeom prst="rect">
            <a:avLst/>
          </a:prstGeom>
        </p:spPr>
      </p:pic>
      <p:sp>
        <p:nvSpPr>
          <p:cNvPr id="6" name="IDF and  Bupa, Diabetes and Climate Change Report in June 2012">
            <a:extLst>
              <a:ext uri="{FF2B5EF4-FFF2-40B4-BE49-F238E27FC236}">
                <a16:creationId xmlns:a16="http://schemas.microsoft.com/office/drawing/2014/main" id="{D9E3E3E7-8D5C-4ABE-D9CC-DA7FBBEDABED}"/>
              </a:ext>
            </a:extLst>
          </p:cNvPr>
          <p:cNvSpPr txBox="1"/>
          <p:nvPr/>
        </p:nvSpPr>
        <p:spPr>
          <a:xfrm>
            <a:off x="853300" y="6169707"/>
            <a:ext cx="10575235"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p>
            <a:pPr algn="ctr" rtl="0"/>
            <a:r>
              <a:rPr lang="ro" sz="1200">
                <a:solidFill>
                  <a:schemeClr val="tx1"/>
                </a:solidFill>
              </a:rPr>
              <a:t>https://ncdalliance.org/sites/default/files/rfiles/IDF%20Diabetes%20and%20Climate%20Change%20Policy%20Report.pdf, accesat la 10 octombrie 2022</a:t>
            </a:r>
          </a:p>
        </p:txBody>
      </p:sp>
    </p:spTree>
    <p:extLst>
      <p:ext uri="{BB962C8B-B14F-4D97-AF65-F5344CB8AC3E}">
        <p14:creationId xmlns:p14="http://schemas.microsoft.com/office/powerpoint/2010/main" val="3461607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rtlCol="0">
            <a:normAutofit/>
          </a:bodyPr>
          <a:lstStyle/>
          <a:p>
            <a:pPr rtl="0"/>
            <a:r>
              <a:rPr lang="ro" b="1" dirty="0">
                <a:solidFill>
                  <a:schemeClr val="tx1"/>
                </a:solidFill>
              </a:rPr>
              <a:t>SC și diabetul: legături indirecte</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534676"/>
            <a:ext cx="4748215" cy="4439404"/>
          </a:xfrm>
        </p:spPr>
        <p:txBody>
          <a:bodyPr rtlCol="0">
            <a:normAutofit/>
          </a:bodyPr>
          <a:lstStyle/>
          <a:p>
            <a:pPr rtl="0">
              <a:lnSpc>
                <a:spcPct val="120000"/>
              </a:lnSpc>
            </a:pPr>
            <a:r>
              <a:rPr lang="ro" sz="1800" b="1" dirty="0">
                <a:solidFill>
                  <a:schemeClr val="tx1"/>
                </a:solidFill>
              </a:rPr>
              <a:t>Creșterea economică globală </a:t>
            </a:r>
            <a:r>
              <a:rPr lang="ro" sz="1800" dirty="0">
                <a:solidFill>
                  <a:schemeClr val="tx1"/>
                </a:solidFill>
              </a:rPr>
              <a:t>, ca principal motor al emisiilor de gaze cu efect de seră, are mai mulți vectori socioculturali sinergici: </a:t>
            </a:r>
          </a:p>
          <a:p>
            <a:pPr marL="457200" indent="-457200" rtl="0">
              <a:lnSpc>
                <a:spcPct val="120000"/>
              </a:lnSpc>
              <a:buFont typeface="+mj-lt"/>
              <a:buAutoNum type="arabicParenR"/>
            </a:pPr>
            <a:r>
              <a:rPr lang="ro" sz="1800" dirty="0">
                <a:solidFill>
                  <a:srgbClr val="0481C9"/>
                </a:solidFill>
              </a:rPr>
              <a:t>utilizarea terenurilor și urbanizarea, </a:t>
            </a:r>
          </a:p>
          <a:p>
            <a:pPr marL="457200" indent="-457200" rtl="0">
              <a:lnSpc>
                <a:spcPct val="120000"/>
              </a:lnSpc>
              <a:buFont typeface="+mj-lt"/>
              <a:buAutoNum type="arabicParenR"/>
            </a:pPr>
            <a:r>
              <a:rPr lang="ro" sz="1800" dirty="0">
                <a:solidFill>
                  <a:srgbClr val="0481C9"/>
                </a:solidFill>
              </a:rPr>
              <a:t>transportul motorizat și </a:t>
            </a:r>
          </a:p>
          <a:p>
            <a:pPr marL="457200" indent="-457200" rtl="0">
              <a:lnSpc>
                <a:spcPct val="120000"/>
              </a:lnSpc>
              <a:buFont typeface="+mj-lt"/>
              <a:buAutoNum type="arabicParenR"/>
            </a:pPr>
            <a:r>
              <a:rPr lang="ro" sz="1800" dirty="0">
                <a:solidFill>
                  <a:srgbClr val="0481C9"/>
                </a:solidFill>
              </a:rPr>
              <a:t>sistemul alimentar global </a:t>
            </a:r>
          </a:p>
          <a:p>
            <a:pPr marL="0" indent="0" rtl="0">
              <a:lnSpc>
                <a:spcPct val="120000"/>
              </a:lnSpc>
              <a:buNone/>
            </a:pPr>
            <a:r>
              <a:rPr lang="ro" sz="1800" dirty="0">
                <a:solidFill>
                  <a:schemeClr val="tx1"/>
                </a:solidFill>
              </a:rPr>
              <a:t>care influențează: </a:t>
            </a:r>
          </a:p>
          <a:p>
            <a:pPr lvl="1" rtl="0">
              <a:lnSpc>
                <a:spcPct val="120000"/>
              </a:lnSpc>
            </a:pPr>
            <a:r>
              <a:rPr lang="ro" sz="1800" dirty="0">
                <a:solidFill>
                  <a:schemeClr val="tx1"/>
                </a:solidFill>
              </a:rPr>
              <a:t>SC prin </a:t>
            </a:r>
            <a:r>
              <a:rPr lang="ro" sz="1800" dirty="0">
                <a:solidFill>
                  <a:srgbClr val="FF914C"/>
                </a:solidFill>
              </a:rPr>
              <a:t>emisiile excedentare de GES </a:t>
            </a:r>
          </a:p>
          <a:p>
            <a:pPr lvl="1" rtl="0">
              <a:lnSpc>
                <a:spcPct val="120000"/>
              </a:lnSpc>
            </a:pPr>
            <a:r>
              <a:rPr lang="ro" sz="1800" dirty="0">
                <a:solidFill>
                  <a:schemeClr val="tx1"/>
                </a:solidFill>
              </a:rPr>
              <a:t>epidemia de diabet/ obezitate prin </a:t>
            </a:r>
            <a:r>
              <a:rPr lang="ro" sz="1800" dirty="0">
                <a:solidFill>
                  <a:srgbClr val="FEBD59"/>
                </a:solidFill>
              </a:rPr>
              <a:t>alimentație nesănătoasă și inactivitate fizică</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243840" y="558842"/>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ro" sz="2400">
                <a:solidFill>
                  <a:srgbClr val="0481C9"/>
                </a:solidFill>
              </a:rPr>
              <a:t>Vectorii comuni</a:t>
            </a:r>
          </a:p>
        </p:txBody>
      </p:sp>
      <p:pic>
        <p:nvPicPr>
          <p:cNvPr id="10" name="Picture 9">
            <a:extLst>
              <a:ext uri="{FF2B5EF4-FFF2-40B4-BE49-F238E27FC236}">
                <a16:creationId xmlns:a16="http://schemas.microsoft.com/office/drawing/2014/main" id="{DD56AE5A-C53A-6664-937F-F926A26983E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598163" y="1140040"/>
            <a:ext cx="7401332" cy="4163249"/>
          </a:xfrm>
          <a:prstGeom prst="rect">
            <a:avLst/>
          </a:prstGeom>
        </p:spPr>
      </p:pic>
      <p:sp>
        <p:nvSpPr>
          <p:cNvPr id="11" name="TextBox 10">
            <a:extLst>
              <a:ext uri="{FF2B5EF4-FFF2-40B4-BE49-F238E27FC236}">
                <a16:creationId xmlns:a16="http://schemas.microsoft.com/office/drawing/2014/main" id="{5EBC5408-02C7-7604-B831-F76847DE01EF}"/>
              </a:ext>
            </a:extLst>
          </p:cNvPr>
          <p:cNvSpPr txBox="1"/>
          <p:nvPr/>
        </p:nvSpPr>
        <p:spPr>
          <a:xfrm>
            <a:off x="5371663" y="5288599"/>
            <a:ext cx="6196888" cy="584775"/>
          </a:xfrm>
          <a:prstGeom prst="rect">
            <a:avLst/>
          </a:prstGeom>
          <a:noFill/>
        </p:spPr>
        <p:txBody>
          <a:bodyPr wrap="none" rtlCol="0">
            <a:spAutoFit/>
          </a:bodyPr>
          <a:lstStyle/>
          <a:p>
            <a:pPr algn="ctr" defTabSz="412750" rtl="0">
              <a:defRPr sz="1600">
                <a:solidFill>
                  <a:srgbClr val="7F7F7F"/>
                </a:solidFill>
              </a:defRPr>
            </a:pPr>
            <a:r>
              <a:rPr lang="ro"/>
              <a:t>Reprezentarea unui cerc vicios de interconexiuni între CC și diabet/obezitate </a:t>
            </a:r>
          </a:p>
          <a:p>
            <a:pPr algn="ctr" defTabSz="412750" rtl="0">
              <a:defRPr sz="1600">
                <a:solidFill>
                  <a:srgbClr val="7F7F7F"/>
                </a:solidFill>
              </a:defRPr>
            </a:pPr>
            <a:r>
              <a:rPr lang="ro"/>
              <a:t>( cercul albastru reprezintă vectorii lor comuni)</a:t>
            </a:r>
          </a:p>
        </p:txBody>
      </p:sp>
      <p:sp>
        <p:nvSpPr>
          <p:cNvPr id="12" name="Adapted from: Diabet Med. 2022; 00:e14971. doi: 10.1111/dme.14971">
            <a:extLst>
              <a:ext uri="{FF2B5EF4-FFF2-40B4-BE49-F238E27FC236}">
                <a16:creationId xmlns:a16="http://schemas.microsoft.com/office/drawing/2014/main" id="{DBF97E8F-5E32-5243-4C16-DDB4DC1F10A4}"/>
              </a:ext>
            </a:extLst>
          </p:cNvPr>
          <p:cNvSpPr txBox="1"/>
          <p:nvPr/>
        </p:nvSpPr>
        <p:spPr>
          <a:xfrm>
            <a:off x="7458855" y="6063196"/>
            <a:ext cx="1710405"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rtlCol="0" anchor="ctr">
            <a:spAutoFit/>
          </a:bodyPr>
          <a:lstStyle/>
          <a:p>
            <a:pPr rtl="0"/>
            <a:r>
              <a:rPr lang="ro" sz="1200" i="1">
                <a:effectLst/>
              </a:rPr>
              <a:t>DOI: 10.1111/dme.14971. </a:t>
            </a:r>
          </a:p>
        </p:txBody>
      </p:sp>
    </p:spTree>
    <p:extLst>
      <p:ext uri="{BB962C8B-B14F-4D97-AF65-F5344CB8AC3E}">
        <p14:creationId xmlns:p14="http://schemas.microsoft.com/office/powerpoint/2010/main" val="3906155985"/>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BCAC99C-A00D-4220-B380-6E25F4F9D9B6}">
  <ds:schemaRefs>
    <ds:schemaRef ds:uri="http://schemas.microsoft.com/office/2006/metadata/properties"/>
    <ds:schemaRef ds:uri="http://schemas.microsoft.com/office/infopath/2007/PartnerControls"/>
    <ds:schemaRef ds:uri="7041af30-ae09-480b-a38a-622eca9a1506"/>
    <ds:schemaRef ds:uri="603c054e-d324-4a4b-bfdc-a44c27811fd1"/>
  </ds:schemaRefs>
</ds:datastoreItem>
</file>

<file path=customXml/itemProps2.xml><?xml version="1.0" encoding="utf-8"?>
<ds:datastoreItem xmlns:ds="http://schemas.openxmlformats.org/officeDocument/2006/customXml" ds:itemID="{601CD358-40A9-498F-ADCE-740389B563DC}">
  <ds:schemaRefs>
    <ds:schemaRef ds:uri="http://schemas.microsoft.com/sharepoint/v3/contenttype/forms"/>
  </ds:schemaRefs>
</ds:datastoreItem>
</file>

<file path=customXml/itemProps3.xml><?xml version="1.0" encoding="utf-8"?>
<ds:datastoreItem xmlns:ds="http://schemas.openxmlformats.org/officeDocument/2006/customXml" ds:itemID="{54F425B1-3FE7-48C8-A2AB-89901FBF0768}"/>
</file>

<file path=docProps/app.xml><?xml version="1.0" encoding="utf-8"?>
<Properties xmlns="http://schemas.openxmlformats.org/officeDocument/2006/extended-properties" xmlns:vt="http://schemas.openxmlformats.org/officeDocument/2006/docPropsVTypes">
  <TotalTime>2138</TotalTime>
  <Words>5570</Words>
  <Application>Microsoft Office PowerPoint</Application>
  <PresentationFormat>Szélesvásznú</PresentationFormat>
  <Paragraphs>623</Paragraphs>
  <Slides>41</Slides>
  <Notes>6</Notes>
  <HiddenSlides>0</HiddenSlides>
  <MMClips>0</MMClips>
  <ScaleCrop>false</ScaleCrop>
  <HeadingPairs>
    <vt:vector size="6" baseType="variant">
      <vt:variant>
        <vt:lpstr>Használt betűtípusok</vt:lpstr>
      </vt:variant>
      <vt:variant>
        <vt:i4>8</vt:i4>
      </vt:variant>
      <vt:variant>
        <vt:lpstr>Téma</vt:lpstr>
      </vt:variant>
      <vt:variant>
        <vt:i4>1</vt:i4>
      </vt:variant>
      <vt:variant>
        <vt:lpstr>Diacímek</vt:lpstr>
      </vt:variant>
      <vt:variant>
        <vt:i4>41</vt:i4>
      </vt:variant>
    </vt:vector>
  </HeadingPairs>
  <TitlesOfParts>
    <vt:vector size="50" baseType="lpstr">
      <vt:lpstr>Arial</vt:lpstr>
      <vt:lpstr>BlinkMacSystemFont</vt:lpstr>
      <vt:lpstr>Calibri</vt:lpstr>
      <vt:lpstr>Charis SIL</vt:lpstr>
      <vt:lpstr>Garamond</vt:lpstr>
      <vt:lpstr>Symbol</vt:lpstr>
      <vt:lpstr>Times New Roman</vt:lpstr>
      <vt:lpstr>Wingdings</vt:lpstr>
      <vt:lpstr>Office-téma</vt:lpstr>
      <vt:lpstr>Developing new curriculum outlines and learning materials on climate change's health impacts for medical schools 2021-2-HU01-KA220-HED-000050972</vt:lpstr>
      <vt:lpstr>Schimbările climatice și sănătatea  – Lecția 2 –</vt:lpstr>
      <vt:lpstr>Schimbările climatice și BCV</vt:lpstr>
      <vt:lpstr>Impactul temperaturii aerului asupra BCV</vt:lpstr>
      <vt:lpstr>Impactul poluării aerului asupra BCV</vt:lpstr>
      <vt:lpstr>Subpopulații vulnerabile</vt:lpstr>
      <vt:lpstr>Impactul SC asupra diabetului</vt:lpstr>
      <vt:lpstr>SC și diabetul: legături directe</vt:lpstr>
      <vt:lpstr>SC și diabetul: legături indirecte</vt:lpstr>
      <vt:lpstr>Managementul diabetului prin geo-mediu | furnizorii de servicii medicale</vt:lpstr>
      <vt:lpstr>Managementul diabetului prin geo-mediu | profesionist în domeniul sănătății</vt:lpstr>
      <vt:lpstr>Model schematic al interacțiunii efectelor directe și indirecte ale schimbărilor climatice asupra rezultatelor sarcinii</vt:lpstr>
      <vt:lpstr>Termoreglarea în timpul sarcinii</vt:lpstr>
      <vt:lpstr>Asociații între temperaturile ridicate în timpul sarcinii și riscul de nașteri premature, greutate mică la naștere și nașteri de copii morți (Chersich et al.)</vt:lpstr>
      <vt:lpstr>Asociații între temperaturile ridicate în timpul sarcinii și riscul de nașteri premature, greutate mică la naștere și nașteri de copii morți (Chersich et al.)</vt:lpstr>
      <vt:lpstr>Temperatura ambiantă ridicată - rezultate adverse asociate cu rezultatele materne (Dalugoda et al.)</vt:lpstr>
      <vt:lpstr>PowerPoint-bemutató</vt:lpstr>
      <vt:lpstr>Principalele boli transmise prin vectori</vt:lpstr>
      <vt:lpstr>PowerPoint-bemutató</vt:lpstr>
      <vt:lpstr>Țânțarii invazivi – una dintre consecințele schimbărilor climatice</vt:lpstr>
      <vt:lpstr>Harta arată distribuția actuală cunoscută a țânțarilor invazivi Aedes (Ae. aegypti, Ae. albopictus, Ae. atropalpus, Ae. japonicus și Ae. koreicus) în Europa începând cu martie 2022.</vt:lpstr>
      <vt:lpstr>PowerPoint-bemutató</vt:lpstr>
      <vt:lpstr>PowerPoint-bemutató</vt:lpstr>
      <vt:lpstr>Posibile metode de prevenire și de atenuare </vt:lpstr>
      <vt:lpstr>PowerPoint-bemutató</vt:lpstr>
      <vt:lpstr>PowerPoint-bemutató</vt:lpstr>
      <vt:lpstr>Boli dermatologice majore</vt:lpstr>
      <vt:lpstr>PowerPoint-bemutató</vt:lpstr>
      <vt:lpstr>Posibile metode de prevenire și atenuare</vt:lpstr>
      <vt:lpstr>Posibile metode de prevenire și atenuare</vt:lpstr>
      <vt:lpstr>Posibile metode de prevenire și atenuare</vt:lpstr>
      <vt:lpstr>Micotoxine</vt:lpstr>
      <vt:lpstr>Micotoxine</vt:lpstr>
      <vt:lpstr>Efectele micotoxinelor asupra sănătății umane</vt:lpstr>
      <vt:lpstr>Efectele micotoxinelor asupra sănătății umane</vt:lpstr>
      <vt:lpstr>Expunerea indirectă a populației umane</vt:lpstr>
      <vt:lpstr>Formarea micotoxinei și schimbările climatice</vt:lpstr>
      <vt:lpstr>Micotoxine și scenarii privind schimbările climatice</vt:lpstr>
      <vt:lpstr>Adaptare</vt:lpstr>
      <vt:lpstr>Reziliența și impactul schimbărilor climatice </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Girán János</dc:creator>
  <cp:lastModifiedBy>User</cp:lastModifiedBy>
  <cp:revision>392</cp:revision>
  <cp:lastPrinted>2023-03-02T11:05:34Z</cp:lastPrinted>
  <dcterms:created xsi:type="dcterms:W3CDTF">2023-02-21T16:51:38Z</dcterms:created>
  <dcterms:modified xsi:type="dcterms:W3CDTF">2025-04-15T07:55:44Z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