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7"/>
  </p:notesMasterIdLst>
  <p:sldIdLst>
    <p:sldId id="350" r:id="rId5"/>
    <p:sldId id="323" r:id="rId6"/>
    <p:sldId id="289" r:id="rId7"/>
    <p:sldId id="262" r:id="rId8"/>
    <p:sldId id="316" r:id="rId9"/>
    <p:sldId id="324" r:id="rId10"/>
    <p:sldId id="325" r:id="rId11"/>
    <p:sldId id="326" r:id="rId12"/>
    <p:sldId id="317" r:id="rId13"/>
    <p:sldId id="303" r:id="rId14"/>
    <p:sldId id="304" r:id="rId15"/>
    <p:sldId id="280" r:id="rId16"/>
    <p:sldId id="281" r:id="rId17"/>
    <p:sldId id="282" r:id="rId18"/>
    <p:sldId id="283" r:id="rId19"/>
    <p:sldId id="284" r:id="rId20"/>
    <p:sldId id="285" r:id="rId21"/>
    <p:sldId id="286" r:id="rId22"/>
    <p:sldId id="287" r:id="rId23"/>
    <p:sldId id="327" r:id="rId24"/>
    <p:sldId id="330" r:id="rId25"/>
    <p:sldId id="328" r:id="rId26"/>
    <p:sldId id="329" r:id="rId27"/>
    <p:sldId id="332" r:id="rId28"/>
    <p:sldId id="333" r:id="rId29"/>
    <p:sldId id="334" r:id="rId30"/>
    <p:sldId id="335" r:id="rId31"/>
    <p:sldId id="336" r:id="rId32"/>
    <p:sldId id="337" r:id="rId33"/>
    <p:sldId id="338" r:id="rId34"/>
    <p:sldId id="339" r:id="rId35"/>
    <p:sldId id="340" r:id="rId36"/>
    <p:sldId id="341" r:id="rId37"/>
    <p:sldId id="342" r:id="rId38"/>
    <p:sldId id="343" r:id="rId39"/>
    <p:sldId id="344" r:id="rId40"/>
    <p:sldId id="345" r:id="rId41"/>
    <p:sldId id="346" r:id="rId42"/>
    <p:sldId id="347" r:id="rId43"/>
    <p:sldId id="348" r:id="rId44"/>
    <p:sldId id="349" r:id="rId45"/>
    <p:sldId id="351" r:id="rId46"/>
  </p:sldIdLst>
  <p:sldSz cx="12192000" cy="6858000"/>
  <p:notesSz cx="6858000" cy="9144000"/>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3" autoAdjust="0"/>
    <p:restoredTop sz="95820"/>
  </p:normalViewPr>
  <p:slideViewPr>
    <p:cSldViewPr snapToGrid="0" showGuides="1">
      <p:cViewPr varScale="1">
        <p:scale>
          <a:sx n="111" d="100"/>
          <a:sy n="111" d="100"/>
        </p:scale>
        <p:origin x="456" y="102"/>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2AC4F305-BB49-BD49-9BA0-956873554DA4}" type="datetimeFigureOut">
              <a:rPr lang="en-US" smtClean="0"/>
              <a:t>4/15/2025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A18A888-7EFF-884A-8578-A50BE6E7AD7F}" type="slidenum">
              <a:rPr lang="en-US" smtClean="0"/>
              <a:t>‹#›</a:t>
            </a:fld>
            <a:endParaRPr lang="en-US"/>
          </a:p>
        </p:txBody>
      </p:sp>
    </p:spTree>
    <p:extLst>
      <p:ext uri="{BB962C8B-B14F-4D97-AF65-F5344CB8AC3E}">
        <p14:creationId xmlns:p14="http://schemas.microsoft.com/office/powerpoint/2010/main" val="2275314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indent="0" algn="l" defTabSz="914400" rtl="0" eaLnBrk="1" fontAlgn="auto" latinLnBrk="0" hangingPunct="1">
              <a:lnSpc>
                <a:spcPct val="100000"/>
              </a:lnSpc>
              <a:spcBef>
                <a:spcPts val="0"/>
              </a:spcBef>
              <a:spcAft>
                <a:spcPts val="0"/>
              </a:spcAft>
              <a:buClrTx/>
              <a:buSzTx/>
              <a:buFontTx/>
              <a:buNone/>
              <a:tabLst/>
              <a:defRPr/>
            </a:pPr>
            <a:r>
              <a:rPr lang="ro"/>
              <a:t>https://www.who.int/news-room/fact-sheets/detail/climate-change-and-health Figure: </a:t>
            </a:r>
            <a:r>
              <a:rPr lang="ro" sz="1200" b="1" i="1" kern="1200">
                <a:solidFill>
                  <a:schemeClr val="tx1"/>
                </a:solidFill>
                <a:effectLst/>
                <a:latin typeface="+mn-lt"/>
                <a:ea typeface="+mn-ea"/>
                <a:cs typeface="+mn-cs"/>
              </a:rPr>
              <a:t>An overview of climate-sensitive health risks, their exposure pathways and vulnerability factors. Climate change impacts health both directly and indirectly, and is strongly mediated by environmental, social and public health determinants.</a:t>
            </a:r>
            <a:endParaRPr lang="en-US" dirty="0"/>
          </a:p>
          <a:p>
            <a:pPr rtl="0"/>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9</a:t>
            </a:fld>
            <a:endParaRPr lang="en-US"/>
          </a:p>
        </p:txBody>
      </p:sp>
    </p:spTree>
    <p:extLst>
      <p:ext uri="{BB962C8B-B14F-4D97-AF65-F5344CB8AC3E}">
        <p14:creationId xmlns:p14="http://schemas.microsoft.com/office/powerpoint/2010/main" val="437620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ro"/>
              <a:t>People with long-term or severe illness are likely to be at particular risk. Medications that potentially affect renal function, sweating, thermoregulation or electrolyte balance can make this group more vulnerable to the effects of heat. This includes the following conditions: </a:t>
            </a:r>
          </a:p>
          <a:p>
            <a:pPr rtl="0"/>
            <a:endParaRPr lang="en-GB" dirty="0"/>
          </a:p>
          <a:p>
            <a:pPr rtl="0"/>
            <a:r>
              <a:rPr lang="ro"/>
              <a:t>• respiratory disease </a:t>
            </a:r>
          </a:p>
          <a:p>
            <a:pPr rtl="0"/>
            <a:r>
              <a:rPr lang="ro"/>
              <a:t>• cardiovascular and cerebrovascular conditions </a:t>
            </a:r>
          </a:p>
          <a:p>
            <a:pPr marL="0" marR="0" indent="0" algn="l" defTabSz="914400" rtl="0" eaLnBrk="0" fontAlgn="base" latinLnBrk="0" hangingPunct="0">
              <a:lnSpc>
                <a:spcPct val="100000"/>
              </a:lnSpc>
              <a:spcBef>
                <a:spcPct val="30000"/>
              </a:spcBef>
              <a:spcAft>
                <a:spcPct val="0"/>
              </a:spcAft>
              <a:buClrTx/>
              <a:buSzTx/>
              <a:buFontTx/>
              <a:buNone/>
              <a:tabLst/>
              <a:defRPr/>
            </a:pPr>
            <a:r>
              <a:rPr lang="ro"/>
              <a:t>• peripheral vascular conditions </a:t>
            </a:r>
          </a:p>
          <a:p>
            <a:pPr rtl="0"/>
            <a:r>
              <a:rPr lang="ro"/>
              <a:t>• diabetes and obesity </a:t>
            </a:r>
          </a:p>
          <a:p>
            <a:pPr rtl="0"/>
            <a:r>
              <a:rPr lang="ro"/>
              <a:t>• severe mental illness </a:t>
            </a:r>
          </a:p>
          <a:p>
            <a:pPr rtl="0"/>
            <a:r>
              <a:rPr lang="ro"/>
              <a:t>• Parkinson’s disease and difficulties with mobility </a:t>
            </a:r>
          </a:p>
          <a:p>
            <a:pPr rtl="0"/>
            <a:r>
              <a:rPr lang="ro"/>
              <a:t>• renal insufficiency </a:t>
            </a:r>
          </a:p>
          <a:p>
            <a:pPr rtl="0"/>
            <a:r>
              <a:rPr lang="ro"/>
              <a:t>• Alzheimer’s or related diseases</a:t>
            </a:r>
          </a:p>
          <a:p>
            <a:pPr rtl="0"/>
            <a:endParaRPr lang="en-GB" dirty="0"/>
          </a:p>
        </p:txBody>
      </p:sp>
      <p:sp>
        <p:nvSpPr>
          <p:cNvPr id="4" name="Slide Number Placeholder 3"/>
          <p:cNvSpPr>
            <a:spLocks noGrp="1"/>
          </p:cNvSpPr>
          <p:nvPr>
            <p:ph type="sldNum" sz="quarter" idx="5"/>
          </p:nvPr>
        </p:nvSpPr>
        <p:spPr/>
        <p:txBody>
          <a:bodyPr rtlCol="0"/>
          <a:lstStyle/>
          <a:p>
            <a:pPr rtl="0"/>
            <a:fld id="{0C9349AD-43E2-A142-9B61-FBB06C64E86F}" type="slidenum">
              <a:rPr lang="en-US" smtClean="0"/>
              <a:t>23</a:t>
            </a:fld>
            <a:endParaRPr lang="en-US"/>
          </a:p>
        </p:txBody>
      </p:sp>
    </p:spTree>
    <p:extLst>
      <p:ext uri="{BB962C8B-B14F-4D97-AF65-F5344CB8AC3E}">
        <p14:creationId xmlns:p14="http://schemas.microsoft.com/office/powerpoint/2010/main" val="17052638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ro"/>
              <a:t>https://www.betterhealth.vic.gov.au/</a:t>
            </a:r>
          </a:p>
        </p:txBody>
      </p:sp>
      <p:sp>
        <p:nvSpPr>
          <p:cNvPr id="4" name="Dia számának helye 3"/>
          <p:cNvSpPr>
            <a:spLocks noGrp="1"/>
          </p:cNvSpPr>
          <p:nvPr>
            <p:ph type="sldNum" sz="quarter" idx="10"/>
          </p:nvPr>
        </p:nvSpPr>
        <p:spPr/>
        <p:txBody>
          <a:bodyPr rtlCol="0"/>
          <a:lstStyle/>
          <a:p>
            <a:pPr rtl="0"/>
            <a:fld id="{F54AA1A7-F98A-4E1D-BFFB-4285D5EE406B}" type="slidenum">
              <a:rPr lang="de-DE" smtClean="0"/>
              <a:t>41</a:t>
            </a:fld>
            <a:endParaRPr lang="de-DE"/>
          </a:p>
        </p:txBody>
      </p:sp>
    </p:spTree>
    <p:extLst>
      <p:ext uri="{BB962C8B-B14F-4D97-AF65-F5344CB8AC3E}">
        <p14:creationId xmlns:p14="http://schemas.microsoft.com/office/powerpoint/2010/main" val="2024201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ro"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o"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ro" sz="1200">
                  <a:solidFill>
                    <a:srgbClr val="333333"/>
                  </a:solidFill>
                  <a:latin typeface="+mn-lt"/>
                </a:rPr>
                <a:t>This learning material © 2023-2024 by CLIMATEMED project (</a:t>
              </a:r>
              <a:r>
                <a:rPr lang="ro" sz="1200">
                  <a:solidFill>
                    <a:srgbClr val="333333"/>
                  </a:solidFill>
                  <a:latin typeface="+mn-lt"/>
                  <a:hlinkClick r:id="rId4"/>
                </a:rPr>
                <a:t>www.climatemed.eu</a:t>
              </a:r>
              <a:r>
                <a:rPr lang="ro" sz="1200">
                  <a:solidFill>
                    <a:srgbClr val="333333"/>
                  </a:solidFill>
                  <a:latin typeface="+mn-lt"/>
                </a:rPr>
                <a:t>) is licensed under CC BY 4.0.</a:t>
              </a:r>
              <a:endParaRPr lang="hu-HU" sz="1200" dirty="0">
                <a:solidFill>
                  <a:srgbClr val="333333"/>
                </a:solidFill>
                <a:latin typeface="+mn-lt"/>
              </a:endParaRPr>
            </a:p>
            <a:p>
              <a:pPr rtl="0"/>
              <a:r>
                <a:rPr lang="ro" sz="1200">
                  <a:solidFill>
                    <a:srgbClr val="333333"/>
                  </a:solidFill>
                  <a:latin typeface="+mn-lt"/>
                </a:rPr>
                <a:t>To view a copy of this license, visit </a:t>
              </a:r>
              <a:r>
                <a:rPr lang="ro" sz="1200">
                  <a:solidFill>
                    <a:srgbClr val="333333"/>
                  </a:solidFill>
                  <a:latin typeface="+mn-lt"/>
                  <a:hlinkClick r:id="rId5"/>
                </a:rPr>
                <a:t>https://creativecommons.org/licenses/by/4.0/</a:t>
              </a:r>
              <a:r>
                <a:rPr lang="ro"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Függőleges szöveg helye 2"/>
          <p:cNvSpPr>
            <a:spLocks noGrp="1"/>
          </p:cNvSpPr>
          <p:nvPr>
            <p:ph type="body" orient="vert" idx="1"/>
          </p:nvPr>
        </p:nvSpPr>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ro"/>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tx1"/>
                </a:solidFill>
              </a:defRPr>
            </a:lvl1pPr>
          </a:lstStyle>
          <a:p>
            <a:pPr rtl="0"/>
            <a:r>
              <a:rPr lang="ro"/>
              <a:t>Titel</a:t>
            </a:r>
          </a:p>
        </p:txBody>
      </p:sp>
      <p:sp>
        <p:nvSpPr>
          <p:cNvPr id="3" name="Tartalom helye 2"/>
          <p:cNvSpPr>
            <a:spLocks noGrp="1"/>
          </p:cNvSpPr>
          <p:nvPr>
            <p:ph idx="1" hasCustomPrompt="1"/>
          </p:nvPr>
        </p:nvSpPr>
        <p:spPr>
          <a:xfrm>
            <a:off x="192505" y="934775"/>
            <a:ext cx="11896825" cy="5370897"/>
          </a:xfrm>
        </p:spPr>
        <p:txBody>
          <a:bodyPr rtlCol="0"/>
          <a:lstStyle>
            <a:lvl1pPr>
              <a:defRPr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ro" noProof="0"/>
              <a:t>Main text (First level)</a:t>
            </a:r>
          </a:p>
          <a:p>
            <a:pPr lvl="1" rtl="0"/>
            <a:r>
              <a:rPr lang="ro" noProof="0"/>
              <a:t>Second level</a:t>
            </a:r>
          </a:p>
          <a:p>
            <a:pPr lvl="2" rtl="0"/>
            <a:r>
              <a:rPr lang="ro" noProof="0"/>
              <a:t>Third level</a:t>
            </a:r>
          </a:p>
          <a:p>
            <a:pPr lvl="3" rtl="0"/>
            <a:r>
              <a:rPr lang="ro" noProof="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ro" noProof="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ro"/>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o"/>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ro"/>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o"/>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o"/>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2025. 04. 15.</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hyperlink" Target="https://www.cbd.int/health/SOK-biodiversity-en.pdf"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hyperlink" Target="https://doi.org/10.3390/biomedicines10102542"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news-room/fact-sheets/detail/climate-change-and-health" TargetMode="External"/><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s://doi.org/10.1016/j.envint.2021.106533"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doi.org/10.1080/15459620903066008" TargetMode="External"/><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doi.org/10.4337/9781788974912.I.50"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s://doi.org/10.1016/S2542-5196(21)00200-X"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png"/></Relationships>
</file>

<file path=ppt/slides/_rels/slide5.xml.rels><?xml version="1.0" encoding="UTF-8" standalone="yes"?>
<Relationships xmlns="http://schemas.openxmlformats.org/package/2006/relationships"><Relationship Id="rId2" Type="http://schemas.openxmlformats.org/officeDocument/2006/relationships/hyperlink" Target="https://www.who.int/teams/environment-climate-change-and-health"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who.int/news-room/fact-sheets/detail/climate-change-and-health"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6407514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385" y="1347537"/>
            <a:ext cx="11713945" cy="4958135"/>
          </a:xfrm>
        </p:spPr>
        <p:txBody>
          <a:bodyPr rtlCol="0">
            <a:normAutofit/>
          </a:bodyPr>
          <a:lstStyle/>
          <a:p>
            <a:pPr marL="0" indent="0" algn="just" rtl="0">
              <a:buNone/>
            </a:pPr>
            <a:r>
              <a:rPr lang="ro" sz="2400" b="1" dirty="0"/>
              <a:t>Conflict: </a:t>
            </a:r>
            <a:r>
              <a:rPr lang="ro" sz="2400" dirty="0"/>
              <a:t>Schimbările climatice ar putea fi unul dintre numeroșii factori determinanți ai conflictelor din diferite regiuni. De exemplu, s-a demonstrat că seceta crește semnificativ probabilitatea unui conflict susținut pentru națiuni sau grupuri dependente de mijloacele de trai agricole</a:t>
            </a:r>
            <a:endParaRPr lang="en-US" sz="2400" dirty="0"/>
          </a:p>
        </p:txBody>
      </p:sp>
      <p:pic>
        <p:nvPicPr>
          <p:cNvPr id="4" name="Picture 3"/>
          <p:cNvPicPr>
            <a:picLocks noChangeAspect="1"/>
          </p:cNvPicPr>
          <p:nvPr/>
        </p:nvPicPr>
        <p:blipFill rotWithShape="1">
          <a:blip r:embed="rId2"/>
          <a:srcRect l="9773" t="25982" r="31896" b="22411"/>
          <a:stretch/>
        </p:blipFill>
        <p:spPr>
          <a:xfrm>
            <a:off x="3507129" y="2657133"/>
            <a:ext cx="6801284" cy="3383082"/>
          </a:xfrm>
          <a:prstGeom prst="rect">
            <a:avLst/>
          </a:prstGeom>
        </p:spPr>
      </p:pic>
      <p:sp>
        <p:nvSpPr>
          <p:cNvPr id="6" name="Rectangle 5"/>
          <p:cNvSpPr/>
          <p:nvPr/>
        </p:nvSpPr>
        <p:spPr>
          <a:xfrm>
            <a:off x="4857089" y="6172943"/>
            <a:ext cx="4480714" cy="265457"/>
          </a:xfrm>
          <a:prstGeom prst="rect">
            <a:avLst/>
          </a:prstGeom>
        </p:spPr>
        <p:txBody>
          <a:bodyPr wrap="none" lIns="91440" tIns="45720" rIns="91440" bIns="45720" rtlCol="0" anchor="t">
            <a:spAutoFit/>
          </a:bodyPr>
          <a:lstStyle/>
          <a:p>
            <a:pPr rtl="0">
              <a:lnSpc>
                <a:spcPct val="107000"/>
              </a:lnSpc>
              <a:spcAft>
                <a:spcPts val="800"/>
              </a:spcAft>
              <a:tabLst>
                <a:tab pos="457200" algn="l"/>
              </a:tabLst>
            </a:pPr>
            <a:r>
              <a:rPr lang="ro" sz="1100" u="sng">
                <a:solidFill>
                  <a:srgbClr val="0000FF"/>
                </a:solidFill>
                <a:latin typeface="Calibri"/>
                <a:ea typeface="Calibri"/>
                <a:cs typeface="Times New Roman"/>
                <a:hlinkClick r:id="rId3"/>
              </a:rPr>
              <a:t>https://www.cbd.int/health/SOK-biodiversity-en.pdf </a:t>
            </a:r>
            <a:r>
              <a:rPr lang="ro" sz="1100">
                <a:solidFill>
                  <a:srgbClr val="000000"/>
                </a:solidFill>
                <a:latin typeface="Calibri"/>
                <a:ea typeface="Calibri"/>
                <a:cs typeface="Calibri"/>
              </a:rPr>
              <a:t>Accesat 20 iunie 2023</a:t>
            </a:r>
            <a:endParaRPr lang="en-US" sz="1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Téglalap 6"/>
          <p:cNvSpPr/>
          <p:nvPr/>
        </p:nvSpPr>
        <p:spPr>
          <a:xfrm>
            <a:off x="192505" y="153328"/>
            <a:ext cx="9551772" cy="861774"/>
          </a:xfrm>
          <a:prstGeom prst="rect">
            <a:avLst/>
          </a:prstGeom>
        </p:spPr>
        <p:txBody>
          <a:bodyPr wrap="square">
            <a:spAutoFit/>
          </a:bodyPr>
          <a:lstStyle/>
          <a:p>
            <a:r>
              <a:rPr lang="it-IT" sz="3200" b="1" dirty="0"/>
              <a:t>Schimbările climatice și</a:t>
            </a:r>
            <a:r>
              <a:rPr lang="hu-HU" sz="3200" b="1" dirty="0"/>
              <a:t> s</a:t>
            </a:r>
            <a:r>
              <a:rPr lang="it-IT" sz="3200" b="1" dirty="0" smtClean="0"/>
              <a:t>ănătatea</a:t>
            </a:r>
            <a:r>
              <a:rPr lang="hu-HU" sz="3200" b="1" dirty="0" smtClean="0"/>
              <a:t> – </a:t>
            </a:r>
            <a:r>
              <a:rPr lang="ro" sz="3200" b="1" dirty="0" smtClean="0"/>
              <a:t>Impactul </a:t>
            </a:r>
            <a:r>
              <a:rPr lang="ro" sz="3200" b="1" dirty="0"/>
              <a:t>terțiar</a:t>
            </a:r>
            <a:r>
              <a:rPr lang="hu-HU" b="1" dirty="0"/>
              <a:t/>
            </a:r>
            <a:br>
              <a:rPr lang="hu-HU" b="1" dirty="0"/>
            </a:br>
            <a:endParaRPr lang="de-DE" dirty="0"/>
          </a:p>
        </p:txBody>
      </p:sp>
    </p:spTree>
    <p:extLst>
      <p:ext uri="{BB962C8B-B14F-4D97-AF65-F5344CB8AC3E}">
        <p14:creationId xmlns:p14="http://schemas.microsoft.com/office/powerpoint/2010/main" val="3166546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6" y="1376413"/>
            <a:ext cx="5226518" cy="4929259"/>
          </a:xfrm>
        </p:spPr>
        <p:txBody>
          <a:bodyPr rtlCol="0">
            <a:normAutofit/>
          </a:bodyPr>
          <a:lstStyle/>
          <a:p>
            <a:pPr marL="0" indent="0" rtl="0">
              <a:buNone/>
            </a:pPr>
            <a:r>
              <a:rPr lang="ro" sz="2400" b="1" dirty="0"/>
              <a:t>Continentul african </a:t>
            </a:r>
            <a:endParaRPr lang="ro" sz="2400" b="1" dirty="0" smtClean="0"/>
          </a:p>
          <a:p>
            <a:pPr marL="0" indent="0" rtl="0">
              <a:buNone/>
            </a:pPr>
            <a:endParaRPr lang="ro" sz="2400" b="1" dirty="0"/>
          </a:p>
          <a:p>
            <a:pPr algn="just" rtl="0">
              <a:lnSpc>
                <a:spcPct val="110000"/>
              </a:lnSpc>
            </a:pPr>
            <a:r>
              <a:rPr lang="ro" sz="2400" dirty="0"/>
              <a:t>Stres agravat asupra resurselor de apă</a:t>
            </a:r>
          </a:p>
          <a:p>
            <a:pPr algn="just" rtl="0">
              <a:lnSpc>
                <a:spcPct val="110000"/>
              </a:lnSpc>
            </a:pPr>
            <a:r>
              <a:rPr lang="ro" sz="2400" dirty="0"/>
              <a:t>Reducerea productivității culturilor care afectează negativ mijloacele de subzistență naționale, regionale și ale gospodăriilor și securitatea alimentară.</a:t>
            </a:r>
          </a:p>
          <a:p>
            <a:pPr algn="just" rtl="0">
              <a:lnSpc>
                <a:spcPct val="110000"/>
              </a:lnSpc>
            </a:pPr>
            <a:r>
              <a:rPr lang="ro" sz="2400" dirty="0"/>
              <a:t>Modificări ale ariei geografice și ale incidenței bolilor transmise prin vectori și apă.</a:t>
            </a:r>
          </a:p>
        </p:txBody>
      </p:sp>
      <p:pic>
        <p:nvPicPr>
          <p:cNvPr id="4" name="Picture 3"/>
          <p:cNvPicPr>
            <a:picLocks noChangeAspect="1"/>
          </p:cNvPicPr>
          <p:nvPr/>
        </p:nvPicPr>
        <p:blipFill rotWithShape="1">
          <a:blip r:embed="rId2"/>
          <a:srcRect l="14614" t="15625" r="37177" b="8060"/>
          <a:stretch/>
        </p:blipFill>
        <p:spPr>
          <a:xfrm>
            <a:off x="5646820" y="982894"/>
            <a:ext cx="6272463" cy="4981095"/>
          </a:xfrm>
          <a:prstGeom prst="rect">
            <a:avLst/>
          </a:prstGeom>
        </p:spPr>
      </p:pic>
      <p:sp>
        <p:nvSpPr>
          <p:cNvPr id="6" name="Rectangle 5"/>
          <p:cNvSpPr/>
          <p:nvPr/>
        </p:nvSpPr>
        <p:spPr>
          <a:xfrm>
            <a:off x="4667198" y="5915870"/>
            <a:ext cx="8231706" cy="265457"/>
          </a:xfrm>
          <a:prstGeom prst="rect">
            <a:avLst/>
          </a:prstGeom>
        </p:spPr>
        <p:txBody>
          <a:bodyPr wrap="square" rtlCol="0">
            <a:spAutoFit/>
          </a:bodyPr>
          <a:lstStyle/>
          <a:p>
            <a:pPr lvl="0" algn="ctr" rtl="0">
              <a:lnSpc>
                <a:spcPct val="107000"/>
              </a:lnSpc>
              <a:spcAft>
                <a:spcPts val="800"/>
              </a:spcAft>
              <a:tabLst>
                <a:tab pos="457200" algn="l"/>
              </a:tabLst>
            </a:pPr>
            <a:r>
              <a:rPr lang="ro" sz="1100">
                <a:latin typeface="Calibri" panose="020F0502020204030204" pitchFamily="34" charset="0"/>
                <a:ea typeface="Calibri" panose="020F0502020204030204" pitchFamily="34" charset="0"/>
                <a:cs typeface="Times New Roman" panose="02020603050405020304" pitchFamily="18" charset="0"/>
              </a:rPr>
              <a:t>https://www.statista.com/chart/28136/index-scores-for-climate-resilience-of-african-countries/</a:t>
            </a:r>
          </a:p>
        </p:txBody>
      </p:sp>
      <p:sp>
        <p:nvSpPr>
          <p:cNvPr id="7" name="Téglalap 6"/>
          <p:cNvSpPr/>
          <p:nvPr/>
        </p:nvSpPr>
        <p:spPr>
          <a:xfrm>
            <a:off x="192505" y="153328"/>
            <a:ext cx="9551772" cy="861774"/>
          </a:xfrm>
          <a:prstGeom prst="rect">
            <a:avLst/>
          </a:prstGeom>
        </p:spPr>
        <p:txBody>
          <a:bodyPr wrap="square">
            <a:spAutoFit/>
          </a:bodyPr>
          <a:lstStyle/>
          <a:p>
            <a:r>
              <a:rPr lang="it-IT" sz="3200" b="1" dirty="0"/>
              <a:t>Schimbările climatice și</a:t>
            </a:r>
            <a:r>
              <a:rPr lang="hu-HU" sz="3200" b="1" dirty="0"/>
              <a:t> s</a:t>
            </a:r>
            <a:r>
              <a:rPr lang="it-IT" sz="3200" b="1" dirty="0" smtClean="0"/>
              <a:t>ănătatea</a:t>
            </a:r>
            <a:r>
              <a:rPr lang="hu-HU" sz="3200" b="1" dirty="0" smtClean="0"/>
              <a:t> – </a:t>
            </a:r>
            <a:r>
              <a:rPr lang="ro" sz="3200" b="1" dirty="0" smtClean="0"/>
              <a:t>Impactul </a:t>
            </a:r>
            <a:r>
              <a:rPr lang="ro" sz="3200" b="1" dirty="0"/>
              <a:t>regional</a:t>
            </a:r>
            <a:r>
              <a:rPr lang="hu-HU" b="1" dirty="0"/>
              <a:t/>
            </a:r>
            <a:br>
              <a:rPr lang="hu-HU" b="1" dirty="0"/>
            </a:br>
            <a:endParaRPr lang="de-DE" dirty="0"/>
          </a:p>
        </p:txBody>
      </p:sp>
    </p:spTree>
    <p:extLst>
      <p:ext uri="{BB962C8B-B14F-4D97-AF65-F5344CB8AC3E}">
        <p14:creationId xmlns:p14="http://schemas.microsoft.com/office/powerpoint/2010/main" val="1051087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29396"/>
            <a:ext cx="6236899" cy="1181819"/>
          </a:xfrm>
        </p:spPr>
        <p:txBody>
          <a:bodyPr rtlCol="0">
            <a:noAutofit/>
          </a:bodyPr>
          <a:lstStyle/>
          <a:p>
            <a:pPr rtl="0">
              <a:lnSpc>
                <a:spcPct val="100000"/>
              </a:lnSpc>
            </a:pPr>
            <a:r>
              <a:rPr lang="ro" sz="2700" b="1" dirty="0"/>
              <a:t>Bolile sensibile la schimbările climatice și rezultatele în materie de sănătate sensibile la schimbările climatice </a:t>
            </a:r>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412" t="20203" r="37661" b="16945"/>
          <a:stretch/>
        </p:blipFill>
        <p:spPr>
          <a:xfrm>
            <a:off x="4947349" y="866367"/>
            <a:ext cx="7175959" cy="5195434"/>
          </a:xfrm>
          <a:prstGeom prst="rect">
            <a:avLst/>
          </a:prstGeom>
        </p:spPr>
      </p:pic>
      <p:sp>
        <p:nvSpPr>
          <p:cNvPr id="5" name="Content Placeholder 4"/>
          <p:cNvSpPr txBox="1">
            <a:spLocks/>
          </p:cNvSpPr>
          <p:nvPr/>
        </p:nvSpPr>
        <p:spPr>
          <a:xfrm>
            <a:off x="0" y="6173675"/>
            <a:ext cx="12192000" cy="2271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0">
              <a:buNone/>
            </a:pPr>
            <a:r>
              <a:rPr lang="ro" sz="1000" dirty="0">
                <a:solidFill>
                  <a:schemeClr val="tx1"/>
                </a:solidFill>
              </a:rPr>
              <a:t>CINE. Liste de verificare pentru evaluarea vulnerabilităților din unitățile medicale în contextul schimbărilor climatice, ISBN 978-92-4-002290-4 (versiune electronică) – pp. </a:t>
            </a:r>
            <a:r>
              <a:rPr lang="ro" sz="1000" dirty="0" smtClean="0">
                <a:solidFill>
                  <a:schemeClr val="tx1"/>
                </a:solidFill>
              </a:rPr>
              <a:t>17-19</a:t>
            </a:r>
            <a:endParaRPr lang="en-US" sz="1000" dirty="0"/>
          </a:p>
        </p:txBody>
      </p:sp>
    </p:spTree>
    <p:extLst>
      <p:ext uri="{BB962C8B-B14F-4D97-AF65-F5344CB8AC3E}">
        <p14:creationId xmlns:p14="http://schemas.microsoft.com/office/powerpoint/2010/main" val="42053037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8292" t="19674" r="36945" b="21699"/>
          <a:stretch/>
        </p:blipFill>
        <p:spPr>
          <a:xfrm>
            <a:off x="5333669" y="1234759"/>
            <a:ext cx="6641757" cy="4890752"/>
          </a:xfrm>
          <a:prstGeom prst="rect">
            <a:avLst/>
          </a:prstGeom>
        </p:spPr>
      </p:pic>
      <p:pic>
        <p:nvPicPr>
          <p:cNvPr id="5" name="Picture 4"/>
          <p:cNvPicPr>
            <a:picLocks noChangeAspect="1"/>
          </p:cNvPicPr>
          <p:nvPr/>
        </p:nvPicPr>
        <p:blipFill rotWithShape="1">
          <a:blip r:embed="rId4"/>
          <a:srcRect r="29492"/>
          <a:stretch/>
        </p:blipFill>
        <p:spPr>
          <a:xfrm>
            <a:off x="5333669" y="7059"/>
            <a:ext cx="6637837" cy="1372843"/>
          </a:xfrm>
          <a:prstGeom prst="rect">
            <a:avLst/>
          </a:prstGeom>
        </p:spPr>
      </p:pic>
      <p:sp>
        <p:nvSpPr>
          <p:cNvPr id="6" name="Title 1"/>
          <p:cNvSpPr>
            <a:spLocks noGrp="1"/>
          </p:cNvSpPr>
          <p:nvPr>
            <p:ph type="title"/>
          </p:nvPr>
        </p:nvSpPr>
        <p:spPr>
          <a:xfrm>
            <a:off x="-1" y="129396"/>
            <a:ext cx="6236899" cy="1181819"/>
          </a:xfrm>
        </p:spPr>
        <p:txBody>
          <a:bodyPr rtlCol="0">
            <a:noAutofit/>
          </a:bodyPr>
          <a:lstStyle/>
          <a:p>
            <a:pPr rtl="0">
              <a:lnSpc>
                <a:spcPct val="100000"/>
              </a:lnSpc>
            </a:pPr>
            <a:r>
              <a:rPr lang="ro" sz="2700" b="1" dirty="0"/>
              <a:t>Bolile sensibile la schimbările climatice și rezultatele în materie de sănătate sensibile la schimbările climatice </a:t>
            </a:r>
          </a:p>
        </p:txBody>
      </p:sp>
      <p:sp>
        <p:nvSpPr>
          <p:cNvPr id="7" name="Content Placeholder 4"/>
          <p:cNvSpPr txBox="1">
            <a:spLocks/>
          </p:cNvSpPr>
          <p:nvPr/>
        </p:nvSpPr>
        <p:spPr>
          <a:xfrm>
            <a:off x="0" y="6173675"/>
            <a:ext cx="12192000" cy="2271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0">
              <a:buNone/>
            </a:pPr>
            <a:r>
              <a:rPr lang="ro" sz="1000" dirty="0">
                <a:solidFill>
                  <a:schemeClr val="tx1"/>
                </a:solidFill>
              </a:rPr>
              <a:t>CINE. Liste de verificare pentru evaluarea vulnerabilităților din unitățile medicale în contextul schimbărilor climatice, ISBN 978-92-4-002290-4 (versiune electronică) – pp. </a:t>
            </a:r>
            <a:r>
              <a:rPr lang="ro" sz="1000" dirty="0" smtClean="0">
                <a:solidFill>
                  <a:schemeClr val="tx1"/>
                </a:solidFill>
              </a:rPr>
              <a:t>17-19</a:t>
            </a:r>
            <a:endParaRPr lang="en-US" sz="1000" dirty="0"/>
          </a:p>
        </p:txBody>
      </p:sp>
    </p:spTree>
    <p:extLst>
      <p:ext uri="{BB962C8B-B14F-4D97-AF65-F5344CB8AC3E}">
        <p14:creationId xmlns:p14="http://schemas.microsoft.com/office/powerpoint/2010/main" val="15167816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9189" t="-275" r="31091" b="66486"/>
          <a:stretch/>
        </p:blipFill>
        <p:spPr>
          <a:xfrm>
            <a:off x="1692345" y="153008"/>
            <a:ext cx="10341736" cy="1664507"/>
          </a:xfrm>
          <a:prstGeom prst="rect">
            <a:avLst/>
          </a:prstGeom>
        </p:spPr>
      </p:pic>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18985" t="33935" r="37011" b="19586"/>
          <a:stretch/>
        </p:blipFill>
        <p:spPr>
          <a:xfrm>
            <a:off x="4757131" y="1734618"/>
            <a:ext cx="7276950" cy="4321325"/>
          </a:xfrm>
          <a:prstGeom prst="rect">
            <a:avLst/>
          </a:prstGeom>
        </p:spPr>
      </p:pic>
      <p:sp>
        <p:nvSpPr>
          <p:cNvPr id="6" name="Title 1"/>
          <p:cNvSpPr>
            <a:spLocks noGrp="1"/>
          </p:cNvSpPr>
          <p:nvPr>
            <p:ph type="title"/>
          </p:nvPr>
        </p:nvSpPr>
        <p:spPr>
          <a:xfrm>
            <a:off x="-1" y="129396"/>
            <a:ext cx="6236899" cy="1181819"/>
          </a:xfrm>
        </p:spPr>
        <p:txBody>
          <a:bodyPr rtlCol="0">
            <a:noAutofit/>
          </a:bodyPr>
          <a:lstStyle/>
          <a:p>
            <a:pPr rtl="0">
              <a:lnSpc>
                <a:spcPct val="100000"/>
              </a:lnSpc>
            </a:pPr>
            <a:r>
              <a:rPr lang="ro" sz="2700" b="1" dirty="0"/>
              <a:t>Bolile sensibile la schimbările climatice și rezultatele în materie de sănătate sensibile la schimbările climatice </a:t>
            </a:r>
          </a:p>
        </p:txBody>
      </p:sp>
      <p:sp>
        <p:nvSpPr>
          <p:cNvPr id="7" name="Content Placeholder 4"/>
          <p:cNvSpPr txBox="1">
            <a:spLocks/>
          </p:cNvSpPr>
          <p:nvPr/>
        </p:nvSpPr>
        <p:spPr>
          <a:xfrm>
            <a:off x="0" y="6173675"/>
            <a:ext cx="12192000" cy="2271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0">
              <a:buNone/>
            </a:pPr>
            <a:r>
              <a:rPr lang="ro" sz="1000" dirty="0">
                <a:solidFill>
                  <a:schemeClr val="tx1"/>
                </a:solidFill>
              </a:rPr>
              <a:t>CINE. Liste de verificare pentru evaluarea vulnerabilităților din unitățile medicale în contextul schimbărilor climatice, ISBN 978-92-4-002290-4 (versiune electronică) – pp. </a:t>
            </a:r>
            <a:r>
              <a:rPr lang="ro" sz="1000" dirty="0" smtClean="0">
                <a:solidFill>
                  <a:schemeClr val="tx1"/>
                </a:solidFill>
              </a:rPr>
              <a:t>17-19</a:t>
            </a:r>
            <a:endParaRPr lang="en-US" sz="1000" dirty="0"/>
          </a:p>
        </p:txBody>
      </p:sp>
    </p:spTree>
    <p:extLst>
      <p:ext uri="{BB962C8B-B14F-4D97-AF65-F5344CB8AC3E}">
        <p14:creationId xmlns:p14="http://schemas.microsoft.com/office/powerpoint/2010/main" val="1551498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512" t="17033" r="39087" b="29974"/>
          <a:stretch/>
        </p:blipFill>
        <p:spPr>
          <a:xfrm>
            <a:off x="3467566" y="301818"/>
            <a:ext cx="8590209" cy="5764132"/>
          </a:xfrm>
          <a:prstGeom prst="rect">
            <a:avLst/>
          </a:prstGeom>
        </p:spPr>
      </p:pic>
      <p:sp>
        <p:nvSpPr>
          <p:cNvPr id="5" name="Title 1"/>
          <p:cNvSpPr>
            <a:spLocks noGrp="1"/>
          </p:cNvSpPr>
          <p:nvPr>
            <p:ph type="title"/>
          </p:nvPr>
        </p:nvSpPr>
        <p:spPr>
          <a:xfrm>
            <a:off x="-1" y="129396"/>
            <a:ext cx="6236899" cy="1181819"/>
          </a:xfrm>
        </p:spPr>
        <p:txBody>
          <a:bodyPr rtlCol="0">
            <a:noAutofit/>
          </a:bodyPr>
          <a:lstStyle/>
          <a:p>
            <a:pPr rtl="0">
              <a:lnSpc>
                <a:spcPct val="100000"/>
              </a:lnSpc>
            </a:pPr>
            <a:r>
              <a:rPr lang="ro" sz="2700" b="1" dirty="0"/>
              <a:t>Bolile sensibile la schimbările climatice și rezultatele în materie de sănătate sensibile la schimbările climatice </a:t>
            </a:r>
          </a:p>
        </p:txBody>
      </p:sp>
      <p:sp>
        <p:nvSpPr>
          <p:cNvPr id="7" name="Content Placeholder 4"/>
          <p:cNvSpPr txBox="1">
            <a:spLocks/>
          </p:cNvSpPr>
          <p:nvPr/>
        </p:nvSpPr>
        <p:spPr>
          <a:xfrm>
            <a:off x="0" y="6173675"/>
            <a:ext cx="12192000" cy="2271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0">
              <a:buNone/>
            </a:pPr>
            <a:r>
              <a:rPr lang="ro" sz="1000" dirty="0">
                <a:solidFill>
                  <a:schemeClr val="tx1"/>
                </a:solidFill>
              </a:rPr>
              <a:t>CINE. Liste de verificare pentru evaluarea vulnerabilităților din unitățile medicale în contextul schimbărilor climatice, ISBN 978-92-4-002290-4 (versiune electronică) – pp. </a:t>
            </a:r>
            <a:r>
              <a:rPr lang="ro" sz="1000" dirty="0" smtClean="0">
                <a:solidFill>
                  <a:schemeClr val="tx1"/>
                </a:solidFill>
              </a:rPr>
              <a:t>17-19</a:t>
            </a:r>
            <a:endParaRPr lang="en-US" sz="1000" dirty="0"/>
          </a:p>
        </p:txBody>
      </p:sp>
    </p:spTree>
    <p:extLst>
      <p:ext uri="{BB962C8B-B14F-4D97-AF65-F5344CB8AC3E}">
        <p14:creationId xmlns:p14="http://schemas.microsoft.com/office/powerpoint/2010/main" val="19221599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4827" t="35168" r="38155" b="19410"/>
          <a:stretch/>
        </p:blipFill>
        <p:spPr>
          <a:xfrm>
            <a:off x="4761862" y="2096211"/>
            <a:ext cx="7263685" cy="3945327"/>
          </a:xfrm>
          <a:prstGeom prst="rect">
            <a:avLst/>
          </a:prstGeom>
        </p:spPr>
      </p:pic>
      <p:pic>
        <p:nvPicPr>
          <p:cNvPr id="5" name="Picture 4"/>
          <p:cNvPicPr>
            <a:picLocks noChangeAspect="1"/>
          </p:cNvPicPr>
          <p:nvPr/>
        </p:nvPicPr>
        <p:blipFill rotWithShape="1">
          <a:blip r:embed="rId4"/>
          <a:srcRect r="31459" b="66211"/>
          <a:stretch/>
        </p:blipFill>
        <p:spPr>
          <a:xfrm>
            <a:off x="4761862" y="414619"/>
            <a:ext cx="7234559" cy="1681592"/>
          </a:xfrm>
          <a:prstGeom prst="rect">
            <a:avLst/>
          </a:prstGeom>
        </p:spPr>
      </p:pic>
      <p:sp>
        <p:nvSpPr>
          <p:cNvPr id="6" name="Title 1"/>
          <p:cNvSpPr>
            <a:spLocks noGrp="1"/>
          </p:cNvSpPr>
          <p:nvPr>
            <p:ph type="title"/>
          </p:nvPr>
        </p:nvSpPr>
        <p:spPr>
          <a:xfrm>
            <a:off x="-1" y="129396"/>
            <a:ext cx="6236899" cy="1181819"/>
          </a:xfrm>
        </p:spPr>
        <p:txBody>
          <a:bodyPr rtlCol="0">
            <a:noAutofit/>
          </a:bodyPr>
          <a:lstStyle/>
          <a:p>
            <a:pPr rtl="0">
              <a:lnSpc>
                <a:spcPct val="100000"/>
              </a:lnSpc>
            </a:pPr>
            <a:r>
              <a:rPr lang="ro" sz="2700" b="1" dirty="0"/>
              <a:t>Bolile sensibile la schimbările climatice și rezultatele în materie de sănătate sensibile la schimbările climatice </a:t>
            </a:r>
          </a:p>
        </p:txBody>
      </p:sp>
      <p:sp>
        <p:nvSpPr>
          <p:cNvPr id="8" name="Content Placeholder 4"/>
          <p:cNvSpPr txBox="1">
            <a:spLocks/>
          </p:cNvSpPr>
          <p:nvPr/>
        </p:nvSpPr>
        <p:spPr>
          <a:xfrm>
            <a:off x="0" y="6173675"/>
            <a:ext cx="12192000" cy="2271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0">
              <a:buNone/>
            </a:pPr>
            <a:r>
              <a:rPr lang="ro" sz="1000" dirty="0">
                <a:solidFill>
                  <a:schemeClr val="tx1"/>
                </a:solidFill>
              </a:rPr>
              <a:t>CINE. Liste de verificare pentru evaluarea vulnerabilităților din unitățile medicale în contextul schimbărilor climatice, ISBN 978-92-4-002290-4 (versiune electronică) – pp. </a:t>
            </a:r>
            <a:r>
              <a:rPr lang="ro" sz="1000" dirty="0" smtClean="0">
                <a:solidFill>
                  <a:schemeClr val="tx1"/>
                </a:solidFill>
              </a:rPr>
              <a:t>17-19</a:t>
            </a:r>
            <a:endParaRPr lang="en-US" sz="1000" dirty="0"/>
          </a:p>
        </p:txBody>
      </p:sp>
    </p:spTree>
    <p:extLst>
      <p:ext uri="{BB962C8B-B14F-4D97-AF65-F5344CB8AC3E}">
        <p14:creationId xmlns:p14="http://schemas.microsoft.com/office/powerpoint/2010/main" val="28835332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5026" t="21787" r="38286" b="21171"/>
          <a:stretch/>
        </p:blipFill>
        <p:spPr>
          <a:xfrm>
            <a:off x="5472086" y="1561042"/>
            <a:ext cx="6461060" cy="4438152"/>
          </a:xfrm>
          <a:prstGeom prst="rect">
            <a:avLst/>
          </a:prstGeom>
        </p:spPr>
      </p:pic>
      <p:pic>
        <p:nvPicPr>
          <p:cNvPr id="5" name="Picture 4"/>
          <p:cNvPicPr>
            <a:picLocks noChangeAspect="1"/>
          </p:cNvPicPr>
          <p:nvPr/>
        </p:nvPicPr>
        <p:blipFill rotWithShape="1">
          <a:blip r:embed="rId4"/>
          <a:srcRect l="1" r="31162" b="66211"/>
          <a:stretch/>
        </p:blipFill>
        <p:spPr>
          <a:xfrm>
            <a:off x="5472086" y="12479"/>
            <a:ext cx="6461060" cy="1566322"/>
          </a:xfrm>
          <a:prstGeom prst="rect">
            <a:avLst/>
          </a:prstGeom>
        </p:spPr>
      </p:pic>
      <p:sp>
        <p:nvSpPr>
          <p:cNvPr id="6" name="Title 1"/>
          <p:cNvSpPr>
            <a:spLocks noGrp="1"/>
          </p:cNvSpPr>
          <p:nvPr>
            <p:ph type="title"/>
          </p:nvPr>
        </p:nvSpPr>
        <p:spPr>
          <a:xfrm>
            <a:off x="-1" y="129396"/>
            <a:ext cx="6236899" cy="1181819"/>
          </a:xfrm>
        </p:spPr>
        <p:txBody>
          <a:bodyPr rtlCol="0">
            <a:noAutofit/>
          </a:bodyPr>
          <a:lstStyle/>
          <a:p>
            <a:pPr rtl="0">
              <a:lnSpc>
                <a:spcPct val="100000"/>
              </a:lnSpc>
            </a:pPr>
            <a:r>
              <a:rPr lang="ro" sz="2700" b="1" dirty="0"/>
              <a:t>Bolile sensibile la schimbările climatice și rezultatele în materie de sănătate sensibile la schimbările climatice </a:t>
            </a:r>
          </a:p>
        </p:txBody>
      </p:sp>
      <p:sp>
        <p:nvSpPr>
          <p:cNvPr id="8" name="Content Placeholder 4"/>
          <p:cNvSpPr txBox="1">
            <a:spLocks/>
          </p:cNvSpPr>
          <p:nvPr/>
        </p:nvSpPr>
        <p:spPr>
          <a:xfrm>
            <a:off x="0" y="6173675"/>
            <a:ext cx="12192000" cy="2271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0">
              <a:buNone/>
            </a:pPr>
            <a:r>
              <a:rPr lang="ro" sz="1000" dirty="0">
                <a:solidFill>
                  <a:schemeClr val="tx1"/>
                </a:solidFill>
              </a:rPr>
              <a:t>CINE. Liste de verificare pentru evaluarea vulnerabilităților din unitățile medicale în contextul schimbărilor climatice, ISBN 978-92-4-002290-4 (versiune electronică) – pp. </a:t>
            </a:r>
            <a:r>
              <a:rPr lang="ro" sz="1000" dirty="0" smtClean="0">
                <a:solidFill>
                  <a:schemeClr val="tx1"/>
                </a:solidFill>
              </a:rPr>
              <a:t>17-19</a:t>
            </a:r>
            <a:endParaRPr lang="en-US" sz="1000" dirty="0"/>
          </a:p>
        </p:txBody>
      </p:sp>
    </p:spTree>
    <p:extLst>
      <p:ext uri="{BB962C8B-B14F-4D97-AF65-F5344CB8AC3E}">
        <p14:creationId xmlns:p14="http://schemas.microsoft.com/office/powerpoint/2010/main" val="879890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1460" t="19146" r="39934" b="17649"/>
          <a:stretch/>
        </p:blipFill>
        <p:spPr>
          <a:xfrm>
            <a:off x="5666166" y="198888"/>
            <a:ext cx="6386513" cy="5878411"/>
          </a:xfrm>
          <a:prstGeom prst="rect">
            <a:avLst/>
          </a:prstGeom>
        </p:spPr>
      </p:pic>
      <p:sp>
        <p:nvSpPr>
          <p:cNvPr id="5" name="Title 1"/>
          <p:cNvSpPr>
            <a:spLocks noGrp="1"/>
          </p:cNvSpPr>
          <p:nvPr>
            <p:ph type="title"/>
          </p:nvPr>
        </p:nvSpPr>
        <p:spPr>
          <a:xfrm>
            <a:off x="-1" y="129396"/>
            <a:ext cx="6236899" cy="1181819"/>
          </a:xfrm>
        </p:spPr>
        <p:txBody>
          <a:bodyPr rtlCol="0">
            <a:noAutofit/>
          </a:bodyPr>
          <a:lstStyle/>
          <a:p>
            <a:pPr rtl="0">
              <a:lnSpc>
                <a:spcPct val="100000"/>
              </a:lnSpc>
            </a:pPr>
            <a:r>
              <a:rPr lang="ro" sz="2700" b="1" dirty="0"/>
              <a:t>Bolile sensibile la schimbările climatice și rezultatele în materie de sănătate sensibile la schimbările climatice </a:t>
            </a:r>
          </a:p>
        </p:txBody>
      </p:sp>
      <p:sp>
        <p:nvSpPr>
          <p:cNvPr id="7" name="Content Placeholder 4"/>
          <p:cNvSpPr txBox="1">
            <a:spLocks/>
          </p:cNvSpPr>
          <p:nvPr/>
        </p:nvSpPr>
        <p:spPr>
          <a:xfrm>
            <a:off x="0" y="6173675"/>
            <a:ext cx="12192000" cy="2271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0">
              <a:buNone/>
            </a:pPr>
            <a:r>
              <a:rPr lang="ro" sz="1000" dirty="0">
                <a:solidFill>
                  <a:schemeClr val="tx1"/>
                </a:solidFill>
              </a:rPr>
              <a:t>CINE. Liste de verificare pentru evaluarea vulnerabilităților din unitățile medicale în contextul schimbărilor climatice, ISBN 978-92-4-002290-4 (versiune electronică) – pp. </a:t>
            </a:r>
            <a:r>
              <a:rPr lang="ro" sz="1000" dirty="0" smtClean="0">
                <a:solidFill>
                  <a:schemeClr val="tx1"/>
                </a:solidFill>
              </a:rPr>
              <a:t>17-19</a:t>
            </a:r>
            <a:endParaRPr lang="en-US" sz="1000" dirty="0"/>
          </a:p>
        </p:txBody>
      </p:sp>
    </p:spTree>
    <p:extLst>
      <p:ext uri="{BB962C8B-B14F-4D97-AF65-F5344CB8AC3E}">
        <p14:creationId xmlns:p14="http://schemas.microsoft.com/office/powerpoint/2010/main" val="3993142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4528" t="30766" r="39609" b="23812"/>
          <a:stretch/>
        </p:blipFill>
        <p:spPr>
          <a:xfrm>
            <a:off x="5972535" y="1564389"/>
            <a:ext cx="6192975" cy="4409956"/>
          </a:xfrm>
          <a:prstGeom prst="rect">
            <a:avLst/>
          </a:prstGeom>
        </p:spPr>
      </p:pic>
      <p:pic>
        <p:nvPicPr>
          <p:cNvPr id="5" name="Picture 4"/>
          <p:cNvPicPr>
            <a:picLocks noChangeAspect="1"/>
          </p:cNvPicPr>
          <p:nvPr/>
        </p:nvPicPr>
        <p:blipFill rotWithShape="1">
          <a:blip r:embed="rId4"/>
          <a:srcRect l="1" r="31032" b="66211"/>
          <a:stretch/>
        </p:blipFill>
        <p:spPr>
          <a:xfrm>
            <a:off x="5963203" y="184396"/>
            <a:ext cx="6202307" cy="1500757"/>
          </a:xfrm>
          <a:prstGeom prst="rect">
            <a:avLst/>
          </a:prstGeom>
        </p:spPr>
      </p:pic>
      <p:sp>
        <p:nvSpPr>
          <p:cNvPr id="6" name="Title 1"/>
          <p:cNvSpPr>
            <a:spLocks noGrp="1"/>
          </p:cNvSpPr>
          <p:nvPr>
            <p:ph type="title"/>
          </p:nvPr>
        </p:nvSpPr>
        <p:spPr>
          <a:xfrm>
            <a:off x="-1" y="129396"/>
            <a:ext cx="6236899" cy="1181819"/>
          </a:xfrm>
        </p:spPr>
        <p:txBody>
          <a:bodyPr rtlCol="0">
            <a:noAutofit/>
          </a:bodyPr>
          <a:lstStyle/>
          <a:p>
            <a:pPr rtl="0">
              <a:lnSpc>
                <a:spcPct val="100000"/>
              </a:lnSpc>
            </a:pPr>
            <a:r>
              <a:rPr lang="ro" sz="2700" b="1" dirty="0"/>
              <a:t>Bolile sensibile la schimbările climatice și rezultatele în materie de sănătate sensibile la schimbările climatice </a:t>
            </a:r>
          </a:p>
        </p:txBody>
      </p:sp>
      <p:sp>
        <p:nvSpPr>
          <p:cNvPr id="8" name="Content Placeholder 4"/>
          <p:cNvSpPr txBox="1">
            <a:spLocks/>
          </p:cNvSpPr>
          <p:nvPr/>
        </p:nvSpPr>
        <p:spPr>
          <a:xfrm>
            <a:off x="0" y="6173675"/>
            <a:ext cx="12192000" cy="2271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0">
              <a:buNone/>
            </a:pPr>
            <a:r>
              <a:rPr lang="ro" sz="1000" dirty="0">
                <a:solidFill>
                  <a:schemeClr val="tx1"/>
                </a:solidFill>
              </a:rPr>
              <a:t>CINE. Liste de verificare pentru evaluarea vulnerabilităților din unitățile medicale în contextul schimbărilor climatice, ISBN 978-92-4-002290-4 (versiune electronică) – pp. </a:t>
            </a:r>
            <a:r>
              <a:rPr lang="ro" sz="1000" dirty="0" smtClean="0">
                <a:solidFill>
                  <a:schemeClr val="tx1"/>
                </a:solidFill>
              </a:rPr>
              <a:t>17-19</a:t>
            </a:r>
            <a:endParaRPr lang="en-US" sz="1000" dirty="0"/>
          </a:p>
        </p:txBody>
      </p:sp>
    </p:spTree>
    <p:extLst>
      <p:ext uri="{BB962C8B-B14F-4D97-AF65-F5344CB8AC3E}">
        <p14:creationId xmlns:p14="http://schemas.microsoft.com/office/powerpoint/2010/main" val="2372906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730369" y="2338682"/>
            <a:ext cx="10748513" cy="2086670"/>
          </a:xfrm>
        </p:spPr>
        <p:txBody>
          <a:bodyPr rtlCol="0">
            <a:noAutofit/>
          </a:bodyPr>
          <a:lstStyle/>
          <a:p>
            <a:pPr algn="ctr">
              <a:lnSpc>
                <a:spcPct val="120000"/>
              </a:lnSpc>
            </a:pPr>
            <a:r>
              <a:rPr lang="it-IT" sz="5400" b="1" dirty="0">
                <a:solidFill>
                  <a:schemeClr val="tx1"/>
                </a:solidFill>
              </a:rPr>
              <a:t>Schimbările climatice </a:t>
            </a:r>
            <a:r>
              <a:rPr lang="it-IT" sz="5400" b="1" dirty="0" smtClean="0">
                <a:solidFill>
                  <a:schemeClr val="tx1"/>
                </a:solidFill>
              </a:rPr>
              <a:t>și</a:t>
            </a:r>
            <a:r>
              <a:rPr lang="hu-HU" sz="5400" b="1" dirty="0" smtClean="0">
                <a:solidFill>
                  <a:schemeClr val="tx1"/>
                </a:solidFill>
              </a:rPr>
              <a:t> s</a:t>
            </a:r>
            <a:r>
              <a:rPr lang="it-IT" sz="5400" b="1" dirty="0" smtClean="0">
                <a:solidFill>
                  <a:schemeClr val="tx1"/>
                </a:solidFill>
              </a:rPr>
              <a:t>ănătatea</a:t>
            </a:r>
            <a:r>
              <a:rPr lang="hu-HU" sz="5400" b="1" dirty="0" smtClean="0">
                <a:solidFill>
                  <a:schemeClr val="tx1"/>
                </a:solidFill>
              </a:rPr>
              <a:t/>
            </a:r>
            <a:br>
              <a:rPr lang="hu-HU" sz="5400" b="1" dirty="0" smtClean="0">
                <a:solidFill>
                  <a:schemeClr val="tx1"/>
                </a:solidFill>
              </a:rPr>
            </a:br>
            <a:r>
              <a:rPr lang="it-IT" sz="5400" b="1" dirty="0" smtClean="0">
                <a:solidFill>
                  <a:schemeClr val="tx1"/>
                </a:solidFill>
              </a:rPr>
              <a:t> </a:t>
            </a:r>
            <a:r>
              <a:rPr lang="it-IT" sz="5400" b="1" dirty="0">
                <a:solidFill>
                  <a:schemeClr val="tx1"/>
                </a:solidFill>
              </a:rPr>
              <a:t>– Lecția </a:t>
            </a:r>
            <a:r>
              <a:rPr lang="hu-HU" sz="5400" b="1" dirty="0" smtClean="0">
                <a:solidFill>
                  <a:schemeClr val="tx1"/>
                </a:solidFill>
              </a:rPr>
              <a:t>1 </a:t>
            </a:r>
            <a:r>
              <a:rPr lang="it-IT" sz="5400" b="1" dirty="0">
                <a:solidFill>
                  <a:schemeClr val="tx1"/>
                </a:solidFill>
              </a:rPr>
              <a:t>–</a:t>
            </a:r>
            <a:endParaRPr lang="hu-HU" sz="5400" b="1" dirty="0">
              <a:solidFill>
                <a:schemeClr val="tx1"/>
              </a:solidFill>
              <a:cs typeface="Calibri"/>
            </a:endParaRPr>
          </a:p>
        </p:txBody>
      </p:sp>
    </p:spTree>
    <p:extLst>
      <p:ext uri="{BB962C8B-B14F-4D97-AF65-F5344CB8AC3E}">
        <p14:creationId xmlns:p14="http://schemas.microsoft.com/office/powerpoint/2010/main" val="2537246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Main graphic"/>
          <p:cNvPicPr/>
          <p:nvPr/>
        </p:nvPicPr>
        <p:blipFill>
          <a:blip r:embed="rId2"/>
          <a:stretch/>
        </p:blipFill>
        <p:spPr>
          <a:xfrm>
            <a:off x="4192439" y="102429"/>
            <a:ext cx="7858664" cy="6133381"/>
          </a:xfrm>
          <a:prstGeom prst="rect">
            <a:avLst/>
          </a:prstGeom>
          <a:ln>
            <a:noFill/>
          </a:ln>
        </p:spPr>
      </p:pic>
      <p:sp>
        <p:nvSpPr>
          <p:cNvPr id="7" name="TextShape 2"/>
          <p:cNvSpPr txBox="1"/>
          <p:nvPr/>
        </p:nvSpPr>
        <p:spPr>
          <a:xfrm>
            <a:off x="250166" y="6120250"/>
            <a:ext cx="5227608" cy="231120"/>
          </a:xfrm>
          <a:prstGeom prst="rect">
            <a:avLst/>
          </a:prstGeom>
          <a:noFill/>
          <a:ln>
            <a:noFill/>
          </a:ln>
        </p:spPr>
        <p:txBody>
          <a:bodyPr lIns="90000" tIns="45000" rIns="90000" bIns="45000"/>
          <a:lstStyle/>
          <a:p>
            <a:r>
              <a:rPr lang="en-US" sz="900" spc="-1" dirty="0" smtClean="0"/>
              <a:t>DOI</a:t>
            </a:r>
            <a:r>
              <a:rPr lang="en-US" sz="900" spc="-1" dirty="0"/>
              <a:t>: (10.1016/S0140-6736(21)01208-3</a:t>
            </a:r>
            <a:r>
              <a:rPr lang="en-US" sz="900" spc="-1" dirty="0">
                <a:solidFill>
                  <a:srgbClr val="FFFFFF"/>
                </a:solidFill>
                <a:latin typeface="Arial"/>
              </a:rPr>
              <a:t>) </a:t>
            </a:r>
          </a:p>
        </p:txBody>
      </p:sp>
      <p:sp>
        <p:nvSpPr>
          <p:cNvPr id="9" name="Szövegdoboz 8"/>
          <p:cNvSpPr txBox="1"/>
          <p:nvPr/>
        </p:nvSpPr>
        <p:spPr>
          <a:xfrm>
            <a:off x="250165" y="102429"/>
            <a:ext cx="3502325" cy="1994392"/>
          </a:xfrm>
          <a:prstGeom prst="rect">
            <a:avLst/>
          </a:prstGeom>
          <a:noFill/>
        </p:spPr>
        <p:txBody>
          <a:bodyPr wrap="square" rtlCol="0">
            <a:spAutoFit/>
          </a:bodyPr>
          <a:lstStyle/>
          <a:p>
            <a:pPr>
              <a:lnSpc>
                <a:spcPct val="110000"/>
              </a:lnSpc>
            </a:pPr>
            <a:r>
              <a:rPr lang="hu-HU" sz="3200" b="1" dirty="0" err="1"/>
              <a:t>Riscuri</a:t>
            </a:r>
            <a:r>
              <a:rPr lang="hu-HU" sz="3200" b="1" dirty="0"/>
              <a:t> </a:t>
            </a:r>
            <a:r>
              <a:rPr lang="hu-HU" sz="3200" b="1" dirty="0" err="1"/>
              <a:t>pentru</a:t>
            </a:r>
            <a:r>
              <a:rPr lang="hu-HU" sz="3200" b="1" dirty="0"/>
              <a:t> </a:t>
            </a:r>
            <a:r>
              <a:rPr lang="hu-HU" sz="3200" b="1" dirty="0" err="1"/>
              <a:t>sănătate</a:t>
            </a:r>
            <a:r>
              <a:rPr lang="hu-HU" sz="3200" b="1" dirty="0"/>
              <a:t> </a:t>
            </a:r>
            <a:r>
              <a:rPr lang="hu-HU" sz="3200" b="1" dirty="0" err="1"/>
              <a:t>cauzate</a:t>
            </a:r>
            <a:r>
              <a:rPr lang="hu-HU" sz="3200" b="1" dirty="0"/>
              <a:t> de </a:t>
            </a:r>
            <a:r>
              <a:rPr lang="hu-HU" sz="3200" b="1" dirty="0" err="1"/>
              <a:t>căldura</a:t>
            </a:r>
            <a:r>
              <a:rPr lang="hu-HU" sz="3200" b="1" dirty="0"/>
              <a:t> </a:t>
            </a:r>
            <a:r>
              <a:rPr lang="hu-HU" sz="3200" b="1" dirty="0" err="1"/>
              <a:t>extremă</a:t>
            </a:r>
            <a:endParaRPr lang="hu-HU" b="1" dirty="0"/>
          </a:p>
          <a:p>
            <a:endParaRPr lang="hu-HU" dirty="0" smtClean="0"/>
          </a:p>
        </p:txBody>
      </p:sp>
      <p:sp>
        <p:nvSpPr>
          <p:cNvPr id="10" name="Téglalap 9"/>
          <p:cNvSpPr/>
          <p:nvPr/>
        </p:nvSpPr>
        <p:spPr>
          <a:xfrm>
            <a:off x="258791" y="2686672"/>
            <a:ext cx="3942273" cy="2071208"/>
          </a:xfrm>
          <a:prstGeom prst="rect">
            <a:avLst/>
          </a:prstGeom>
        </p:spPr>
        <p:txBody>
          <a:bodyPr wrap="square">
            <a:spAutoFit/>
          </a:bodyPr>
          <a:lstStyle/>
          <a:p>
            <a:pPr>
              <a:lnSpc>
                <a:spcPct val="150000"/>
              </a:lnSpc>
            </a:pPr>
            <a:r>
              <a:rPr lang="hu-HU" sz="2200" dirty="0" err="1"/>
              <a:t>Boli</a:t>
            </a:r>
            <a:r>
              <a:rPr lang="hu-HU" sz="2200" dirty="0"/>
              <a:t> </a:t>
            </a:r>
            <a:r>
              <a:rPr lang="hu-HU" sz="2200" dirty="0" err="1"/>
              <a:t>cardiovasculare</a:t>
            </a:r>
            <a:endParaRPr lang="hu-HU" sz="2200" dirty="0"/>
          </a:p>
          <a:p>
            <a:pPr>
              <a:lnSpc>
                <a:spcPct val="150000"/>
              </a:lnSpc>
            </a:pPr>
            <a:r>
              <a:rPr lang="hu-HU" sz="2200" dirty="0" err="1"/>
              <a:t>Boli</a:t>
            </a:r>
            <a:r>
              <a:rPr lang="hu-HU" sz="2200" dirty="0"/>
              <a:t> </a:t>
            </a:r>
            <a:r>
              <a:rPr lang="hu-HU" sz="2200" dirty="0" err="1"/>
              <a:t>respiratorii</a:t>
            </a:r>
            <a:endParaRPr lang="hu-HU" sz="2200" dirty="0"/>
          </a:p>
          <a:p>
            <a:pPr>
              <a:lnSpc>
                <a:spcPct val="150000"/>
              </a:lnSpc>
            </a:pPr>
            <a:r>
              <a:rPr lang="hu-HU" sz="2200" dirty="0" err="1"/>
              <a:t>Boli</a:t>
            </a:r>
            <a:r>
              <a:rPr lang="hu-HU" sz="2200" dirty="0"/>
              <a:t> </a:t>
            </a:r>
            <a:r>
              <a:rPr lang="hu-HU" sz="2200" dirty="0" err="1"/>
              <a:t>renale</a:t>
            </a:r>
            <a:r>
              <a:rPr lang="hu-HU" sz="2200" dirty="0"/>
              <a:t> </a:t>
            </a:r>
            <a:r>
              <a:rPr lang="hu-HU" sz="2200" dirty="0" err="1"/>
              <a:t>și</a:t>
            </a:r>
            <a:r>
              <a:rPr lang="hu-HU" sz="2200" dirty="0"/>
              <a:t> </a:t>
            </a:r>
            <a:r>
              <a:rPr lang="hu-HU" sz="2200" dirty="0" err="1"/>
              <a:t>metabolice</a:t>
            </a:r>
            <a:endParaRPr lang="hu-HU" sz="2200" dirty="0"/>
          </a:p>
          <a:p>
            <a:pPr>
              <a:lnSpc>
                <a:spcPct val="150000"/>
              </a:lnSpc>
            </a:pPr>
            <a:r>
              <a:rPr lang="hu-HU" sz="2200" dirty="0" err="1"/>
              <a:t>Boli</a:t>
            </a:r>
            <a:r>
              <a:rPr lang="hu-HU" sz="2200" dirty="0"/>
              <a:t> </a:t>
            </a:r>
            <a:r>
              <a:rPr lang="hu-HU" sz="2200" dirty="0" err="1"/>
              <a:t>mintale</a:t>
            </a:r>
            <a:endParaRPr lang="hu-HU" sz="2200" dirty="0"/>
          </a:p>
        </p:txBody>
      </p:sp>
    </p:spTree>
    <p:extLst>
      <p:ext uri="{BB962C8B-B14F-4D97-AF65-F5344CB8AC3E}">
        <p14:creationId xmlns:p14="http://schemas.microsoft.com/office/powerpoint/2010/main" val="28201374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solidFill>
                  <a:schemeClr val="tx1"/>
                </a:solidFill>
              </a:rPr>
              <a:t>Temperatura corpului și efectele asupra sănătății</a:t>
            </a:r>
            <a:endParaRPr lang="hu-HU" dirty="0">
              <a:solidFill>
                <a:schemeClr val="tx1"/>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260" y="934775"/>
            <a:ext cx="5527431" cy="5434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60585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Kép 4"/>
          <p:cNvPicPr>
            <a:picLocks noChangeAspect="1"/>
          </p:cNvPicPr>
          <p:nvPr/>
        </p:nvPicPr>
        <p:blipFill>
          <a:blip r:embed="rId2"/>
          <a:stretch>
            <a:fillRect/>
          </a:stretch>
        </p:blipFill>
        <p:spPr>
          <a:xfrm>
            <a:off x="2005716" y="1008700"/>
            <a:ext cx="7617859" cy="4055706"/>
          </a:xfrm>
          <a:prstGeom prst="rect">
            <a:avLst/>
          </a:prstGeom>
        </p:spPr>
      </p:pic>
      <p:pic>
        <p:nvPicPr>
          <p:cNvPr id="6" name="Kép 5"/>
          <p:cNvPicPr>
            <a:picLocks noChangeAspect="1"/>
          </p:cNvPicPr>
          <p:nvPr/>
        </p:nvPicPr>
        <p:blipFill>
          <a:blip r:embed="rId3"/>
          <a:stretch>
            <a:fillRect/>
          </a:stretch>
        </p:blipFill>
        <p:spPr>
          <a:xfrm>
            <a:off x="3232036" y="422694"/>
            <a:ext cx="5272230" cy="365828"/>
          </a:xfrm>
          <a:prstGeom prst="rect">
            <a:avLst/>
          </a:prstGeom>
        </p:spPr>
      </p:pic>
      <p:sp>
        <p:nvSpPr>
          <p:cNvPr id="7" name="Téglalap 6"/>
          <p:cNvSpPr/>
          <p:nvPr/>
        </p:nvSpPr>
        <p:spPr>
          <a:xfrm>
            <a:off x="302755" y="5064406"/>
            <a:ext cx="11472301" cy="1200329"/>
          </a:xfrm>
          <a:prstGeom prst="rect">
            <a:avLst/>
          </a:prstGeom>
        </p:spPr>
        <p:txBody>
          <a:bodyPr wrap="square" rtlCol="0">
            <a:spAutoFit/>
          </a:bodyPr>
          <a:lstStyle/>
          <a:p>
            <a:pPr algn="just" rtl="0"/>
            <a:r>
              <a:rPr lang="ro" dirty="0"/>
              <a:t>Când corpul este supus stresului termic, homeostazia termică este menținută prin echilibrul reglat (imediat pentru sistemul de reglare și după 7-10 zile prin procesul de aclimatizare) printre factorii care produc căldură (pătrat roșu) și disiparea căldurii (pătrat albastru). Cu toate acestea, factorii de risc modificabili și nemodificabili pot compromite atât sistemele de reglare și aclimatizare, cât și factorii capabili să producă sau să disperseze căldura.</a:t>
            </a:r>
            <a:endParaRPr lang="hu-HU" dirty="0"/>
          </a:p>
        </p:txBody>
      </p:sp>
      <p:sp>
        <p:nvSpPr>
          <p:cNvPr id="8" name="Téglalap 7"/>
          <p:cNvSpPr/>
          <p:nvPr/>
        </p:nvSpPr>
        <p:spPr>
          <a:xfrm>
            <a:off x="617237" y="6409565"/>
            <a:ext cx="6240763" cy="276999"/>
          </a:xfrm>
          <a:prstGeom prst="rect">
            <a:avLst/>
          </a:prstGeom>
        </p:spPr>
        <p:txBody>
          <a:bodyPr wrap="square" rtlCol="0">
            <a:spAutoFit/>
          </a:bodyPr>
          <a:lstStyle/>
          <a:p>
            <a:pPr rtl="0"/>
            <a:r>
              <a:rPr lang="ro" sz="1200" i="1"/>
              <a:t>Sursa: doi: </a:t>
            </a:r>
            <a:r>
              <a:rPr lang="ro" sz="1200" i="1">
                <a:hlinkClick r:id="rId4"/>
              </a:rPr>
              <a:t>10.3390/biomedicine10102542</a:t>
            </a:r>
            <a:endParaRPr lang="hu-HU" sz="1200" i="1" dirty="0"/>
          </a:p>
        </p:txBody>
      </p:sp>
    </p:spTree>
    <p:extLst>
      <p:ext uri="{BB962C8B-B14F-4D97-AF65-F5344CB8AC3E}">
        <p14:creationId xmlns:p14="http://schemas.microsoft.com/office/powerpoint/2010/main" val="27425471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18470-3051-431A-98F4-3E2F44F6D47A}"/>
              </a:ext>
            </a:extLst>
          </p:cNvPr>
          <p:cNvSpPr>
            <a:spLocks noGrp="1"/>
          </p:cNvSpPr>
          <p:nvPr>
            <p:ph type="title"/>
          </p:nvPr>
        </p:nvSpPr>
        <p:spPr/>
        <p:txBody>
          <a:bodyPr rtlCol="0">
            <a:normAutofit fontScale="90000"/>
          </a:bodyPr>
          <a:lstStyle/>
          <a:p>
            <a:pPr rtl="0"/>
            <a:r>
              <a:rPr lang="ro">
                <a:solidFill>
                  <a:schemeClr val="tx1"/>
                </a:solidFill>
                <a:latin typeface="Arial" pitchFamily="84" charset="0"/>
              </a:rPr>
              <a:t>Grupuri cu risc</a:t>
            </a:r>
            <a:endParaRPr lang="en-GB" dirty="0">
              <a:solidFill>
                <a:schemeClr val="tx1"/>
              </a:solidFill>
            </a:endParaRPr>
          </a:p>
        </p:txBody>
      </p:sp>
      <p:sp>
        <p:nvSpPr>
          <p:cNvPr id="3" name="Content Placeholder 2">
            <a:extLst>
              <a:ext uri="{FF2B5EF4-FFF2-40B4-BE49-F238E27FC236}">
                <a16:creationId xmlns:a16="http://schemas.microsoft.com/office/drawing/2014/main" id="{B6DB0264-78E8-4B87-A68C-5C929FD2D571}"/>
              </a:ext>
            </a:extLst>
          </p:cNvPr>
          <p:cNvSpPr>
            <a:spLocks noGrp="1"/>
          </p:cNvSpPr>
          <p:nvPr>
            <p:ph idx="1"/>
          </p:nvPr>
        </p:nvSpPr>
        <p:spPr>
          <a:xfrm>
            <a:off x="578989" y="814088"/>
            <a:ext cx="11123857" cy="5048400"/>
          </a:xfrm>
        </p:spPr>
        <p:txBody>
          <a:bodyPr rtlCol="0">
            <a:normAutofit fontScale="92500" lnSpcReduction="10000"/>
          </a:bodyPr>
          <a:lstStyle/>
          <a:p>
            <a:pPr marL="0" lvl="0" indent="0" rtl="0">
              <a:lnSpc>
                <a:spcPct val="114000"/>
              </a:lnSpc>
              <a:spcBef>
                <a:spcPts val="600"/>
              </a:spcBef>
              <a:spcAft>
                <a:spcPts val="600"/>
              </a:spcAft>
              <a:buNone/>
            </a:pPr>
            <a:r>
              <a:rPr lang="ro" sz="2600" b="1" dirty="0">
                <a:solidFill>
                  <a:schemeClr val="tx1"/>
                </a:solidFill>
              </a:rPr>
              <a:t>Toată lumea</a:t>
            </a:r>
            <a:r>
              <a:rPr lang="ro" sz="2600" dirty="0">
                <a:solidFill>
                  <a:schemeClr val="tx1"/>
                </a:solidFill>
              </a:rPr>
              <a:t> poate fi afectată de temperaturi ridicate, dar există anumiți factori care cresc riscul unei persoane în timpul unui val de căldură. Acestea includ</a:t>
            </a:r>
            <a:r>
              <a:rPr lang="ro" sz="2400" dirty="0">
                <a:solidFill>
                  <a:schemeClr val="tx1"/>
                </a:solidFill>
              </a:rPr>
              <a:t>: </a:t>
            </a:r>
          </a:p>
          <a:p>
            <a:pPr marL="457200" lvl="1" indent="-457200" rtl="0">
              <a:lnSpc>
                <a:spcPct val="114000"/>
              </a:lnSpc>
              <a:spcBef>
                <a:spcPts val="600"/>
              </a:spcBef>
              <a:spcAft>
                <a:spcPts val="600"/>
              </a:spcAft>
            </a:pPr>
            <a:r>
              <a:rPr lang="ro" b="1" dirty="0">
                <a:solidFill>
                  <a:schemeClr val="tx1"/>
                </a:solidFill>
              </a:rPr>
              <a:t>vârsta înaintată:</a:t>
            </a:r>
            <a:r>
              <a:rPr lang="ro" dirty="0">
                <a:solidFill>
                  <a:schemeClr val="tx1"/>
                </a:solidFill>
              </a:rPr>
              <a:t> în special cei peste 75 de ani sau cei care trăiesc singuri și care sunt izolați social sau cei care locuiesc într-o casă de îngrijire </a:t>
            </a:r>
          </a:p>
          <a:p>
            <a:pPr marL="457200" lvl="1" indent="-457200" rtl="0">
              <a:lnSpc>
                <a:spcPct val="114000"/>
              </a:lnSpc>
              <a:spcBef>
                <a:spcPts val="600"/>
              </a:spcBef>
              <a:spcAft>
                <a:spcPts val="600"/>
              </a:spcAft>
            </a:pPr>
            <a:r>
              <a:rPr lang="ro" b="1" dirty="0">
                <a:solidFill>
                  <a:schemeClr val="tx1"/>
                </a:solidFill>
              </a:rPr>
              <a:t>boli cronice și severe</a:t>
            </a:r>
            <a:r>
              <a:rPr lang="ro" dirty="0">
                <a:solidFill>
                  <a:schemeClr val="tx1"/>
                </a:solidFill>
              </a:rPr>
              <a:t>: inclusiv afecțiuni cardiace sau pulmonare, diabet, insuficiență renală, boala Parkinson sau boli mintale severe </a:t>
            </a:r>
          </a:p>
          <a:p>
            <a:pPr marL="457200" lvl="1" indent="-457200" rtl="0">
              <a:lnSpc>
                <a:spcPct val="114000"/>
              </a:lnSpc>
              <a:spcBef>
                <a:spcPts val="600"/>
              </a:spcBef>
              <a:spcAft>
                <a:spcPts val="600"/>
              </a:spcAft>
            </a:pPr>
            <a:r>
              <a:rPr lang="ro" b="1" dirty="0">
                <a:solidFill>
                  <a:schemeClr val="tx1"/>
                </a:solidFill>
              </a:rPr>
              <a:t>incapacitatea de a adapta comportamentul pentru a se menține răcoros</a:t>
            </a:r>
            <a:r>
              <a:rPr lang="ro" dirty="0">
                <a:solidFill>
                  <a:schemeClr val="tx1"/>
                </a:solidFill>
              </a:rPr>
              <a:t>: bebelușii și cei foarte tineri, având un handicap, sunt legați la pat, consumă prea mult alcool, suferă de boala Alzheimer</a:t>
            </a:r>
          </a:p>
          <a:p>
            <a:pPr marL="457200" lvl="1" indent="-457200" rtl="0">
              <a:lnSpc>
                <a:spcPct val="114000"/>
              </a:lnSpc>
              <a:spcBef>
                <a:spcPts val="600"/>
              </a:spcBef>
              <a:spcAft>
                <a:spcPts val="600"/>
              </a:spcAft>
            </a:pPr>
            <a:r>
              <a:rPr lang="ro" b="1" dirty="0">
                <a:solidFill>
                  <a:schemeClr val="tx1"/>
                </a:solidFill>
              </a:rPr>
              <a:t>factori de mediu și supraexpunere</a:t>
            </a:r>
            <a:r>
              <a:rPr lang="ro" dirty="0">
                <a:solidFill>
                  <a:schemeClr val="tx1"/>
                </a:solidFill>
              </a:rPr>
              <a:t>: locuirea într-un apartament la ultimul etaj, fără adăpost, activități sau locuri de muncă care se află în locuri fierbinți sau în aer liber și includ niveluri ridicate de efort fizic</a:t>
            </a:r>
          </a:p>
          <a:p>
            <a:pPr rtl="0"/>
            <a:endParaRPr lang="en-GB" dirty="0"/>
          </a:p>
        </p:txBody>
      </p:sp>
      <p:sp>
        <p:nvSpPr>
          <p:cNvPr id="4" name="Footer Placeholder 3">
            <a:extLst>
              <a:ext uri="{FF2B5EF4-FFF2-40B4-BE49-F238E27FC236}">
                <a16:creationId xmlns:a16="http://schemas.microsoft.com/office/drawing/2014/main" id="{9B50B70E-9B76-4316-9E6A-BB76B21F7528}"/>
              </a:ext>
              <a:ext uri="{C183D7F6-B498-43B3-948B-1728B52AA6E4}">
                <adec:decorative xmlns="" xmlns:adec="http://schemas.microsoft.com/office/drawing/2017/decorative" val="1"/>
              </a:ext>
            </a:extLst>
          </p:cNvPr>
          <p:cNvSpPr>
            <a:spLocks noGrp="1"/>
          </p:cNvSpPr>
          <p:nvPr>
            <p:ph type="ftr" sz="quarter" idx="4294967295"/>
          </p:nvPr>
        </p:nvSpPr>
        <p:spPr>
          <a:xfrm>
            <a:off x="192505" y="5973933"/>
            <a:ext cx="6173709" cy="365125"/>
          </a:xfrm>
        </p:spPr>
        <p:txBody>
          <a:bodyPr rtlCol="0"/>
          <a:lstStyle/>
          <a:p>
            <a:pPr algn="l" rtl="0"/>
            <a:r>
              <a:rPr lang="ro" i="1"/>
              <a:t>Sursa: Impactul asupra sănătății al vremii calde și Planul valurilor de căldură pentru Anglia https://www.ipcc.ch/report/ar6/wg2/downloads/report/IPCC_AR6_WGII_TechnicalSummary.pdf</a:t>
            </a:r>
            <a:endParaRPr lang="en-US" i="1" dirty="0"/>
          </a:p>
        </p:txBody>
      </p:sp>
      <p:sp>
        <p:nvSpPr>
          <p:cNvPr id="5" name="Slide Number Placeholder 4">
            <a:extLst>
              <a:ext uri="{FF2B5EF4-FFF2-40B4-BE49-F238E27FC236}">
                <a16:creationId xmlns:a16="http://schemas.microsoft.com/office/drawing/2014/main" id="{BFDDBFA4-22CB-4280-8DD3-6E5899B6277B}"/>
              </a:ext>
              <a:ext uri="{C183D7F6-B498-43B3-948B-1728B52AA6E4}">
                <adec:decorative xmlns="" xmlns:adec="http://schemas.microsoft.com/office/drawing/2017/decorative" val="1"/>
              </a:ext>
            </a:extLst>
          </p:cNvPr>
          <p:cNvSpPr>
            <a:spLocks noGrp="1"/>
          </p:cNvSpPr>
          <p:nvPr>
            <p:ph type="sldNum" sz="quarter" idx="4294967295"/>
          </p:nvPr>
        </p:nvSpPr>
        <p:spPr/>
        <p:txBody>
          <a:bodyPr rtlCol="0"/>
          <a:lstStyle/>
          <a:p>
            <a:pPr rtl="0"/>
            <a:fld id="{344369E4-5DE7-46E5-874E-4FD437973785}" type="slidenum">
              <a:rPr lang="en-GB" smtClean="0"/>
              <a:pPr rtl="0"/>
              <a:t>23</a:t>
            </a:fld>
            <a:endParaRPr lang="en-GB" sz="1400" dirty="0"/>
          </a:p>
        </p:txBody>
      </p:sp>
    </p:spTree>
    <p:extLst>
      <p:ext uri="{BB962C8B-B14F-4D97-AF65-F5344CB8AC3E}">
        <p14:creationId xmlns:p14="http://schemas.microsoft.com/office/powerpoint/2010/main" val="38606223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rotWithShape="1">
          <a:blip r:embed="rId2"/>
          <a:srcRect l="785" t="1743" r="966"/>
          <a:stretch/>
        </p:blipFill>
        <p:spPr>
          <a:xfrm>
            <a:off x="573610" y="103516"/>
            <a:ext cx="10916774" cy="5576120"/>
          </a:xfrm>
          <a:prstGeom prst="rect">
            <a:avLst/>
          </a:prstGeom>
        </p:spPr>
      </p:pic>
      <p:sp>
        <p:nvSpPr>
          <p:cNvPr id="6" name="Téglalap 5"/>
          <p:cNvSpPr/>
          <p:nvPr/>
        </p:nvSpPr>
        <p:spPr>
          <a:xfrm>
            <a:off x="44686" y="6158089"/>
            <a:ext cx="12303370" cy="246221"/>
          </a:xfrm>
          <a:prstGeom prst="rect">
            <a:avLst/>
          </a:prstGeom>
        </p:spPr>
        <p:txBody>
          <a:bodyPr wrap="square">
            <a:spAutoFit/>
          </a:bodyPr>
          <a:lstStyle/>
          <a:p>
            <a:r>
              <a:rPr lang="en-US" sz="1000" i="1" dirty="0" err="1" smtClean="0"/>
              <a:t>doi</a:t>
            </a:r>
            <a:r>
              <a:rPr lang="en-US" sz="1000" i="1" dirty="0"/>
              <a:t>: 10.1155/2018/8306154</a:t>
            </a:r>
            <a:r>
              <a:rPr lang="en-US" sz="1000" dirty="0"/>
              <a:t>. </a:t>
            </a:r>
            <a:endParaRPr lang="hu-HU" sz="1000" dirty="0"/>
          </a:p>
        </p:txBody>
      </p:sp>
      <p:sp>
        <p:nvSpPr>
          <p:cNvPr id="7" name="Szövegdoboz 6"/>
          <p:cNvSpPr txBox="1"/>
          <p:nvPr/>
        </p:nvSpPr>
        <p:spPr>
          <a:xfrm>
            <a:off x="1385453" y="5577251"/>
            <a:ext cx="9393382" cy="830997"/>
          </a:xfrm>
          <a:prstGeom prst="rect">
            <a:avLst/>
          </a:prstGeom>
          <a:noFill/>
        </p:spPr>
        <p:txBody>
          <a:bodyPr wrap="square" rtlCol="0">
            <a:spAutoFit/>
          </a:bodyPr>
          <a:lstStyle/>
          <a:p>
            <a:pPr algn="ctr" rtl="0"/>
            <a:r>
              <a:rPr lang="ro" sz="2400" b="1" dirty="0"/>
              <a:t>Factorii care contribuie la creșterea riscului de boli de căldură și deces în timpul îmbătrânirii</a:t>
            </a:r>
            <a:endParaRPr lang="hu-HU" sz="2400" b="1" dirty="0"/>
          </a:p>
        </p:txBody>
      </p:sp>
    </p:spTree>
    <p:extLst>
      <p:ext uri="{BB962C8B-B14F-4D97-AF65-F5344CB8AC3E}">
        <p14:creationId xmlns:p14="http://schemas.microsoft.com/office/powerpoint/2010/main" val="21642005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1018032" y="218732"/>
            <a:ext cx="10183646" cy="5344271"/>
          </a:xfrm>
          <a:prstGeom prst="rect">
            <a:avLst/>
          </a:prstGeom>
          <a:ln w="19050">
            <a:solidFill>
              <a:schemeClr val="tx1"/>
            </a:solidFill>
          </a:ln>
        </p:spPr>
      </p:pic>
      <p:sp>
        <p:nvSpPr>
          <p:cNvPr id="6" name="Téglalap 5"/>
          <p:cNvSpPr/>
          <p:nvPr/>
        </p:nvSpPr>
        <p:spPr>
          <a:xfrm>
            <a:off x="0" y="6117957"/>
            <a:ext cx="10875818" cy="276999"/>
          </a:xfrm>
          <a:prstGeom prst="rect">
            <a:avLst/>
          </a:prstGeom>
        </p:spPr>
        <p:txBody>
          <a:bodyPr wrap="square">
            <a:spAutoFit/>
          </a:bodyPr>
          <a:lstStyle/>
          <a:p>
            <a:r>
              <a:rPr lang="hu-HU" sz="1000" i="1" dirty="0" err="1" smtClean="0"/>
              <a:t>doi</a:t>
            </a:r>
            <a:r>
              <a:rPr lang="hu-HU" sz="1000" i="1" dirty="0"/>
              <a:t>: 10.1177/2333721420932432</a:t>
            </a:r>
            <a:r>
              <a:rPr lang="hu-HU" sz="1200" i="1" dirty="0"/>
              <a:t>.</a:t>
            </a:r>
          </a:p>
        </p:txBody>
      </p:sp>
      <p:sp>
        <p:nvSpPr>
          <p:cNvPr id="7" name="Téglalap 6"/>
          <p:cNvSpPr/>
          <p:nvPr/>
        </p:nvSpPr>
        <p:spPr>
          <a:xfrm>
            <a:off x="899500" y="5562754"/>
            <a:ext cx="10489721" cy="369332"/>
          </a:xfrm>
          <a:prstGeom prst="rect">
            <a:avLst/>
          </a:prstGeom>
        </p:spPr>
        <p:txBody>
          <a:bodyPr wrap="square" rtlCol="0">
            <a:spAutoFit/>
          </a:bodyPr>
          <a:lstStyle/>
          <a:p>
            <a:pPr rtl="0"/>
            <a:r>
              <a:rPr lang="ro" b="1" dirty="0">
                <a:latin typeface="GillSansMTPro-Medium"/>
              </a:rPr>
              <a:t>Strategii și mecanisme intervenționale propuse pentru îmbunătățirea termoreglării la vârstnici</a:t>
            </a:r>
            <a:endParaRPr lang="hu-HU" b="1" dirty="0"/>
          </a:p>
        </p:txBody>
      </p:sp>
    </p:spTree>
    <p:extLst>
      <p:ext uri="{BB962C8B-B14F-4D97-AF65-F5344CB8AC3E}">
        <p14:creationId xmlns:p14="http://schemas.microsoft.com/office/powerpoint/2010/main" val="3836364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1018032" y="149724"/>
            <a:ext cx="10183646" cy="5344271"/>
          </a:xfrm>
          <a:prstGeom prst="rect">
            <a:avLst/>
          </a:prstGeom>
          <a:ln w="19050">
            <a:solidFill>
              <a:schemeClr val="tx1"/>
            </a:solidFill>
          </a:ln>
        </p:spPr>
      </p:pic>
      <p:sp>
        <p:nvSpPr>
          <p:cNvPr id="5" name="Téglalap 4"/>
          <p:cNvSpPr/>
          <p:nvPr/>
        </p:nvSpPr>
        <p:spPr>
          <a:xfrm>
            <a:off x="1406515" y="5724827"/>
            <a:ext cx="9795163" cy="369332"/>
          </a:xfrm>
          <a:prstGeom prst="rect">
            <a:avLst/>
          </a:prstGeom>
        </p:spPr>
        <p:txBody>
          <a:bodyPr wrap="square" rtlCol="0">
            <a:spAutoFit/>
          </a:bodyPr>
          <a:lstStyle/>
          <a:p>
            <a:pPr rtl="0"/>
            <a:r>
              <a:rPr lang="ro" dirty="0">
                <a:latin typeface="GillSansMTPro-Medium"/>
              </a:rPr>
              <a:t>Strategii și mecanisme intervenționale propuse pentru îmbunătățirea termoreglării la vârstnici</a:t>
            </a:r>
            <a:endParaRPr lang="hu-HU" dirty="0"/>
          </a:p>
        </p:txBody>
      </p:sp>
      <p:sp>
        <p:nvSpPr>
          <p:cNvPr id="6" name="Téglalap 5"/>
          <p:cNvSpPr/>
          <p:nvPr/>
        </p:nvSpPr>
        <p:spPr>
          <a:xfrm>
            <a:off x="439838" y="6324991"/>
            <a:ext cx="10875818" cy="276999"/>
          </a:xfrm>
          <a:prstGeom prst="rect">
            <a:avLst/>
          </a:prstGeom>
        </p:spPr>
        <p:txBody>
          <a:bodyPr wrap="square" rtlCol="0">
            <a:spAutoFit/>
          </a:bodyPr>
          <a:lstStyle/>
          <a:p>
            <a:pPr rtl="0"/>
            <a:r>
              <a:rPr lang="ro" sz="1200" i="1" dirty="0"/>
              <a:t>Sursa: Millyard A, et al. Deficiențe ale termoreglării la vârstnici în timpul evenimentelor de expunere la căldură.. doi: 10.1177/2333721420932432.</a:t>
            </a:r>
          </a:p>
        </p:txBody>
      </p:sp>
    </p:spTree>
    <p:extLst>
      <p:ext uri="{BB962C8B-B14F-4D97-AF65-F5344CB8AC3E}">
        <p14:creationId xmlns:p14="http://schemas.microsoft.com/office/powerpoint/2010/main" val="17873861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p:cNvPicPr>
            <a:picLocks noChangeAspect="1"/>
          </p:cNvPicPr>
          <p:nvPr/>
        </p:nvPicPr>
        <p:blipFill>
          <a:blip r:embed="rId2"/>
          <a:stretch>
            <a:fillRect/>
          </a:stretch>
        </p:blipFill>
        <p:spPr>
          <a:xfrm>
            <a:off x="5292383" y="188806"/>
            <a:ext cx="5791254" cy="6470720"/>
          </a:xfrm>
          <a:prstGeom prst="rect">
            <a:avLst/>
          </a:prstGeom>
        </p:spPr>
      </p:pic>
      <p:sp>
        <p:nvSpPr>
          <p:cNvPr id="3" name="Téglalap 2"/>
          <p:cNvSpPr/>
          <p:nvPr/>
        </p:nvSpPr>
        <p:spPr>
          <a:xfrm>
            <a:off x="401782" y="625871"/>
            <a:ext cx="4585854" cy="2923877"/>
          </a:xfrm>
          <a:prstGeom prst="rect">
            <a:avLst/>
          </a:prstGeom>
        </p:spPr>
        <p:txBody>
          <a:bodyPr wrap="square" rtlCol="0">
            <a:spAutoFit/>
          </a:bodyPr>
          <a:lstStyle/>
          <a:p>
            <a:pPr rtl="0"/>
            <a:r>
              <a:rPr lang="ro" sz="2800" b="1" dirty="0">
                <a:solidFill>
                  <a:srgbClr val="231F20"/>
                </a:solidFill>
              </a:rPr>
              <a:t>Cum putem recunoaște o insolație de căldură</a:t>
            </a:r>
            <a:r>
              <a:rPr lang="ro" sz="2800" b="1" dirty="0" smtClean="0">
                <a:solidFill>
                  <a:srgbClr val="231F20"/>
                </a:solidFill>
              </a:rPr>
              <a:t>?</a:t>
            </a:r>
          </a:p>
          <a:p>
            <a:pPr rtl="0"/>
            <a:endParaRPr lang="ro" sz="2800" b="1" dirty="0" smtClean="0">
              <a:solidFill>
                <a:srgbClr val="231F20"/>
              </a:solidFill>
            </a:endParaRPr>
          </a:p>
          <a:p>
            <a:pPr rtl="0"/>
            <a:endParaRPr lang="ro" sz="2800" b="1" dirty="0">
              <a:solidFill>
                <a:srgbClr val="231F20"/>
              </a:solidFill>
            </a:endParaRPr>
          </a:p>
          <a:p>
            <a:pPr rtl="0"/>
            <a:r>
              <a:rPr lang="ro" sz="2400" dirty="0">
                <a:solidFill>
                  <a:srgbClr val="231F20"/>
                </a:solidFill>
              </a:rPr>
              <a:t>Diagrama de flux pentru utilizare în caz de atac de căldură suspectat de efort</a:t>
            </a:r>
            <a:endParaRPr lang="hu-HU" sz="2400" dirty="0"/>
          </a:p>
        </p:txBody>
      </p:sp>
      <p:sp>
        <p:nvSpPr>
          <p:cNvPr id="4" name="Téglalap 3"/>
          <p:cNvSpPr/>
          <p:nvPr/>
        </p:nvSpPr>
        <p:spPr>
          <a:xfrm>
            <a:off x="216182" y="6536415"/>
            <a:ext cx="4488873" cy="246221"/>
          </a:xfrm>
          <a:prstGeom prst="rect">
            <a:avLst/>
          </a:prstGeom>
        </p:spPr>
        <p:txBody>
          <a:bodyPr wrap="square" rtlCol="0">
            <a:spAutoFit/>
          </a:bodyPr>
          <a:lstStyle/>
          <a:p>
            <a:pPr rtl="0"/>
            <a:r>
              <a:rPr lang="ro" sz="1000" i="1" dirty="0" smtClean="0"/>
              <a:t>Doi: 10.3238/arztebl.2019.0537</a:t>
            </a:r>
            <a:r>
              <a:rPr lang="ro" sz="1000" dirty="0" smtClean="0"/>
              <a:t>.  </a:t>
            </a:r>
            <a:endParaRPr lang="ro" sz="1000" dirty="0"/>
          </a:p>
        </p:txBody>
      </p:sp>
    </p:spTree>
    <p:extLst>
      <p:ext uri="{BB962C8B-B14F-4D97-AF65-F5344CB8AC3E}">
        <p14:creationId xmlns:p14="http://schemas.microsoft.com/office/powerpoint/2010/main" val="31493108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p:cNvPicPr>
            <a:picLocks noChangeAspect="1"/>
          </p:cNvPicPr>
          <p:nvPr/>
        </p:nvPicPr>
        <p:blipFill>
          <a:blip r:embed="rId2"/>
          <a:stretch>
            <a:fillRect/>
          </a:stretch>
        </p:blipFill>
        <p:spPr>
          <a:xfrm>
            <a:off x="701509" y="169340"/>
            <a:ext cx="10650436" cy="5410955"/>
          </a:xfrm>
          <a:prstGeom prst="rect">
            <a:avLst/>
          </a:prstGeom>
        </p:spPr>
      </p:pic>
      <p:sp>
        <p:nvSpPr>
          <p:cNvPr id="3" name="Szövegdoboz 2"/>
          <p:cNvSpPr txBox="1"/>
          <p:nvPr/>
        </p:nvSpPr>
        <p:spPr>
          <a:xfrm>
            <a:off x="1461654" y="5580295"/>
            <a:ext cx="9130146" cy="584775"/>
          </a:xfrm>
          <a:prstGeom prst="rect">
            <a:avLst/>
          </a:prstGeom>
          <a:noFill/>
        </p:spPr>
        <p:txBody>
          <a:bodyPr wrap="square" rtlCol="0">
            <a:spAutoFit/>
          </a:bodyPr>
          <a:lstStyle/>
          <a:p>
            <a:pPr algn="ctr" rtl="0"/>
            <a:r>
              <a:rPr lang="ro" sz="3200" b="1" dirty="0"/>
              <a:t>Simptomele bolii de căldură</a:t>
            </a:r>
            <a:endParaRPr lang="hu-HU" sz="3200" b="1" dirty="0"/>
          </a:p>
        </p:txBody>
      </p:sp>
      <p:sp>
        <p:nvSpPr>
          <p:cNvPr id="5" name="Téglalap 4"/>
          <p:cNvSpPr/>
          <p:nvPr/>
        </p:nvSpPr>
        <p:spPr>
          <a:xfrm>
            <a:off x="17252" y="6475466"/>
            <a:ext cx="7939454" cy="246221"/>
          </a:xfrm>
          <a:prstGeom prst="rect">
            <a:avLst/>
          </a:prstGeom>
        </p:spPr>
        <p:txBody>
          <a:bodyPr wrap="square" rtlCol="0">
            <a:spAutoFit/>
          </a:bodyPr>
          <a:lstStyle/>
          <a:p>
            <a:pPr rtl="0"/>
            <a:r>
              <a:rPr lang="ro" sz="1000" i="1" dirty="0" smtClean="0"/>
              <a:t>Doi</a:t>
            </a:r>
            <a:r>
              <a:rPr lang="ro" sz="1000" i="1" dirty="0"/>
              <a:t>: 10.3238/arztebl.2019.0537</a:t>
            </a:r>
            <a:r>
              <a:rPr lang="ro" sz="1000" dirty="0"/>
              <a:t>.  </a:t>
            </a:r>
          </a:p>
        </p:txBody>
      </p:sp>
    </p:spTree>
    <p:extLst>
      <p:ext uri="{BB962C8B-B14F-4D97-AF65-F5344CB8AC3E}">
        <p14:creationId xmlns:p14="http://schemas.microsoft.com/office/powerpoint/2010/main" val="31784928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dirty="0"/>
              <a:t>Temperatura și bolile renale</a:t>
            </a:r>
          </a:p>
        </p:txBody>
      </p:sp>
      <p:sp>
        <p:nvSpPr>
          <p:cNvPr id="3" name="Tartalom helye 2"/>
          <p:cNvSpPr>
            <a:spLocks noGrp="1"/>
          </p:cNvSpPr>
          <p:nvPr>
            <p:ph idx="1"/>
          </p:nvPr>
        </p:nvSpPr>
        <p:spPr>
          <a:xfrm>
            <a:off x="192506" y="1578634"/>
            <a:ext cx="11755080" cy="4727038"/>
          </a:xfrm>
        </p:spPr>
        <p:txBody>
          <a:bodyPr rtlCol="0">
            <a:normAutofit/>
          </a:bodyPr>
          <a:lstStyle/>
          <a:p>
            <a:pPr algn="just" rtl="0">
              <a:lnSpc>
                <a:spcPct val="110000"/>
              </a:lnSpc>
              <a:spcAft>
                <a:spcPts val="1000"/>
              </a:spcAft>
            </a:pPr>
            <a:r>
              <a:rPr lang="ro" sz="2000" dirty="0"/>
              <a:t>Dovezile epidemiologice sugerează că expunerea la temperaturi ridicate, definite ca fiind temperaturi ambiante mai ridicate decât temperaturile optime, reprezintă un factor de risc important pentru multe rezultate adverse pentru sănătate, inclusiv mortalitatea și morbiditatea pentru cauze specifice.</a:t>
            </a:r>
            <a:endParaRPr lang="hu-HU" sz="2000" dirty="0"/>
          </a:p>
          <a:p>
            <a:pPr algn="just">
              <a:lnSpc>
                <a:spcPct val="110000"/>
              </a:lnSpc>
              <a:spcAft>
                <a:spcPts val="1000"/>
              </a:spcAft>
            </a:pPr>
            <a:r>
              <a:rPr lang="ro" sz="2000" dirty="0"/>
              <a:t>Boala cronică renală (CKD) este o cauză importantă de boală și o povară economică din cauza terapiei de substituție renală costisitoare pentru boala renală în stadiu terminal. </a:t>
            </a:r>
            <a:endParaRPr lang="hu-HU" sz="2000" dirty="0"/>
          </a:p>
          <a:p>
            <a:pPr algn="just" rtl="0">
              <a:lnSpc>
                <a:spcPct val="110000"/>
              </a:lnSpc>
              <a:spcAft>
                <a:spcPts val="1000"/>
              </a:spcAft>
            </a:pPr>
            <a:r>
              <a:rPr lang="ro" sz="2000" dirty="0"/>
              <a:t>În 2017, 697 de milioane de persoane au fost diagnosticate cu insuficiență renală cronică, iar 1,2 milioane de decese au fost atribuite insuficienței renale cronice cronice la nivel mondial, ceea ce reprezintă o creștere de 41,5% a ratei mortalității față de 1990.</a:t>
            </a:r>
          </a:p>
          <a:p>
            <a:pPr algn="just" rtl="0">
              <a:lnSpc>
                <a:spcPct val="110000"/>
              </a:lnSpc>
              <a:spcAft>
                <a:spcPts val="1000"/>
              </a:spcAft>
            </a:pPr>
            <a:r>
              <a:rPr lang="ro" sz="2000" dirty="0"/>
              <a:t>Printre factorii de risc pentru IRC, diabetul, hipertensiunea arterială și glomerulonefrita sunt cunoscute ca fiind cele mai frecvente cauze. </a:t>
            </a:r>
            <a:endParaRPr lang="hu-HU" sz="2000" dirty="0"/>
          </a:p>
        </p:txBody>
      </p:sp>
    </p:spTree>
    <p:extLst>
      <p:ext uri="{BB962C8B-B14F-4D97-AF65-F5344CB8AC3E}">
        <p14:creationId xmlns:p14="http://schemas.microsoft.com/office/powerpoint/2010/main" val="317176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4940" y="3570345"/>
            <a:ext cx="11862120" cy="2911477"/>
          </a:xfrm>
        </p:spPr>
        <p:txBody>
          <a:bodyPr rtlCol="0">
            <a:normAutofit fontScale="85000" lnSpcReduction="20000"/>
          </a:bodyPr>
          <a:lstStyle/>
          <a:p>
            <a:pPr algn="just" rtl="0"/>
            <a:r>
              <a:rPr lang="ro" dirty="0"/>
              <a:t>Schimbările climatice reprezintă una dintre cele mai mari provocări ale timpului nostru. În prezent, este recunoscut pe scară largă faptul că schimbările climatice și pierderea biodiversității sunt interconectate și că ambele sunt influențate din ce în ce mai mult de activitatea umană.</a:t>
            </a:r>
            <a:endParaRPr lang="en-US" dirty="0"/>
          </a:p>
          <a:p>
            <a:pPr algn="just" rtl="0"/>
            <a:r>
              <a:rPr lang="ro" dirty="0"/>
              <a:t>Prin </a:t>
            </a:r>
            <a:r>
              <a:rPr lang="en-US" dirty="0" err="1"/>
              <a:t>materialul</a:t>
            </a:r>
            <a:r>
              <a:rPr lang="ro" dirty="0"/>
              <a:t> no</a:t>
            </a:r>
            <a:r>
              <a:rPr lang="en-US" dirty="0"/>
              <a:t>strum </a:t>
            </a:r>
            <a:r>
              <a:rPr lang="ro" dirty="0"/>
              <a:t>educațional dorim să atragem atenția asupra unui număr de riscuri pe care degradarea sistemelor ecologice și climatice ale pământului le prezintă, inclusiv amenințările la adresa securității apei și a alimentelor, a calității aerului, a disponibilității resurselor naturale utilizate în scopuri medicinale, spirituale sau recreative și a mijloacelor de subzistență, a deplasării populației, a conflictelor și a dezastrelor,  și influențele potențiale asupra modelelor de boală.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6618" y="204525"/>
            <a:ext cx="6191250" cy="3238500"/>
          </a:xfrm>
          <a:prstGeom prst="rect">
            <a:avLst/>
          </a:prstGeom>
        </p:spPr>
      </p:pic>
      <p:sp>
        <p:nvSpPr>
          <p:cNvPr id="2" name="Rectangle 1"/>
          <p:cNvSpPr/>
          <p:nvPr/>
        </p:nvSpPr>
        <p:spPr>
          <a:xfrm>
            <a:off x="27565" y="2481721"/>
            <a:ext cx="3267178" cy="430887"/>
          </a:xfrm>
          <a:prstGeom prst="rect">
            <a:avLst/>
          </a:prstGeom>
        </p:spPr>
        <p:txBody>
          <a:bodyPr wrap="square" lIns="91440" tIns="45720" rIns="91440" bIns="45720" rtlCol="0" anchor="t">
            <a:spAutoFit/>
          </a:bodyPr>
          <a:lstStyle/>
          <a:p>
            <a:pPr rtl="0"/>
            <a:r>
              <a:rPr lang="ro" sz="1100">
                <a:solidFill>
                  <a:srgbClr val="0000FF"/>
                </a:solidFill>
                <a:latin typeface="Calibri"/>
                <a:ea typeface="Calibri"/>
                <a:cs typeface="Times New Roman"/>
                <a:hlinkClick r:id="rId3"/>
              </a:rPr>
              <a:t>https://www.who.int/news-room/fact-sheets/detail/</a:t>
            </a:r>
            <a:endParaRPr lang="hu-HU" sz="1100" dirty="0">
              <a:solidFill>
                <a:srgbClr val="0000FF"/>
              </a:solidFill>
              <a:latin typeface="Calibri"/>
              <a:ea typeface="Calibri"/>
              <a:cs typeface="Times New Roman"/>
              <a:hlinkClick r:id="rId3"/>
            </a:endParaRPr>
          </a:p>
          <a:p>
            <a:pPr rtl="0"/>
            <a:r>
              <a:rPr lang="ro" sz="1100">
                <a:solidFill>
                  <a:srgbClr val="0000FF"/>
                </a:solidFill>
                <a:latin typeface="Calibri"/>
                <a:ea typeface="Calibri"/>
                <a:cs typeface="Times New Roman"/>
              </a:rPr>
              <a:t>Schimbări climatice și sănătate </a:t>
            </a:r>
            <a:r>
              <a:rPr lang="ro" sz="1100">
                <a:latin typeface="Calibri"/>
                <a:ea typeface="Calibri"/>
                <a:cs typeface="Times New Roman"/>
              </a:rPr>
              <a:t>Accesat 29 iunie 2023</a:t>
            </a:r>
            <a:endParaRPr lang="en-US" sz="1100" dirty="0"/>
          </a:p>
        </p:txBody>
      </p:sp>
    </p:spTree>
    <p:extLst>
      <p:ext uri="{BB962C8B-B14F-4D97-AF65-F5344CB8AC3E}">
        <p14:creationId xmlns:p14="http://schemas.microsoft.com/office/powerpoint/2010/main" val="33669013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a:xfrm>
            <a:off x="192505" y="92627"/>
            <a:ext cx="11896826" cy="549635"/>
          </a:xfrm>
        </p:spPr>
        <p:txBody>
          <a:bodyPr rtlCol="0">
            <a:normAutofit/>
          </a:bodyPr>
          <a:lstStyle/>
          <a:p>
            <a:pPr rtl="0"/>
            <a:r>
              <a:rPr lang="ro" sz="3000" b="1" dirty="0"/>
              <a:t>Schimbările climatice și nefropatia de stres termic</a:t>
            </a:r>
          </a:p>
        </p:txBody>
      </p:sp>
      <p:pic>
        <p:nvPicPr>
          <p:cNvPr id="2" name="Kép 1">
            <a:extLst>
              <a:ext uri="{FF2B5EF4-FFF2-40B4-BE49-F238E27FC236}">
                <a16:creationId xmlns:a16="http://schemas.microsoft.com/office/drawing/2014/main" id="{9C167311-EE36-68E7-1972-D185F6679895}"/>
              </a:ext>
            </a:extLst>
          </p:cNvPr>
          <p:cNvPicPr>
            <a:picLocks noChangeAspect="1"/>
          </p:cNvPicPr>
          <p:nvPr/>
        </p:nvPicPr>
        <p:blipFill>
          <a:blip r:embed="rId2"/>
          <a:stretch>
            <a:fillRect/>
          </a:stretch>
        </p:blipFill>
        <p:spPr>
          <a:xfrm>
            <a:off x="2102567" y="708877"/>
            <a:ext cx="7955833" cy="5614919"/>
          </a:xfrm>
          <a:prstGeom prst="rect">
            <a:avLst/>
          </a:prstGeom>
        </p:spPr>
      </p:pic>
    </p:spTree>
    <p:extLst>
      <p:ext uri="{BB962C8B-B14F-4D97-AF65-F5344CB8AC3E}">
        <p14:creationId xmlns:p14="http://schemas.microsoft.com/office/powerpoint/2010/main" val="28433900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a:extLst>
              <a:ext uri="{FF2B5EF4-FFF2-40B4-BE49-F238E27FC236}">
                <a16:creationId xmlns:a16="http://schemas.microsoft.com/office/drawing/2014/main" id="{37291BAF-D31F-0C70-E13C-039A8B287F0E}"/>
              </a:ext>
            </a:extLst>
          </p:cNvPr>
          <p:cNvPicPr>
            <a:picLocks noChangeAspect="1"/>
          </p:cNvPicPr>
          <p:nvPr/>
        </p:nvPicPr>
        <p:blipFill>
          <a:blip r:embed="rId2"/>
          <a:stretch>
            <a:fillRect/>
          </a:stretch>
        </p:blipFill>
        <p:spPr>
          <a:xfrm>
            <a:off x="282340" y="921217"/>
            <a:ext cx="11806990" cy="5260540"/>
          </a:xfrm>
          <a:prstGeom prst="rect">
            <a:avLst/>
          </a:prstGeom>
        </p:spPr>
      </p:pic>
      <p:sp>
        <p:nvSpPr>
          <p:cNvPr id="7" name="Tartalom helye 6">
            <a:extLst>
              <a:ext uri="{FF2B5EF4-FFF2-40B4-BE49-F238E27FC236}">
                <a16:creationId xmlns:a16="http://schemas.microsoft.com/office/drawing/2014/main" id="{A5F65776-B759-1D4B-1AF1-550CD22006E7}"/>
              </a:ext>
            </a:extLst>
          </p:cNvPr>
          <p:cNvSpPr>
            <a:spLocks noGrp="1"/>
          </p:cNvSpPr>
          <p:nvPr>
            <p:ph idx="1"/>
          </p:nvPr>
        </p:nvSpPr>
        <p:spPr>
          <a:xfrm>
            <a:off x="192505" y="166905"/>
            <a:ext cx="11896825" cy="911278"/>
          </a:xfrm>
        </p:spPr>
        <p:txBody>
          <a:bodyPr rtlCol="0">
            <a:normAutofit/>
          </a:bodyPr>
          <a:lstStyle/>
          <a:p>
            <a:pPr marL="0" indent="0">
              <a:buNone/>
            </a:pPr>
            <a:r>
              <a:rPr lang="ro" sz="2400" b="1" dirty="0"/>
              <a:t>Fiziologia și fiziopatologia rinichiului în timpul stresului termic și modificarea acestuia prin exercițiu, deshidratare, aclimatizare la căldură și îmbătrânire</a:t>
            </a:r>
            <a:endParaRPr lang="en-US" sz="2400" b="1" dirty="0"/>
          </a:p>
        </p:txBody>
      </p:sp>
      <p:sp>
        <p:nvSpPr>
          <p:cNvPr id="5" name="Téglalap 4">
            <a:extLst>
              <a:ext uri="{FF2B5EF4-FFF2-40B4-BE49-F238E27FC236}">
                <a16:creationId xmlns:a16="http://schemas.microsoft.com/office/drawing/2014/main" id="{90517D53-C398-494F-0651-4E0ECC7E8964}"/>
              </a:ext>
            </a:extLst>
          </p:cNvPr>
          <p:cNvSpPr/>
          <p:nvPr/>
        </p:nvSpPr>
        <p:spPr>
          <a:xfrm>
            <a:off x="7231380" y="6058647"/>
            <a:ext cx="4857950" cy="246221"/>
          </a:xfrm>
          <a:prstGeom prst="rect">
            <a:avLst/>
          </a:prstGeom>
        </p:spPr>
        <p:txBody>
          <a:bodyPr wrap="square" rtlCol="0">
            <a:spAutoFit/>
          </a:bodyPr>
          <a:lstStyle/>
          <a:p>
            <a:pPr algn="r" rtl="0"/>
            <a:r>
              <a:rPr lang="ro" sz="1000" dirty="0" smtClean="0"/>
              <a:t>doi</a:t>
            </a:r>
            <a:r>
              <a:rPr lang="ro" sz="1000" dirty="0"/>
              <a:t>: 10.1080/23328940.2020.1826841.</a:t>
            </a:r>
          </a:p>
        </p:txBody>
      </p:sp>
    </p:spTree>
    <p:extLst>
      <p:ext uri="{BB962C8B-B14F-4D97-AF65-F5344CB8AC3E}">
        <p14:creationId xmlns:p14="http://schemas.microsoft.com/office/powerpoint/2010/main" val="29274147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332331"/>
            <a:ext cx="11896826" cy="549635"/>
          </a:xfrm>
        </p:spPr>
        <p:txBody>
          <a:bodyPr rtlCol="0">
            <a:noAutofit/>
          </a:bodyPr>
          <a:lstStyle/>
          <a:p>
            <a:pPr rtl="0"/>
            <a:r>
              <a:rPr lang="ro" sz="3200" dirty="0"/>
              <a:t>Dezvoltarea bolii cronice renale asociată cu căldura</a:t>
            </a:r>
            <a:endParaRPr lang="hu-HU" sz="3200" dirty="0"/>
          </a:p>
        </p:txBody>
      </p:sp>
      <p:sp>
        <p:nvSpPr>
          <p:cNvPr id="5" name="Szövegdoboz 4">
            <a:extLst>
              <a:ext uri="{FF2B5EF4-FFF2-40B4-BE49-F238E27FC236}">
                <a16:creationId xmlns:a16="http://schemas.microsoft.com/office/drawing/2014/main" id="{B2231072-3A7A-CE96-D7CA-D841C4684629}"/>
              </a:ext>
            </a:extLst>
          </p:cNvPr>
          <p:cNvSpPr txBox="1"/>
          <p:nvPr/>
        </p:nvSpPr>
        <p:spPr>
          <a:xfrm>
            <a:off x="88987" y="6075164"/>
            <a:ext cx="7916325" cy="246221"/>
          </a:xfrm>
          <a:prstGeom prst="rect">
            <a:avLst/>
          </a:prstGeom>
          <a:noFill/>
        </p:spPr>
        <p:txBody>
          <a:bodyPr wrap="square" rtlCol="0">
            <a:spAutoFit/>
          </a:bodyPr>
          <a:lstStyle/>
          <a:p>
            <a:pPr rtl="0"/>
            <a:r>
              <a:rPr lang="ro" sz="1000" dirty="0"/>
              <a:t>de Lorenzo A, Liaño F. Temperaturi ridicate și nefrologie: Problema schimbărilor climatice. doi: 10.1016/j.nefro.2016.12.008. PMID: 28946962.</a:t>
            </a:r>
            <a:endParaRPr lang="hu-HU" sz="1000" dirty="0"/>
          </a:p>
        </p:txBody>
      </p:sp>
      <p:pic>
        <p:nvPicPr>
          <p:cNvPr id="6" name="Kép 5">
            <a:extLst>
              <a:ext uri="{FF2B5EF4-FFF2-40B4-BE49-F238E27FC236}">
                <a16:creationId xmlns:a16="http://schemas.microsoft.com/office/drawing/2014/main" id="{773C15EE-FAD0-D70E-2D6B-D9585F9E6D46}"/>
              </a:ext>
            </a:extLst>
          </p:cNvPr>
          <p:cNvPicPr>
            <a:picLocks noChangeAspect="1"/>
          </p:cNvPicPr>
          <p:nvPr/>
        </p:nvPicPr>
        <p:blipFill>
          <a:blip r:embed="rId2"/>
          <a:stretch>
            <a:fillRect/>
          </a:stretch>
        </p:blipFill>
        <p:spPr>
          <a:xfrm>
            <a:off x="2245489" y="972103"/>
            <a:ext cx="7924792" cy="4410125"/>
          </a:xfrm>
          <a:prstGeom prst="rect">
            <a:avLst/>
          </a:prstGeom>
        </p:spPr>
      </p:pic>
    </p:spTree>
    <p:extLst>
      <p:ext uri="{BB962C8B-B14F-4D97-AF65-F5344CB8AC3E}">
        <p14:creationId xmlns:p14="http://schemas.microsoft.com/office/powerpoint/2010/main" val="2348666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rotWithShape="1">
          <a:blip r:embed="rId2"/>
          <a:srcRect l="1693" t="1750"/>
          <a:stretch/>
        </p:blipFill>
        <p:spPr>
          <a:xfrm>
            <a:off x="5000884" y="26190"/>
            <a:ext cx="5816861" cy="6238339"/>
          </a:xfrm>
          <a:prstGeom prst="rect">
            <a:avLst/>
          </a:prstGeom>
        </p:spPr>
      </p:pic>
      <p:pic>
        <p:nvPicPr>
          <p:cNvPr id="6" name="Kép 5"/>
          <p:cNvPicPr>
            <a:picLocks noChangeAspect="1"/>
          </p:cNvPicPr>
          <p:nvPr/>
        </p:nvPicPr>
        <p:blipFill>
          <a:blip r:embed="rId3"/>
          <a:stretch>
            <a:fillRect/>
          </a:stretch>
        </p:blipFill>
        <p:spPr>
          <a:xfrm>
            <a:off x="93272" y="5907746"/>
            <a:ext cx="4418342" cy="356783"/>
          </a:xfrm>
          <a:prstGeom prst="rect">
            <a:avLst/>
          </a:prstGeom>
        </p:spPr>
      </p:pic>
      <p:grpSp>
        <p:nvGrpSpPr>
          <p:cNvPr id="3" name="Csoportba foglalás 2"/>
          <p:cNvGrpSpPr/>
          <p:nvPr/>
        </p:nvGrpSpPr>
        <p:grpSpPr>
          <a:xfrm>
            <a:off x="299488" y="1484054"/>
            <a:ext cx="4012253" cy="2509975"/>
            <a:chOff x="299488" y="1484054"/>
            <a:chExt cx="4012253" cy="2509975"/>
          </a:xfrm>
        </p:grpSpPr>
        <p:pic>
          <p:nvPicPr>
            <p:cNvPr id="7" name="Kép 6"/>
            <p:cNvPicPr>
              <a:picLocks noChangeAspect="1"/>
            </p:cNvPicPr>
            <p:nvPr/>
          </p:nvPicPr>
          <p:blipFill rotWithShape="1">
            <a:blip r:embed="rId2"/>
            <a:srcRect l="1693" t="1750" r="57299" b="74343"/>
            <a:stretch/>
          </p:blipFill>
          <p:spPr>
            <a:xfrm>
              <a:off x="299488" y="1484054"/>
              <a:ext cx="4012253" cy="2509975"/>
            </a:xfrm>
            <a:prstGeom prst="rect">
              <a:avLst/>
            </a:prstGeom>
          </p:spPr>
        </p:pic>
        <p:pic>
          <p:nvPicPr>
            <p:cNvPr id="2" name="Kép 1"/>
            <p:cNvPicPr>
              <a:picLocks noChangeAspect="1"/>
            </p:cNvPicPr>
            <p:nvPr/>
          </p:nvPicPr>
          <p:blipFill>
            <a:blip r:embed="rId4"/>
            <a:stretch>
              <a:fillRect/>
            </a:stretch>
          </p:blipFill>
          <p:spPr>
            <a:xfrm>
              <a:off x="872975" y="2061712"/>
              <a:ext cx="3017538" cy="1526877"/>
            </a:xfrm>
            <a:prstGeom prst="rect">
              <a:avLst/>
            </a:prstGeom>
          </p:spPr>
        </p:pic>
      </p:grpSp>
      <p:sp>
        <p:nvSpPr>
          <p:cNvPr id="5" name="Téglalap 4"/>
          <p:cNvSpPr/>
          <p:nvPr/>
        </p:nvSpPr>
        <p:spPr>
          <a:xfrm>
            <a:off x="833302" y="2178819"/>
            <a:ext cx="3096883" cy="1292662"/>
          </a:xfrm>
          <a:prstGeom prst="rect">
            <a:avLst/>
          </a:prstGeom>
        </p:spPr>
        <p:txBody>
          <a:bodyPr wrap="square">
            <a:spAutoFit/>
          </a:bodyPr>
          <a:lstStyle/>
          <a:p>
            <a:pPr algn="ctr"/>
            <a:r>
              <a:rPr lang="hu-HU" sz="2600" b="1" dirty="0" err="1"/>
              <a:t>Medicamente</a:t>
            </a:r>
            <a:r>
              <a:rPr lang="hu-HU" sz="2600" b="1" dirty="0"/>
              <a:t> </a:t>
            </a:r>
            <a:r>
              <a:rPr lang="hu-HU" sz="2600" b="1" dirty="0" err="1"/>
              <a:t>care</a:t>
            </a:r>
            <a:r>
              <a:rPr lang="hu-HU" sz="2600" b="1" dirty="0"/>
              <a:t> </a:t>
            </a:r>
            <a:r>
              <a:rPr lang="hu-HU" sz="2600" b="1" dirty="0" err="1"/>
              <a:t>pot</a:t>
            </a:r>
            <a:r>
              <a:rPr lang="hu-HU" sz="2600" b="1" dirty="0"/>
              <a:t> </a:t>
            </a:r>
            <a:r>
              <a:rPr lang="hu-HU" sz="2600" b="1" dirty="0" err="1" smtClean="0"/>
              <a:t>interacționa</a:t>
            </a:r>
            <a:r>
              <a:rPr lang="hu-HU" sz="2600" b="1" dirty="0" smtClean="0"/>
              <a:t/>
            </a:r>
            <a:br>
              <a:rPr lang="hu-HU" sz="2600" b="1" dirty="0" smtClean="0"/>
            </a:br>
            <a:r>
              <a:rPr lang="hu-HU" sz="2600" b="1" dirty="0" err="1" smtClean="0"/>
              <a:t>cu</a:t>
            </a:r>
            <a:r>
              <a:rPr lang="hu-HU" sz="2600" b="1" dirty="0" smtClean="0"/>
              <a:t> </a:t>
            </a:r>
            <a:r>
              <a:rPr lang="hu-HU" sz="2600" b="1" dirty="0" err="1"/>
              <a:t>căldura</a:t>
            </a:r>
            <a:endParaRPr lang="de-DE" sz="2600" b="1" dirty="0"/>
          </a:p>
        </p:txBody>
      </p:sp>
    </p:spTree>
    <p:extLst>
      <p:ext uri="{BB962C8B-B14F-4D97-AF65-F5344CB8AC3E}">
        <p14:creationId xmlns:p14="http://schemas.microsoft.com/office/powerpoint/2010/main" val="6077232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a:t>Eco-anxietate</a:t>
            </a:r>
          </a:p>
        </p:txBody>
      </p:sp>
      <p:sp>
        <p:nvSpPr>
          <p:cNvPr id="3" name="Tartalom helye 2"/>
          <p:cNvSpPr>
            <a:spLocks noGrp="1"/>
          </p:cNvSpPr>
          <p:nvPr>
            <p:ph idx="1"/>
          </p:nvPr>
        </p:nvSpPr>
        <p:spPr>
          <a:xfrm>
            <a:off x="192505" y="733767"/>
            <a:ext cx="7364234" cy="5370897"/>
          </a:xfrm>
        </p:spPr>
        <p:txBody>
          <a:bodyPr rtlCol="0">
            <a:normAutofit lnSpcReduction="10000"/>
          </a:bodyPr>
          <a:lstStyle/>
          <a:p>
            <a:pPr algn="just" rtl="0">
              <a:lnSpc>
                <a:spcPct val="100000"/>
              </a:lnSpc>
            </a:pPr>
            <a:r>
              <a:rPr lang="ro" sz="2000" dirty="0"/>
              <a:t>Eco-anxietatea este stresul cauzat de schimbările climatice, oamenii devenind neliniștiți cu privire la viitorul lor. </a:t>
            </a:r>
            <a:endParaRPr lang="hu-HU" sz="2000" dirty="0"/>
          </a:p>
          <a:p>
            <a:pPr algn="just" rtl="0">
              <a:lnSpc>
                <a:spcPct val="100000"/>
              </a:lnSpc>
            </a:pPr>
            <a:r>
              <a:rPr lang="ro" sz="2000" dirty="0"/>
              <a:t>Mulți oameni declară că se tem pentru ei înșiși, pentru copiii lor și pentru generațiile viitoare, cu sentimente profunde de pierdere, disperare și furie, în timp ce sunt martorii efectelor schimbărilor climatice. </a:t>
            </a:r>
            <a:endParaRPr lang="hu-HU" sz="2000" dirty="0"/>
          </a:p>
          <a:p>
            <a:pPr algn="just" rtl="0">
              <a:lnSpc>
                <a:spcPct val="100000"/>
              </a:lnSpc>
            </a:pPr>
            <a:r>
              <a:rPr lang="ro" sz="2000" dirty="0"/>
              <a:t>Există și alți termeni utilizați pentru a înțelege suferința indusă de mediu.</a:t>
            </a:r>
            <a:endParaRPr lang="hu-HU" sz="2000" dirty="0"/>
          </a:p>
          <a:p>
            <a:pPr lvl="1" rtl="0">
              <a:lnSpc>
                <a:spcPct val="100000"/>
              </a:lnSpc>
            </a:pPr>
            <a:r>
              <a:rPr lang="ro" sz="1800" b="1" dirty="0"/>
              <a:t>Durerea ecologică </a:t>
            </a:r>
            <a:r>
              <a:rPr lang="ro" sz="1800" dirty="0"/>
              <a:t>explică durerea resimțită ca răspuns la pierderile experimentate sau anticipate în lumea naturală.</a:t>
            </a:r>
            <a:endParaRPr lang="hu-HU" sz="1800" dirty="0"/>
          </a:p>
          <a:p>
            <a:pPr lvl="1" rtl="0">
              <a:lnSpc>
                <a:spcPct val="100000"/>
              </a:lnSpc>
            </a:pPr>
            <a:r>
              <a:rPr lang="ro" sz="1800" b="1" dirty="0"/>
              <a:t>Solastalgia</a:t>
            </a:r>
            <a:r>
              <a:rPr lang="ro" sz="1800" dirty="0"/>
              <a:t> este definită ca fiind suferința produsă de schimbările de mediu care au un impact asupra oamenilor în timp ce aceștia sunt direct conectați la mediul lor de viață.</a:t>
            </a:r>
            <a:endParaRPr lang="hu-HU" sz="1800" dirty="0"/>
          </a:p>
          <a:p>
            <a:pPr lvl="1" rtl="0">
              <a:lnSpc>
                <a:spcPct val="100000"/>
              </a:lnSpc>
            </a:pPr>
            <a:r>
              <a:rPr lang="ro" sz="1800" b="1" dirty="0"/>
              <a:t>Eco-angustul </a:t>
            </a:r>
            <a:r>
              <a:rPr lang="ro" sz="1800" dirty="0"/>
              <a:t>este un sentiment de disperare față de starea fragilă a planetei.</a:t>
            </a:r>
            <a:endParaRPr lang="hu-HU" sz="1800" dirty="0"/>
          </a:p>
          <a:p>
            <a:pPr lvl="1" rtl="0">
              <a:lnSpc>
                <a:spcPct val="100000"/>
              </a:lnSpc>
            </a:pPr>
            <a:r>
              <a:rPr lang="ro" sz="1800" b="1" dirty="0"/>
              <a:t>Suferința legată de mediu </a:t>
            </a:r>
            <a:r>
              <a:rPr lang="ro" sz="1800" dirty="0"/>
              <a:t>se datorează experienței trăite de oameni cu privire la pustietatea casei și a mediului înconjurător.</a:t>
            </a:r>
            <a:endParaRPr lang="hu-HU" sz="1800" dirty="0"/>
          </a:p>
          <a:p>
            <a:pPr rtl="0">
              <a:lnSpc>
                <a:spcPct val="100000"/>
              </a:lnSpc>
            </a:pPr>
            <a:endParaRPr lang="hu-HU" sz="2000" dirty="0"/>
          </a:p>
        </p:txBody>
      </p:sp>
      <p:sp>
        <p:nvSpPr>
          <p:cNvPr id="4" name="Téglalap 3"/>
          <p:cNvSpPr/>
          <p:nvPr/>
        </p:nvSpPr>
        <p:spPr>
          <a:xfrm>
            <a:off x="88989" y="5843054"/>
            <a:ext cx="10633646" cy="523220"/>
          </a:xfrm>
          <a:prstGeom prst="rect">
            <a:avLst/>
          </a:prstGeom>
        </p:spPr>
        <p:txBody>
          <a:bodyPr wrap="square" rtlCol="0">
            <a:spAutoFit/>
          </a:bodyPr>
          <a:lstStyle/>
          <a:p>
            <a:pPr rtl="0"/>
            <a:r>
              <a:rPr lang="ro" sz="1400">
                <a:solidFill>
                  <a:schemeClr val="bg1">
                    <a:lumMod val="50000"/>
                  </a:schemeClr>
                </a:solidFill>
              </a:rPr>
              <a:t>Sursa: Coffey et al.: Înțelegerea eco-anxietății: O analiză sistematică a literaturii actuale și a lacunelor de cunoștințe identificate. The Journal of Climate Change and Health 3 (2021) 1000472. </a:t>
            </a:r>
            <a:r>
              <a:rPr lang="ro" sz="1400">
                <a:solidFill>
                  <a:schemeClr val="bg1">
                    <a:lumMod val="50000"/>
                  </a:schemeClr>
                </a:solidFill>
                <a:hlinkClick r:id="rId2"/>
              </a:rPr>
              <a:t>https://doi.org/10.1016/j.joclim.2021.100047</a:t>
            </a:r>
            <a:r>
              <a:rPr lang="ro" sz="1400">
                <a:solidFill>
                  <a:schemeClr val="bg1">
                    <a:lumMod val="50000"/>
                  </a:schemeClr>
                </a:solidFill>
              </a:rPr>
              <a:t> </a:t>
            </a:r>
          </a:p>
        </p:txBody>
      </p:sp>
      <p:pic>
        <p:nvPicPr>
          <p:cNvPr id="5" name="Kép 4"/>
          <p:cNvPicPr>
            <a:picLocks noChangeAspect="1"/>
          </p:cNvPicPr>
          <p:nvPr/>
        </p:nvPicPr>
        <p:blipFill>
          <a:blip r:embed="rId3"/>
          <a:stretch>
            <a:fillRect/>
          </a:stretch>
        </p:blipFill>
        <p:spPr>
          <a:xfrm>
            <a:off x="7660257" y="1237056"/>
            <a:ext cx="4061065" cy="4071586"/>
          </a:xfrm>
          <a:prstGeom prst="rect">
            <a:avLst/>
          </a:prstGeom>
        </p:spPr>
      </p:pic>
    </p:spTree>
    <p:extLst>
      <p:ext uri="{BB962C8B-B14F-4D97-AF65-F5344CB8AC3E}">
        <p14:creationId xmlns:p14="http://schemas.microsoft.com/office/powerpoint/2010/main" val="40070999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a:t>Emoții asociate cu eco-anxietatea</a:t>
            </a:r>
          </a:p>
        </p:txBody>
      </p:sp>
      <p:sp>
        <p:nvSpPr>
          <p:cNvPr id="3" name="Tartalom helye 2"/>
          <p:cNvSpPr>
            <a:spLocks noGrp="1"/>
          </p:cNvSpPr>
          <p:nvPr>
            <p:ph idx="1"/>
          </p:nvPr>
        </p:nvSpPr>
        <p:spPr>
          <a:xfrm>
            <a:off x="192505" y="874481"/>
            <a:ext cx="11896825" cy="5370897"/>
          </a:xfrm>
        </p:spPr>
        <p:txBody>
          <a:bodyPr rtlCol="0">
            <a:normAutofit/>
          </a:bodyPr>
          <a:lstStyle/>
          <a:p>
            <a:pPr rtl="0">
              <a:lnSpc>
                <a:spcPct val="100000"/>
              </a:lnSpc>
            </a:pPr>
            <a:r>
              <a:rPr lang="ro" sz="2000" dirty="0"/>
              <a:t>Emoțiile asociate cu eco-anxietatea se leagă de anxietatea generală - o emoționalitate negativă caracterizată prin simptome fizice și prin aprehensiuni orientate spre viitor, în timp ce eco-anxietatea se concentrează pe preocupările legate de schimbările climatice. </a:t>
            </a:r>
            <a:endParaRPr lang="hu-HU" sz="2000" dirty="0"/>
          </a:p>
          <a:p>
            <a:pPr rtl="0">
              <a:lnSpc>
                <a:spcPct val="100000"/>
              </a:lnSpc>
            </a:pPr>
            <a:r>
              <a:rPr lang="ro" sz="2000" dirty="0"/>
              <a:t>În timp ce emoțiile negative sunt adesea asociate cu eco-anxietatea, ele pot fi, de asemenea, o adaptare psihologică sănătoasă și un răspuns la amenințări. </a:t>
            </a:r>
            <a:endParaRPr lang="hu-HU" sz="2000" dirty="0"/>
          </a:p>
          <a:p>
            <a:pPr rtl="0">
              <a:lnSpc>
                <a:spcPct val="100000"/>
              </a:lnSpc>
            </a:pPr>
            <a:r>
              <a:rPr lang="ro" sz="2000" dirty="0"/>
              <a:t>Comportamente fizice negative asociate cu schimbările climatice:</a:t>
            </a:r>
          </a:p>
          <a:p>
            <a:pPr lvl="1" rtl="0">
              <a:lnSpc>
                <a:spcPct val="100000"/>
              </a:lnSpc>
            </a:pPr>
            <a:r>
              <a:rPr lang="ro" sz="1600" dirty="0"/>
              <a:t>Să fii bolnav fizic</a:t>
            </a:r>
            <a:endParaRPr lang="hu-HU" sz="1600" dirty="0"/>
          </a:p>
          <a:p>
            <a:pPr lvl="1" rtl="0">
              <a:lnSpc>
                <a:spcPct val="100000"/>
              </a:lnSpc>
            </a:pPr>
            <a:r>
              <a:rPr lang="ro" sz="1600" dirty="0"/>
              <a:t>Atacuri de panică</a:t>
            </a:r>
            <a:endParaRPr lang="hu-HU" sz="1600" dirty="0"/>
          </a:p>
          <a:p>
            <a:pPr lvl="1" rtl="0">
              <a:lnSpc>
                <a:spcPct val="100000"/>
              </a:lnSpc>
            </a:pPr>
            <a:r>
              <a:rPr lang="ro" sz="1600" dirty="0"/>
              <a:t>Reacții emoționale adverse, cum ar fi iritabilitate, slăbiciune, insomnie, tristețe, depresie, amorțeală, neajutorare, lipsă de speranță, vinovăție, frustrare sau furie</a:t>
            </a:r>
            <a:endParaRPr lang="hu-HU" sz="1600" dirty="0"/>
          </a:p>
          <a:p>
            <a:pPr lvl="1" rtl="0">
              <a:lnSpc>
                <a:spcPct val="100000"/>
              </a:lnSpc>
            </a:pPr>
            <a:r>
              <a:rPr lang="ro" sz="1600" dirty="0"/>
              <a:t>Senzație de frică sau nesiguranță</a:t>
            </a:r>
            <a:endParaRPr lang="hu-HU" sz="1600" dirty="0"/>
          </a:p>
          <a:p>
            <a:pPr lvl="1" rtl="0">
              <a:lnSpc>
                <a:spcPct val="100000"/>
              </a:lnSpc>
            </a:pPr>
            <a:r>
              <a:rPr lang="ro" sz="1600" dirty="0"/>
              <a:t>A fi într-o stare de paralizie care se manifestă ca apatie</a:t>
            </a:r>
            <a:endParaRPr lang="hu-HU" sz="1600" dirty="0"/>
          </a:p>
          <a:p>
            <a:pPr rtl="0">
              <a:lnSpc>
                <a:spcPct val="100000"/>
              </a:lnSpc>
            </a:pPr>
            <a:r>
              <a:rPr lang="ro" sz="2000" dirty="0"/>
              <a:t>Emoții sau comportamente pozitive:</a:t>
            </a:r>
          </a:p>
          <a:p>
            <a:pPr lvl="1" rtl="0">
              <a:lnSpc>
                <a:spcPct val="100000"/>
              </a:lnSpc>
            </a:pPr>
            <a:r>
              <a:rPr lang="ro" sz="1600" dirty="0"/>
              <a:t>Sentimente de speranță, împuternicire și conectare, în special atunci când sunt asociate cu acțiunea colectivă</a:t>
            </a:r>
            <a:endParaRPr lang="hu-HU" sz="1600" dirty="0"/>
          </a:p>
          <a:p>
            <a:pPr lvl="1" rtl="0">
              <a:lnSpc>
                <a:spcPct val="100000"/>
              </a:lnSpc>
            </a:pPr>
            <a:r>
              <a:rPr lang="ro" sz="1600" dirty="0"/>
              <a:t>Aceste sentimente pot fi, de asemenea, o sursă de motivație pentru un angajament activ și pentru a se concentra asupra eforturilor de atenuare.</a:t>
            </a:r>
            <a:endParaRPr lang="hu-HU" sz="1600" dirty="0"/>
          </a:p>
        </p:txBody>
      </p:sp>
      <p:sp>
        <p:nvSpPr>
          <p:cNvPr id="4" name="Téglalap 3"/>
          <p:cNvSpPr/>
          <p:nvPr/>
        </p:nvSpPr>
        <p:spPr>
          <a:xfrm>
            <a:off x="119923" y="6150493"/>
            <a:ext cx="10633646" cy="246221"/>
          </a:xfrm>
          <a:prstGeom prst="rect">
            <a:avLst/>
          </a:prstGeom>
        </p:spPr>
        <p:txBody>
          <a:bodyPr wrap="square" rtlCol="0">
            <a:spAutoFit/>
          </a:bodyPr>
          <a:lstStyle/>
          <a:p>
            <a:pPr rtl="0"/>
            <a:r>
              <a:rPr lang="ro" sz="1000" dirty="0" smtClean="0">
                <a:solidFill>
                  <a:schemeClr val="bg1">
                    <a:lumMod val="50000"/>
                  </a:schemeClr>
                </a:solidFill>
                <a:hlinkClick r:id="rId2"/>
              </a:rPr>
              <a:t>https</a:t>
            </a:r>
            <a:r>
              <a:rPr lang="ro" sz="1000" dirty="0">
                <a:solidFill>
                  <a:schemeClr val="bg1">
                    <a:lumMod val="50000"/>
                  </a:schemeClr>
                </a:solidFill>
                <a:hlinkClick r:id="rId2"/>
              </a:rPr>
              <a:t>://doi.org/10.1016/j.joclim.2021.100047</a:t>
            </a:r>
            <a:r>
              <a:rPr lang="ro" sz="1000" dirty="0">
                <a:solidFill>
                  <a:schemeClr val="bg1">
                    <a:lumMod val="50000"/>
                  </a:schemeClr>
                </a:solidFill>
              </a:rPr>
              <a:t> </a:t>
            </a:r>
          </a:p>
        </p:txBody>
      </p:sp>
    </p:spTree>
    <p:extLst>
      <p:ext uri="{BB962C8B-B14F-4D97-AF65-F5344CB8AC3E}">
        <p14:creationId xmlns:p14="http://schemas.microsoft.com/office/powerpoint/2010/main" val="39613768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37436"/>
          </a:xfrm>
        </p:spPr>
        <p:txBody>
          <a:bodyPr rtlCol="0">
            <a:normAutofit/>
          </a:bodyPr>
          <a:lstStyle/>
          <a:p>
            <a:pPr rtl="0"/>
            <a:r>
              <a:rPr lang="ro" sz="3200" b="1"/>
              <a:t>Există o asociere între vremea caldă și rezultatele slabe ale sănătății mintale? O revizuire sistematică și o meta-analiză</a:t>
            </a:r>
            <a:endParaRPr lang="hu-HU" sz="3200" b="1" dirty="0"/>
          </a:p>
        </p:txBody>
      </p:sp>
      <p:sp>
        <p:nvSpPr>
          <p:cNvPr id="3" name="Tartalom helye 2"/>
          <p:cNvSpPr>
            <a:spLocks noGrp="1"/>
          </p:cNvSpPr>
          <p:nvPr>
            <p:ph idx="1"/>
          </p:nvPr>
        </p:nvSpPr>
        <p:spPr>
          <a:xfrm>
            <a:off x="192505" y="1699404"/>
            <a:ext cx="11642937" cy="4478947"/>
          </a:xfrm>
        </p:spPr>
        <p:txBody>
          <a:bodyPr rtlCol="0">
            <a:normAutofit/>
          </a:bodyPr>
          <a:lstStyle/>
          <a:p>
            <a:pPr algn="just" rtl="0">
              <a:lnSpc>
                <a:spcPct val="100000"/>
              </a:lnSpc>
            </a:pPr>
            <a:r>
              <a:rPr lang="ro" sz="2000" dirty="0"/>
              <a:t>În ceea ce privește temperaturile ridicate, pentru fiecare creștere cu 1 °C a temperaturii, se înregistrează o creștere a</a:t>
            </a:r>
            <a:endParaRPr lang="hu-HU" sz="2000" dirty="0"/>
          </a:p>
          <a:p>
            <a:pPr lvl="1" algn="just" rtl="0">
              <a:lnSpc>
                <a:spcPct val="100000"/>
              </a:lnSpc>
            </a:pPr>
            <a:r>
              <a:rPr lang="ro" sz="2000" dirty="0"/>
              <a:t>mortalitatea a crescut cu un RR de 1,022 (95%CI: </a:t>
            </a:r>
            <a:r>
              <a:rPr lang="ro" sz="2000" dirty="0" smtClean="0"/>
              <a:t>1.015-1.029</a:t>
            </a:r>
            <a:r>
              <a:rPr lang="ro" sz="2000" dirty="0"/>
              <a:t>) </a:t>
            </a:r>
            <a:endParaRPr lang="hu-HU" sz="2000" dirty="0"/>
          </a:p>
          <a:p>
            <a:pPr lvl="1" algn="just" rtl="0">
              <a:lnSpc>
                <a:spcPct val="100000"/>
              </a:lnSpc>
              <a:spcAft>
                <a:spcPts val="1000"/>
              </a:spcAft>
            </a:pPr>
            <a:r>
              <a:rPr lang="ro" sz="2000" dirty="0"/>
              <a:t>morbiditatea a crescut cu 1,009 (95%CI: </a:t>
            </a:r>
            <a:r>
              <a:rPr lang="ro" sz="2000" dirty="0" smtClean="0"/>
              <a:t>1.007-1.015</a:t>
            </a:r>
            <a:r>
              <a:rPr lang="ro" sz="2000" dirty="0"/>
              <a:t>)</a:t>
            </a:r>
          </a:p>
          <a:p>
            <a:pPr algn="just" rtl="0">
              <a:lnSpc>
                <a:spcPct val="100000"/>
              </a:lnSpc>
              <a:spcAft>
                <a:spcPts val="1000"/>
              </a:spcAft>
            </a:pPr>
            <a:r>
              <a:rPr lang="ro" sz="2000" dirty="0"/>
              <a:t>Cel mai mare risc de mortalitate a fost atribuit tulburărilor mentale legate de substanțe (RR, 1,046; 95%CI: 0,991-1,101), urmat de tulburările mentale organice (RR, 1,033; 95%CI: </a:t>
            </a:r>
            <a:r>
              <a:rPr lang="ro" sz="2000" dirty="0" smtClean="0"/>
              <a:t>1.020-1.046</a:t>
            </a:r>
            <a:r>
              <a:rPr lang="ro" sz="2000" dirty="0"/>
              <a:t>). </a:t>
            </a:r>
            <a:endParaRPr lang="hu-HU" sz="2000" dirty="0"/>
          </a:p>
          <a:p>
            <a:pPr algn="just" rtl="0">
              <a:lnSpc>
                <a:spcPct val="100000"/>
              </a:lnSpc>
              <a:spcAft>
                <a:spcPts val="1000"/>
              </a:spcAft>
            </a:pPr>
            <a:r>
              <a:rPr lang="ro" sz="2000" dirty="0"/>
              <a:t>O creștere a temperaturii cu 1 °C a fost, de asemenea, asociată cu o creștere semnificativă a morbidității, cum ar fi tulburările de dispoziție, tulburările psihice organice, schizofrenia, tulburările nevrotice și de anxietate. </a:t>
            </a:r>
            <a:endParaRPr lang="hu-HU" sz="2000" dirty="0"/>
          </a:p>
          <a:p>
            <a:pPr algn="just" rtl="0">
              <a:lnSpc>
                <a:spcPct val="100000"/>
              </a:lnSpc>
            </a:pPr>
            <a:r>
              <a:rPr lang="ro" sz="2000" dirty="0"/>
              <a:t>Constatările sugerează dovezi de vulnerabilitate pentru populațiile care trăiesc în zonele climatice tropicale și subtropicale și pentru persoanele cu vârsta de peste 65 de ani. </a:t>
            </a:r>
            <a:endParaRPr lang="hu-HU" sz="2000" dirty="0"/>
          </a:p>
        </p:txBody>
      </p:sp>
      <p:sp>
        <p:nvSpPr>
          <p:cNvPr id="4" name="Téglalap 3"/>
          <p:cNvSpPr/>
          <p:nvPr/>
        </p:nvSpPr>
        <p:spPr>
          <a:xfrm>
            <a:off x="0" y="6178351"/>
            <a:ext cx="10965021" cy="246221"/>
          </a:xfrm>
          <a:prstGeom prst="rect">
            <a:avLst/>
          </a:prstGeom>
        </p:spPr>
        <p:txBody>
          <a:bodyPr wrap="square" rtlCol="0">
            <a:spAutoFit/>
          </a:bodyPr>
          <a:lstStyle/>
          <a:p>
            <a:pPr rtl="0"/>
            <a:r>
              <a:rPr lang="ro" sz="1000" dirty="0">
                <a:solidFill>
                  <a:schemeClr val="bg1">
                    <a:lumMod val="50000"/>
                  </a:schemeClr>
                </a:solidFill>
              </a:rPr>
              <a:t>Sursa: Liu et al.: Există o asociere între vremea caldă și rezultatele slabe ale sănătății mintale? O revizuire sistematică și o meta-analiză. Environ Int. 2021. </a:t>
            </a:r>
            <a:r>
              <a:rPr lang="ro" sz="1000" dirty="0">
                <a:solidFill>
                  <a:schemeClr val="bg1">
                    <a:lumMod val="50000"/>
                  </a:schemeClr>
                </a:solidFill>
                <a:hlinkClick r:id="rId2"/>
              </a:rPr>
              <a:t>https://doi.org/10.1016/j.envint.2021.106533</a:t>
            </a:r>
            <a:endParaRPr lang="hu-HU" sz="1000" dirty="0">
              <a:solidFill>
                <a:schemeClr val="bg1">
                  <a:lumMod val="50000"/>
                </a:schemeClr>
              </a:solidFill>
            </a:endParaRPr>
          </a:p>
        </p:txBody>
      </p:sp>
    </p:spTree>
    <p:extLst>
      <p:ext uri="{BB962C8B-B14F-4D97-AF65-F5344CB8AC3E}">
        <p14:creationId xmlns:p14="http://schemas.microsoft.com/office/powerpoint/2010/main" val="412489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dirty="0"/>
              <a:t>Schimbările climatice și sănătatea </a:t>
            </a:r>
            <a:r>
              <a:rPr lang="ro-RO" b="1" dirty="0"/>
              <a:t>la locul de muncă</a:t>
            </a:r>
            <a:endParaRPr lang="hu-HU" b="1" dirty="0"/>
          </a:p>
        </p:txBody>
      </p:sp>
      <p:sp>
        <p:nvSpPr>
          <p:cNvPr id="3" name="Tartalom helye 2"/>
          <p:cNvSpPr>
            <a:spLocks noGrp="1"/>
          </p:cNvSpPr>
          <p:nvPr>
            <p:ph idx="1"/>
          </p:nvPr>
        </p:nvSpPr>
        <p:spPr>
          <a:xfrm>
            <a:off x="175038" y="784459"/>
            <a:ext cx="6127272" cy="5289082"/>
          </a:xfrm>
        </p:spPr>
        <p:txBody>
          <a:bodyPr rtlCol="0">
            <a:noAutofit/>
          </a:bodyPr>
          <a:lstStyle/>
          <a:p>
            <a:pPr rtl="0">
              <a:lnSpc>
                <a:spcPct val="120000"/>
              </a:lnSpc>
            </a:pPr>
            <a:r>
              <a:rPr lang="ro" sz="1600" b="1" i="1" dirty="0" smtClean="0"/>
              <a:t>Calitatea </a:t>
            </a:r>
            <a:r>
              <a:rPr lang="ro" sz="1600" b="1" i="1" dirty="0"/>
              <a:t>aerului</a:t>
            </a:r>
            <a:endParaRPr lang="hu-HU" sz="1600" b="1" i="1" dirty="0"/>
          </a:p>
          <a:p>
            <a:pPr lvl="1" rtl="0">
              <a:lnSpc>
                <a:spcPct val="120000"/>
              </a:lnSpc>
            </a:pPr>
            <a:r>
              <a:rPr lang="ro" sz="1600" dirty="0"/>
              <a:t>Schimbările climatice vor avea un impact asupra calității aerului - se preconizează o creștere a anumitor poluanți din aerul exterior (</a:t>
            </a:r>
            <a:r>
              <a:rPr lang="ro" sz="1600" baseline="-25000" dirty="0"/>
              <a:t>O3</a:t>
            </a:r>
            <a:r>
              <a:rPr lang="ro" sz="1600" dirty="0"/>
              <a:t> și PM).</a:t>
            </a:r>
            <a:endParaRPr lang="hu-HU" sz="1600" dirty="0"/>
          </a:p>
          <a:p>
            <a:pPr lvl="1" rtl="0">
              <a:lnSpc>
                <a:spcPct val="120000"/>
              </a:lnSpc>
            </a:pPr>
            <a:r>
              <a:rPr lang="ro" sz="1600" dirty="0"/>
              <a:t>Lucrătorii care lucrează în aer liber, inclusiv lucrătorii agricoli și migranții, pot fi mai expuși la acești poluanți, care pot duce la boli respiratorii, inclusiv astm.</a:t>
            </a:r>
          </a:p>
          <a:p>
            <a:pPr rtl="0">
              <a:lnSpc>
                <a:spcPct val="120000"/>
              </a:lnSpc>
            </a:pPr>
            <a:r>
              <a:rPr lang="ro" sz="1600" b="1" i="1" dirty="0"/>
              <a:t>Polen</a:t>
            </a:r>
            <a:endParaRPr lang="hu-HU" sz="1600" b="1" i="1" dirty="0"/>
          </a:p>
          <a:p>
            <a:pPr lvl="1" rtl="0">
              <a:lnSpc>
                <a:spcPct val="120000"/>
              </a:lnSpc>
            </a:pPr>
            <a:r>
              <a:rPr lang="ro" sz="1600" dirty="0"/>
              <a:t>Încălzirea mai timpurie a primăverii, modificările precipitațiilor, precum și creșterea temperaturilor și a concentrațiilor de dioxid de carbon pot crește durata și severitatea sezonului de polen.</a:t>
            </a:r>
            <a:endParaRPr lang="hu-HU" sz="1600" dirty="0"/>
          </a:p>
          <a:p>
            <a:pPr lvl="1" rtl="0">
              <a:lnSpc>
                <a:spcPct val="120000"/>
              </a:lnSpc>
            </a:pPr>
            <a:r>
              <a:rPr lang="ro" sz="1600" dirty="0"/>
              <a:t>Lucrătorii care lucrează în aer liber, cum ar fi fermierii, crescătorii de animale și alți lucrători din agricultură, se pot confrunta cu o expunere mai mare la polen și la alți alergeni care provoacă febra fânului sau astm.</a:t>
            </a:r>
            <a:endParaRPr lang="hu-HU" sz="1600" dirty="0"/>
          </a:p>
        </p:txBody>
      </p:sp>
      <p:sp>
        <p:nvSpPr>
          <p:cNvPr id="4" name="Téglalap 3"/>
          <p:cNvSpPr/>
          <p:nvPr/>
        </p:nvSpPr>
        <p:spPr>
          <a:xfrm>
            <a:off x="0" y="6155356"/>
            <a:ext cx="8862043" cy="246221"/>
          </a:xfrm>
          <a:prstGeom prst="rect">
            <a:avLst/>
          </a:prstGeom>
        </p:spPr>
        <p:txBody>
          <a:bodyPr wrap="square" rtlCol="0">
            <a:spAutoFit/>
          </a:bodyPr>
          <a:lstStyle/>
          <a:p>
            <a:pPr rtl="0"/>
            <a:r>
              <a:rPr lang="ro" sz="1000" dirty="0">
                <a:solidFill>
                  <a:schemeClr val="bg1">
                    <a:lumMod val="50000"/>
                  </a:schemeClr>
                </a:solidFill>
              </a:rPr>
              <a:t>Sursa </a:t>
            </a:r>
            <a:r>
              <a:rPr lang="ro" sz="1000" dirty="0">
                <a:solidFill>
                  <a:schemeClr val="bg1">
                    <a:lumMod val="50000"/>
                  </a:schemeClr>
                </a:solidFill>
                <a:ea typeface="Tahoma" panose="020B0604030504040204" pitchFamily="34" charset="0"/>
                <a:cs typeface="Tahoma" panose="020B0604030504040204" pitchFamily="34" charset="0"/>
              </a:rPr>
              <a:t>(accesat la 14.06.2023):</a:t>
            </a:r>
            <a:r>
              <a:rPr lang="ro" sz="1000" dirty="0">
                <a:solidFill>
                  <a:schemeClr val="bg1">
                    <a:lumMod val="50000"/>
                  </a:schemeClr>
                </a:solidFill>
              </a:rPr>
              <a:t> </a:t>
            </a:r>
            <a:r>
              <a:rPr lang="ro" sz="1000" dirty="0">
                <a:solidFill>
                  <a:schemeClr val="bg1">
                    <a:lumMod val="50000"/>
                  </a:schemeClr>
                </a:solidFill>
                <a:hlinkClick r:id="rId2"/>
              </a:rPr>
              <a:t>https://www.epa.gov/climateimpacts/climate-change-and-health-workers</a:t>
            </a:r>
            <a:endParaRPr lang="hu-HU" sz="1000" dirty="0">
              <a:solidFill>
                <a:schemeClr val="bg1">
                  <a:lumMod val="50000"/>
                </a:schemeClr>
              </a:solidFill>
            </a:endParaRPr>
          </a:p>
        </p:txBody>
      </p:sp>
      <p:sp>
        <p:nvSpPr>
          <p:cNvPr id="5" name="Tartalom helye 2"/>
          <p:cNvSpPr txBox="1">
            <a:spLocks/>
          </p:cNvSpPr>
          <p:nvPr/>
        </p:nvSpPr>
        <p:spPr>
          <a:xfrm>
            <a:off x="6302310" y="784459"/>
            <a:ext cx="5611983" cy="47702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lnSpc>
                <a:spcPct val="120000"/>
              </a:lnSpc>
            </a:pPr>
            <a:r>
              <a:rPr lang="ro" sz="1600" b="1" i="1" dirty="0">
                <a:solidFill>
                  <a:schemeClr val="tx1"/>
                </a:solidFill>
              </a:rPr>
              <a:t>Incendii de vegetație</a:t>
            </a:r>
            <a:endParaRPr lang="hu-HU" sz="1600" b="1" i="1" dirty="0">
              <a:solidFill>
                <a:schemeClr val="tx1"/>
              </a:solidFill>
            </a:endParaRPr>
          </a:p>
          <a:p>
            <a:pPr lvl="1" rtl="0">
              <a:lnSpc>
                <a:spcPct val="120000"/>
              </a:lnSpc>
            </a:pPr>
            <a:r>
              <a:rPr lang="ro" sz="1600" dirty="0">
                <a:solidFill>
                  <a:schemeClr val="tx1"/>
                </a:solidFill>
              </a:rPr>
              <a:t>Pe măsură ce clima se schimbă, creșterea frecvenței și intensității incendiilor va duce la creșterea riscurilor pentru sănătatea respiratorie a pompierilor (inflamarea plămânilor și scăderea funcției pulmonare).</a:t>
            </a:r>
            <a:endParaRPr lang="en-US" sz="1600" dirty="0">
              <a:solidFill>
                <a:schemeClr val="tx1"/>
              </a:solidFill>
            </a:endParaRPr>
          </a:p>
          <a:p>
            <a:pPr rtl="0">
              <a:lnSpc>
                <a:spcPct val="120000"/>
              </a:lnSpc>
              <a:spcBef>
                <a:spcPts val="2500"/>
              </a:spcBef>
            </a:pPr>
            <a:r>
              <a:rPr lang="ro" sz="1600" b="1" i="1" dirty="0">
                <a:solidFill>
                  <a:schemeClr val="tx1"/>
                </a:solidFill>
              </a:rPr>
              <a:t>Mediile interioare</a:t>
            </a:r>
            <a:endParaRPr lang="hu-HU" sz="1600" b="1" i="1" dirty="0">
              <a:solidFill>
                <a:schemeClr val="tx1"/>
              </a:solidFill>
            </a:endParaRPr>
          </a:p>
          <a:p>
            <a:pPr lvl="1" rtl="0">
              <a:lnSpc>
                <a:spcPct val="120000"/>
              </a:lnSpc>
            </a:pPr>
            <a:r>
              <a:rPr lang="ro" sz="1600" dirty="0">
                <a:solidFill>
                  <a:schemeClr val="tx1"/>
                </a:solidFill>
              </a:rPr>
              <a:t>Schimbările climatice pot agrava prezența alergenilor și a anumitor poluanți din exterior, care pot ajunge apoi în interior.</a:t>
            </a:r>
            <a:endParaRPr lang="hu-HU" sz="1600" dirty="0">
              <a:solidFill>
                <a:schemeClr val="tx1"/>
              </a:solidFill>
            </a:endParaRPr>
          </a:p>
          <a:p>
            <a:pPr lvl="1" rtl="0">
              <a:lnSpc>
                <a:spcPct val="120000"/>
              </a:lnSpc>
            </a:pPr>
            <a:r>
              <a:rPr lang="ro" sz="1600" dirty="0">
                <a:solidFill>
                  <a:schemeClr val="tx1"/>
                </a:solidFill>
              </a:rPr>
              <a:t>Schimbările climatice pot crește, de asemenea, frecvența și severitatea unor fenomene meteorologice extreme, inclusiv a precipitațiilor abundente. Mai multă umiditate și umiditate poate duce la creșterea numărului de mucegaiuri, bacterii și dăunători, ceea ce poate agrava astmul și alte efecte respiratorii pentru lucrătorii care lucrează în medii umede.</a:t>
            </a:r>
            <a:endParaRPr lang="hu-HU" sz="1600" dirty="0">
              <a:solidFill>
                <a:schemeClr val="tx1"/>
              </a:solidFill>
            </a:endParaRPr>
          </a:p>
        </p:txBody>
      </p:sp>
    </p:spTree>
    <p:extLst>
      <p:ext uri="{BB962C8B-B14F-4D97-AF65-F5344CB8AC3E}">
        <p14:creationId xmlns:p14="http://schemas.microsoft.com/office/powerpoint/2010/main" val="37200331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a:t>Schimbările climatice și securitatea și sănătatea la locul de muncă</a:t>
            </a:r>
            <a:endParaRPr lang="hu-HU" b="1" dirty="0"/>
          </a:p>
        </p:txBody>
      </p:sp>
      <p:pic>
        <p:nvPicPr>
          <p:cNvPr id="4" name="Tartalom helye 3"/>
          <p:cNvPicPr>
            <a:picLocks noGrp="1" noChangeAspect="1"/>
          </p:cNvPicPr>
          <p:nvPr>
            <p:ph idx="1"/>
          </p:nvPr>
        </p:nvPicPr>
        <p:blipFill>
          <a:blip r:embed="rId2"/>
          <a:stretch>
            <a:fillRect/>
          </a:stretch>
        </p:blipFill>
        <p:spPr>
          <a:xfrm>
            <a:off x="4105339" y="702644"/>
            <a:ext cx="7656108" cy="5543132"/>
          </a:xfrm>
          <a:prstGeom prst="rect">
            <a:avLst/>
          </a:prstGeom>
        </p:spPr>
      </p:pic>
      <p:sp>
        <p:nvSpPr>
          <p:cNvPr id="5" name="Téglalap 4"/>
          <p:cNvSpPr/>
          <p:nvPr/>
        </p:nvSpPr>
        <p:spPr>
          <a:xfrm>
            <a:off x="192504" y="1428316"/>
            <a:ext cx="3584365" cy="4955203"/>
          </a:xfrm>
          <a:prstGeom prst="rect">
            <a:avLst/>
          </a:prstGeom>
        </p:spPr>
        <p:txBody>
          <a:bodyPr wrap="square" rtlCol="0">
            <a:spAutoFit/>
          </a:bodyPr>
          <a:lstStyle/>
          <a:p>
            <a:pPr algn="just" rtl="0">
              <a:lnSpc>
                <a:spcPct val="120000"/>
              </a:lnSpc>
            </a:pPr>
            <a:r>
              <a:rPr lang="ro" sz="2000" dirty="0"/>
              <a:t>Cadrul conceptual al relației dintre schimbările climatice și securitatea și sănătatea în </a:t>
            </a:r>
            <a:r>
              <a:rPr lang="ro" sz="2000" dirty="0" smtClean="0"/>
              <a:t>muncă</a:t>
            </a:r>
          </a:p>
          <a:p>
            <a:pPr rtl="0"/>
            <a:endParaRPr lang="ro" sz="2000" dirty="0"/>
          </a:p>
          <a:p>
            <a:pPr rtl="0"/>
            <a:endParaRPr lang="ro" sz="2000" dirty="0" smtClean="0"/>
          </a:p>
          <a:p>
            <a:pPr rtl="0"/>
            <a:endParaRPr lang="ro" sz="2000" dirty="0"/>
          </a:p>
          <a:p>
            <a:pPr rtl="0"/>
            <a:endParaRPr lang="ro" sz="2000" dirty="0" smtClean="0"/>
          </a:p>
          <a:p>
            <a:pPr rtl="0"/>
            <a:endParaRPr lang="ro" sz="2000" dirty="0"/>
          </a:p>
          <a:p>
            <a:pPr rtl="0"/>
            <a:endParaRPr lang="ro" sz="2000" dirty="0" smtClean="0"/>
          </a:p>
          <a:p>
            <a:pPr rtl="0"/>
            <a:endParaRPr lang="ro" sz="2000" dirty="0"/>
          </a:p>
          <a:p>
            <a:pPr rtl="0"/>
            <a:endParaRPr lang="hu-HU" sz="2000" dirty="0"/>
          </a:p>
          <a:p>
            <a:pPr rtl="0"/>
            <a:endParaRPr lang="hu-HU" sz="2000" dirty="0">
              <a:solidFill>
                <a:schemeClr val="bg1">
                  <a:lumMod val="50000"/>
                </a:schemeClr>
              </a:solidFill>
            </a:endParaRPr>
          </a:p>
          <a:p>
            <a:pPr rtl="0"/>
            <a:r>
              <a:rPr lang="ro" sz="1000" dirty="0"/>
              <a:t>Sursa: Schulte și Chun: Schimbările climatice și securitatea și sănătatea la locul de muncă: Stabilirea unui cadru preliminar. J Occup Environ Hyg 2009. </a:t>
            </a:r>
            <a:r>
              <a:rPr lang="ro" sz="1000" dirty="0">
                <a:solidFill>
                  <a:schemeClr val="bg1">
                    <a:lumMod val="50000"/>
                  </a:schemeClr>
                </a:solidFill>
                <a:hlinkClick r:id="rId3"/>
              </a:rPr>
              <a:t>https://doi.org/10.1080/15459620903066008</a:t>
            </a:r>
            <a:endParaRPr lang="hu-HU" sz="1000" dirty="0">
              <a:solidFill>
                <a:schemeClr val="bg1">
                  <a:lumMod val="50000"/>
                </a:schemeClr>
              </a:solidFill>
            </a:endParaRPr>
          </a:p>
        </p:txBody>
      </p:sp>
    </p:spTree>
    <p:extLst>
      <p:ext uri="{BB962C8B-B14F-4D97-AF65-F5344CB8AC3E}">
        <p14:creationId xmlns:p14="http://schemas.microsoft.com/office/powerpoint/2010/main" val="14767476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en-US" b="1" dirty="0" err="1">
                <a:latin typeface="Arial" panose="020B0604020202020204" pitchFamily="34" charset="0"/>
                <a:cs typeface="Arial" panose="020B0604020202020204" pitchFamily="34" charset="0"/>
              </a:rPr>
              <a:t>Incendii</a:t>
            </a:r>
            <a:r>
              <a:rPr lang="en-US" b="1" dirty="0">
                <a:latin typeface="Arial" panose="020B0604020202020204" pitchFamily="34" charset="0"/>
                <a:cs typeface="Arial" panose="020B0604020202020204" pitchFamily="34" charset="0"/>
              </a:rPr>
              <a:t> de </a:t>
            </a:r>
            <a:r>
              <a:rPr lang="en-US" b="1" dirty="0" err="1">
                <a:latin typeface="Arial" panose="020B0604020202020204" pitchFamily="34" charset="0"/>
                <a:cs typeface="Arial" panose="020B0604020202020204" pitchFamily="34" charset="0"/>
              </a:rPr>
              <a:t>vegeta</a:t>
            </a:r>
            <a:r>
              <a:rPr lang="ro-RO" b="1" dirty="0">
                <a:latin typeface="Arial" panose="020B0604020202020204" pitchFamily="34" charset="0"/>
                <a:cs typeface="Arial" panose="020B0604020202020204" pitchFamily="34" charset="0"/>
              </a:rPr>
              <a:t>ție</a:t>
            </a:r>
            <a:endParaRPr lang="de-DE" b="1" dirty="0">
              <a:latin typeface="Arial" panose="020B0604020202020204" pitchFamily="34" charset="0"/>
              <a:cs typeface="Arial" panose="020B0604020202020204" pitchFamily="34" charset="0"/>
            </a:endParaRPr>
          </a:p>
        </p:txBody>
      </p:sp>
      <p:sp>
        <p:nvSpPr>
          <p:cNvPr id="3" name="Tartalom helye 2"/>
          <p:cNvSpPr>
            <a:spLocks noGrp="1"/>
          </p:cNvSpPr>
          <p:nvPr>
            <p:ph idx="1"/>
          </p:nvPr>
        </p:nvSpPr>
        <p:spPr>
          <a:xfrm>
            <a:off x="114867" y="1078302"/>
            <a:ext cx="6786265" cy="5119293"/>
          </a:xfrm>
        </p:spPr>
        <p:txBody>
          <a:bodyPr rtlCol="0">
            <a:normAutofit fontScale="92500" lnSpcReduction="20000"/>
          </a:bodyPr>
          <a:lstStyle/>
          <a:p>
            <a:pPr marL="0" indent="0" algn="just" rtl="0">
              <a:lnSpc>
                <a:spcPct val="130000"/>
              </a:lnSpc>
              <a:spcAft>
                <a:spcPts val="1000"/>
              </a:spcAft>
              <a:buNone/>
            </a:pPr>
            <a:r>
              <a:rPr lang="ro" sz="2200" dirty="0">
                <a:cs typeface="Arial" panose="020B0604020202020204" pitchFamily="34" charset="0"/>
              </a:rPr>
              <a:t>Dimensiunea și frecvența incendiilor forestiere sunt în creștere din cauza schimbărilor climatice. </a:t>
            </a:r>
            <a:endParaRPr lang="hu-HU" sz="2200" dirty="0">
              <a:cs typeface="Arial" panose="020B0604020202020204" pitchFamily="34" charset="0"/>
            </a:endParaRPr>
          </a:p>
          <a:p>
            <a:pPr marL="0" indent="0" algn="just" rtl="0">
              <a:lnSpc>
                <a:spcPct val="130000"/>
              </a:lnSpc>
              <a:spcAft>
                <a:spcPts val="1000"/>
              </a:spcAft>
              <a:buNone/>
            </a:pPr>
            <a:r>
              <a:rPr lang="ro" sz="2200" dirty="0">
                <a:cs typeface="Arial" panose="020B0604020202020204" pitchFamily="34" charset="0"/>
              </a:rPr>
              <a:t>Condițiile mai calde și mai uscate usucă ecosistemele și cresc riscul de incendii. Incendiile de vegetație afectează simultan vremea și clima prin eliberarea unor cantități mari de dioxid de carbon, monoxid de carbon și particule inhalabile fine în atmosferă.</a:t>
            </a:r>
            <a:r>
              <a:rPr lang="ro" sz="2400" dirty="0">
                <a:cs typeface="Arial" panose="020B0604020202020204" pitchFamily="34" charset="0"/>
              </a:rPr>
              <a:t> </a:t>
            </a:r>
            <a:endParaRPr lang="hu-HU" sz="2400" dirty="0">
              <a:cs typeface="Arial" panose="020B0604020202020204" pitchFamily="34" charset="0"/>
            </a:endParaRPr>
          </a:p>
          <a:p>
            <a:pPr marL="0" indent="0" algn="just" rtl="0">
              <a:lnSpc>
                <a:spcPct val="130000"/>
              </a:lnSpc>
              <a:buNone/>
            </a:pPr>
            <a:r>
              <a:rPr lang="ro" sz="2200" dirty="0">
                <a:cs typeface="Arial" panose="020B0604020202020204" pitchFamily="34" charset="0"/>
              </a:rPr>
              <a:t>Incendiile pot provoca o serie de probleme de sănătate, inclusiv: </a:t>
            </a:r>
          </a:p>
          <a:p>
            <a:pPr lvl="1" algn="just" rtl="0">
              <a:lnSpc>
                <a:spcPct val="130000"/>
              </a:lnSpc>
              <a:buFont typeface="Symbol" panose="05050102010706020507" pitchFamily="18" charset="2"/>
              <a:buChar char="-"/>
            </a:pPr>
            <a:r>
              <a:rPr lang="ro" sz="2200" dirty="0">
                <a:cs typeface="Arial" panose="020B0604020202020204" pitchFamily="34" charset="0"/>
              </a:rPr>
              <a:t>arsuri și alte plăgi;</a:t>
            </a:r>
          </a:p>
          <a:p>
            <a:pPr lvl="1" rtl="0">
              <a:lnSpc>
                <a:spcPct val="130000"/>
              </a:lnSpc>
              <a:buFont typeface="Symbol" panose="05050102010706020507" pitchFamily="18" charset="2"/>
              <a:buChar char="-"/>
            </a:pPr>
            <a:r>
              <a:rPr lang="ro" sz="2200" dirty="0">
                <a:cs typeface="Arial" panose="020B0604020202020204" pitchFamily="34" charset="0"/>
              </a:rPr>
              <a:t>efecte negative asupra sănătății mintale și bunăstării psihosociale;</a:t>
            </a:r>
          </a:p>
          <a:p>
            <a:pPr lvl="1" algn="just" rtl="0">
              <a:lnSpc>
                <a:spcPct val="130000"/>
              </a:lnSpc>
              <a:spcBef>
                <a:spcPts val="0"/>
              </a:spcBef>
              <a:buFont typeface="Symbol" panose="05050102010706020507" pitchFamily="18" charset="2"/>
              <a:buChar char="-"/>
            </a:pPr>
            <a:r>
              <a:rPr lang="ro" sz="2200" dirty="0">
                <a:cs typeface="Arial" panose="020B0604020202020204" pitchFamily="34" charset="0"/>
              </a:rPr>
              <a:t>poluarea cu fum</a:t>
            </a:r>
            <a:r>
              <a:rPr lang="ro" sz="1800" dirty="0">
                <a:cs typeface="Arial" panose="020B0604020202020204" pitchFamily="34" charset="0"/>
              </a:rPr>
              <a:t>.</a:t>
            </a:r>
            <a:endParaRPr lang="de-DE" sz="1800" dirty="0">
              <a:cs typeface="Arial" panose="020B0604020202020204" pitchFamily="34" charset="0"/>
            </a:endParaRPr>
          </a:p>
        </p:txBody>
      </p:sp>
      <p:pic>
        <p:nvPicPr>
          <p:cNvPr id="3074" name="Picture 2" descr="wildfires climate change environment global warming nature natural disaster greenhouse gase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1132" y="75375"/>
            <a:ext cx="5205452" cy="5233349"/>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5610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4381" y="1222412"/>
            <a:ext cx="5573023" cy="4820350"/>
          </a:xfrm>
        </p:spPr>
        <p:txBody>
          <a:bodyPr rtlCol="0">
            <a:normAutofit/>
          </a:bodyPr>
          <a:lstStyle/>
          <a:p>
            <a:pPr algn="just" rtl="0">
              <a:lnSpc>
                <a:spcPct val="120000"/>
              </a:lnSpc>
              <a:spcAft>
                <a:spcPts val="1500"/>
              </a:spcAft>
            </a:pPr>
            <a:r>
              <a:rPr lang="ro" sz="1800" dirty="0"/>
              <a:t>Grupul interguvernamental privind schimbările climatice (IPCC) a concluzionat că, pentru a evita efectele catastrofale asupra sănătății și pentru a preveni milioane de decese legate de schimbările climatice, lumea trebuie să limiteze creșterea temperaturii la 1,5 °C. </a:t>
            </a:r>
            <a:endParaRPr lang="ro" sz="1800" dirty="0" smtClean="0"/>
          </a:p>
          <a:p>
            <a:pPr algn="just" rtl="0">
              <a:lnSpc>
                <a:spcPct val="120000"/>
              </a:lnSpc>
              <a:spcAft>
                <a:spcPts val="1500"/>
              </a:spcAft>
            </a:pPr>
            <a:r>
              <a:rPr lang="ro" sz="1800" dirty="0" smtClean="0"/>
              <a:t>Emisiile </a:t>
            </a:r>
            <a:r>
              <a:rPr lang="ro" sz="1800" dirty="0"/>
              <a:t>din trecut au făcut deja inevitabil un anumit nivel de creștere a temperaturii globale și alte schimbări climatice. Cu toate acestea, încălzirea globală chiar și de 1,5 ° C nu este considerată sigură; Fiecare zecime suplimentară de grad de încălzire va avea un impact grav asupra vieții și sănătății oamenilor</a:t>
            </a:r>
            <a:r>
              <a:rPr lang="ro" sz="1800" dirty="0" smtClean="0"/>
              <a:t>.</a:t>
            </a:r>
            <a:endParaRPr lang="ro" sz="1800" dirty="0"/>
          </a:p>
        </p:txBody>
      </p:sp>
      <p:grpSp>
        <p:nvGrpSpPr>
          <p:cNvPr id="4" name="Csoportba foglalás 3"/>
          <p:cNvGrpSpPr/>
          <p:nvPr/>
        </p:nvGrpSpPr>
        <p:grpSpPr>
          <a:xfrm>
            <a:off x="5738447" y="334108"/>
            <a:ext cx="6453553" cy="2567353"/>
            <a:chOff x="5738447" y="334108"/>
            <a:chExt cx="6453553" cy="2567353"/>
          </a:xfrm>
        </p:grpSpPr>
        <p:pic>
          <p:nvPicPr>
            <p:cNvPr id="6" name="Picture 3"/>
            <p:cNvPicPr>
              <a:picLocks noChangeAspect="1"/>
            </p:cNvPicPr>
            <p:nvPr/>
          </p:nvPicPr>
          <p:blipFill rotWithShape="1">
            <a:blip r:embed="rId2"/>
            <a:srcRect l="12354" t="33527" r="13553" b="17566"/>
            <a:stretch/>
          </p:blipFill>
          <p:spPr>
            <a:xfrm>
              <a:off x="5738447" y="334108"/>
              <a:ext cx="6453553" cy="2567353"/>
            </a:xfrm>
            <a:prstGeom prst="rect">
              <a:avLst/>
            </a:prstGeom>
          </p:spPr>
        </p:pic>
        <p:sp>
          <p:nvSpPr>
            <p:cNvPr id="7" name="Téglalap 6"/>
            <p:cNvSpPr/>
            <p:nvPr/>
          </p:nvSpPr>
          <p:spPr>
            <a:xfrm>
              <a:off x="6066692" y="1380392"/>
              <a:ext cx="5767754" cy="4659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 name="Téglalap 1"/>
          <p:cNvSpPr/>
          <p:nvPr/>
        </p:nvSpPr>
        <p:spPr>
          <a:xfrm>
            <a:off x="6105929" y="3513359"/>
            <a:ext cx="5907293" cy="2419124"/>
          </a:xfrm>
          <a:prstGeom prst="rect">
            <a:avLst/>
          </a:prstGeom>
        </p:spPr>
        <p:txBody>
          <a:bodyPr wrap="square">
            <a:spAutoFit/>
          </a:bodyPr>
          <a:lstStyle/>
          <a:p>
            <a:pPr marL="285750" indent="-285750" algn="just">
              <a:lnSpc>
                <a:spcPct val="120000"/>
              </a:lnSpc>
              <a:spcAft>
                <a:spcPts val="1500"/>
              </a:spcAft>
              <a:buFont typeface="Arial" panose="020B0604020202020204" pitchFamily="34" charset="0"/>
              <a:buChar char="•"/>
            </a:pPr>
            <a:r>
              <a:rPr lang="ro" dirty="0"/>
              <a:t>Deși nimeni nu este ferit de aceste riscuri, persoanele a căror sănătate este afectată în primul rând și cel mai rău de criza climatică sunt persoanele care contribuie cel mai puțin la cauzele acesteia și care sunt cel mai puțin capabile să se protejeze pe ele însele și familiile lor împotriva acesteia - persoanele din țările și comunitățile cu venituri mici și dezavantajate.</a:t>
            </a:r>
            <a:endParaRPr lang="hu-HU" dirty="0"/>
          </a:p>
        </p:txBody>
      </p:sp>
      <p:sp>
        <p:nvSpPr>
          <p:cNvPr id="8" name="Rectangle 4"/>
          <p:cNvSpPr/>
          <p:nvPr/>
        </p:nvSpPr>
        <p:spPr>
          <a:xfrm>
            <a:off x="83116" y="6087237"/>
            <a:ext cx="12108884" cy="249684"/>
          </a:xfrm>
          <a:prstGeom prst="rect">
            <a:avLst/>
          </a:prstGeom>
        </p:spPr>
        <p:txBody>
          <a:bodyPr wrap="square">
            <a:spAutoFit/>
          </a:bodyPr>
          <a:lstStyle/>
          <a:p>
            <a:pPr algn="r">
              <a:lnSpc>
                <a:spcPct val="107000"/>
              </a:lnSpc>
              <a:spcAft>
                <a:spcPts val="800"/>
              </a:spcAft>
            </a:pPr>
            <a:r>
              <a:rPr lang="en-US" sz="1000" dirty="0" smtClean="0">
                <a:latin typeface="Calibri" panose="020F0502020204030204" pitchFamily="34" charset="0"/>
                <a:ea typeface="Calibri" panose="020F0502020204030204" pitchFamily="34" charset="0"/>
                <a:cs typeface="Times New Roman" panose="02020603050405020304" pitchFamily="18" charset="0"/>
                <a:hlinkClick r:id="rId3"/>
              </a:rPr>
              <a:t>doi.org/10.4337/9781788974912.I.50</a:t>
            </a:r>
            <a:r>
              <a:rPr lang="en-US" sz="1000" dirty="0" smtClean="0">
                <a:latin typeface="Calibri" panose="020F0502020204030204" pitchFamily="34" charset="0"/>
                <a:ea typeface="Calibri" panose="020F0502020204030204" pitchFamily="34" charset="0"/>
                <a:cs typeface="Times New Roman" panose="02020603050405020304" pitchFamily="18" charset="0"/>
              </a:rPr>
              <a:t> </a:t>
            </a:r>
            <a:endParaRPr lang="en-US" sz="1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Téglalap 8"/>
          <p:cNvSpPr/>
          <p:nvPr/>
        </p:nvSpPr>
        <p:spPr>
          <a:xfrm>
            <a:off x="276044" y="268831"/>
            <a:ext cx="5903071" cy="861774"/>
          </a:xfrm>
          <a:prstGeom prst="rect">
            <a:avLst/>
          </a:prstGeom>
        </p:spPr>
        <p:txBody>
          <a:bodyPr wrap="square">
            <a:spAutoFit/>
          </a:bodyPr>
          <a:lstStyle/>
          <a:p>
            <a:r>
              <a:rPr lang="it-IT" sz="3200" b="1" dirty="0"/>
              <a:t>Schimbările climatice și</a:t>
            </a:r>
            <a:r>
              <a:rPr lang="hu-HU" sz="3200" b="1" dirty="0"/>
              <a:t> s</a:t>
            </a:r>
            <a:r>
              <a:rPr lang="it-IT" sz="3200" b="1" dirty="0"/>
              <a:t>ănătatea</a:t>
            </a:r>
            <a:r>
              <a:rPr lang="hu-HU" b="1" dirty="0"/>
              <a:t/>
            </a:r>
            <a:br>
              <a:rPr lang="hu-HU" b="1" dirty="0"/>
            </a:br>
            <a:endParaRPr lang="de-DE" dirty="0"/>
          </a:p>
        </p:txBody>
      </p:sp>
    </p:spTree>
    <p:extLst>
      <p:ext uri="{BB962C8B-B14F-4D97-AF65-F5344CB8AC3E}">
        <p14:creationId xmlns:p14="http://schemas.microsoft.com/office/powerpoint/2010/main" val="40343208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églalap 1"/>
          <p:cNvSpPr/>
          <p:nvPr/>
        </p:nvSpPr>
        <p:spPr>
          <a:xfrm>
            <a:off x="625642" y="2184935"/>
            <a:ext cx="10905423" cy="4013729"/>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a:p>
        </p:txBody>
      </p:sp>
      <p:sp>
        <p:nvSpPr>
          <p:cNvPr id="4" name="Cím 1"/>
          <p:cNvSpPr>
            <a:spLocks noGrp="1"/>
          </p:cNvSpPr>
          <p:nvPr>
            <p:ph type="title"/>
          </p:nvPr>
        </p:nvSpPr>
        <p:spPr>
          <a:xfrm>
            <a:off x="192505" y="153009"/>
            <a:ext cx="11896826" cy="549635"/>
          </a:xfrm>
        </p:spPr>
        <p:txBody>
          <a:bodyPr rtlCol="0">
            <a:normAutofit/>
          </a:bodyPr>
          <a:lstStyle/>
          <a:p>
            <a:pPr rtl="0"/>
            <a:r>
              <a:rPr lang="ro" sz="2800" b="1" dirty="0">
                <a:latin typeface="+mn-lt"/>
                <a:cs typeface="Arial" panose="020B0604020202020204" pitchFamily="34" charset="0"/>
              </a:rPr>
              <a:t>Pericolele pentru sănătate ale incendiilor forestiere – poluarea cu fum</a:t>
            </a:r>
            <a:endParaRPr lang="de-DE" sz="2800" b="1" dirty="0">
              <a:latin typeface="+mn-lt"/>
              <a:cs typeface="Arial" panose="020B0604020202020204" pitchFamily="34" charset="0"/>
            </a:endParaRPr>
          </a:p>
        </p:txBody>
      </p:sp>
      <p:sp>
        <p:nvSpPr>
          <p:cNvPr id="5" name="Téglalap 4"/>
          <p:cNvSpPr/>
          <p:nvPr/>
        </p:nvSpPr>
        <p:spPr>
          <a:xfrm>
            <a:off x="-74960" y="6197950"/>
            <a:ext cx="3717684" cy="215444"/>
          </a:xfrm>
          <a:prstGeom prst="rect">
            <a:avLst/>
          </a:prstGeom>
        </p:spPr>
        <p:txBody>
          <a:bodyPr wrap="none" rtlCol="0">
            <a:spAutoFit/>
          </a:bodyPr>
          <a:lstStyle/>
          <a:p>
            <a:pPr rtl="0"/>
            <a:r>
              <a:rPr lang="ro" sz="800">
                <a:solidFill>
                  <a:srgbClr val="505050"/>
                </a:solidFill>
                <a:latin typeface="Arial" panose="020B0604020202020204" pitchFamily="34" charset="0"/>
                <a:ea typeface="Times New Roman" panose="02020603050405020304" pitchFamily="18" charset="0"/>
              </a:rPr>
              <a:t>Chen și colab. 2021 The Lancet </a:t>
            </a:r>
            <a:r>
              <a:rPr lang="ro" sz="800">
                <a:latin typeface="Arial" panose="020B0604020202020204" pitchFamily="34" charset="0"/>
                <a:ea typeface="Calibri" panose="020F0502020204030204" pitchFamily="34" charset="0"/>
                <a:hlinkClick r:id="rId2"/>
              </a:rPr>
              <a:t>https://doi.org/10.1016/S2542-5196(21)00200-X</a:t>
            </a:r>
            <a:endParaRPr lang="de-DE" dirty="0"/>
          </a:p>
        </p:txBody>
      </p:sp>
      <p:pic>
        <p:nvPicPr>
          <p:cNvPr id="4098" name="Picture 2" descr="https://www.thelancet.com/cms/attachment/beb7782a-1b61-4f9b-9cc5-e7e432b15a98/gr3.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70518" y="2794553"/>
            <a:ext cx="10128155" cy="3278977"/>
          </a:xfrm>
          <a:prstGeom prst="rect">
            <a:avLst/>
          </a:prstGeom>
          <a:noFill/>
          <a:extLst>
            <a:ext uri="{909E8E84-426E-40DD-AFC4-6F175D3DCCD1}">
              <a14:hiddenFill xmlns:a14="http://schemas.microsoft.com/office/drawing/2010/main">
                <a:solidFill>
                  <a:srgbClr val="FFFFFF"/>
                </a:solidFill>
              </a14:hiddenFill>
            </a:ext>
          </a:extLst>
        </p:spPr>
      </p:pic>
      <p:sp>
        <p:nvSpPr>
          <p:cNvPr id="7" name="Tartalom helye 2"/>
          <p:cNvSpPr txBox="1">
            <a:spLocks/>
          </p:cNvSpPr>
          <p:nvPr/>
        </p:nvSpPr>
        <p:spPr>
          <a:xfrm>
            <a:off x="192505" y="702644"/>
            <a:ext cx="11704320" cy="53708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0">
              <a:lnSpc>
                <a:spcPct val="120000"/>
              </a:lnSpc>
              <a:buNone/>
            </a:pPr>
            <a:r>
              <a:rPr lang="ro" sz="2000" dirty="0">
                <a:solidFill>
                  <a:schemeClr val="tx1"/>
                </a:solidFill>
                <a:cs typeface="Arial" panose="020B0604020202020204" pitchFamily="34" charset="0"/>
              </a:rPr>
              <a:t>Chen și colegii săi au analizat datele privind mortalitatea pentru 750 de orașe din 43 de țări în 2021 și au constatat că poluarea cu fum provenit din incendii crește mortalitatea generală, de cauză cardiovasculară și respiratorie. Astfel, expunerea la fumul din incendii poate fi interpretată ca un factor complex de mortalitate.</a:t>
            </a:r>
            <a:endParaRPr lang="de-DE" sz="2000" dirty="0">
              <a:solidFill>
                <a:schemeClr val="tx1"/>
              </a:solidFill>
              <a:cs typeface="Arial" panose="020B0604020202020204" pitchFamily="34" charset="0"/>
            </a:endParaRPr>
          </a:p>
        </p:txBody>
      </p:sp>
      <p:sp>
        <p:nvSpPr>
          <p:cNvPr id="6" name="Téglalap 5"/>
          <p:cNvSpPr/>
          <p:nvPr/>
        </p:nvSpPr>
        <p:spPr>
          <a:xfrm>
            <a:off x="816907" y="2268018"/>
            <a:ext cx="10617906" cy="276999"/>
          </a:xfrm>
          <a:prstGeom prst="rect">
            <a:avLst/>
          </a:prstGeom>
        </p:spPr>
        <p:txBody>
          <a:bodyPr wrap="square" rtlCol="0">
            <a:spAutoFit/>
          </a:bodyPr>
          <a:lstStyle/>
          <a:p>
            <a:pPr rtl="0"/>
            <a:r>
              <a:rPr lang="ro" sz="1200" b="1" dirty="0">
                <a:solidFill>
                  <a:srgbClr val="505050"/>
                </a:solidFill>
                <a:latin typeface="Source Sans Pro"/>
              </a:rPr>
              <a:t>Relațiile concentrație-răspuns cumulate între mortalitate și media mobilă de 3 zile a PM</a:t>
            </a:r>
            <a:r>
              <a:rPr lang="ro" sz="1200" b="1" baseline="-25000" dirty="0">
                <a:solidFill>
                  <a:srgbClr val="505050"/>
                </a:solidFill>
                <a:latin typeface="Source Sans Pro"/>
              </a:rPr>
              <a:t>2,5</a:t>
            </a:r>
            <a:r>
              <a:rPr lang="ro" sz="1200" b="1" dirty="0">
                <a:solidFill>
                  <a:srgbClr val="505050"/>
                </a:solidFill>
                <a:latin typeface="Source Sans Pro"/>
              </a:rPr>
              <a:t> provenit din incendii în timpul decalajului 0-2 zile</a:t>
            </a:r>
            <a:endParaRPr lang="de-DE" sz="1200" b="1" dirty="0"/>
          </a:p>
        </p:txBody>
      </p:sp>
    </p:spTree>
    <p:extLst>
      <p:ext uri="{BB962C8B-B14F-4D97-AF65-F5344CB8AC3E}">
        <p14:creationId xmlns:p14="http://schemas.microsoft.com/office/powerpoint/2010/main" val="36750057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6" y="316196"/>
            <a:ext cx="11896826" cy="549635"/>
          </a:xfrm>
        </p:spPr>
        <p:txBody>
          <a:bodyPr rtlCol="0">
            <a:normAutofit fontScale="90000"/>
          </a:bodyPr>
          <a:lstStyle/>
          <a:p>
            <a:r>
              <a:rPr lang="ro" b="1" dirty="0">
                <a:latin typeface="+mn-lt"/>
                <a:cs typeface="Arial" panose="020B0604020202020204" pitchFamily="34" charset="0"/>
              </a:rPr>
              <a:t>Inundații rapide (viituri</a:t>
            </a:r>
            <a:r>
              <a:rPr lang="ro" b="1" dirty="0" smtClean="0">
                <a:latin typeface="+mn-lt"/>
                <a:cs typeface="Arial" panose="020B0604020202020204" pitchFamily="34" charset="0"/>
              </a:rPr>
              <a:t>) – </a:t>
            </a:r>
            <a:r>
              <a:rPr lang="ro" b="1" dirty="0">
                <a:latin typeface="+mn-lt"/>
                <a:cs typeface="Arial" panose="020B0604020202020204" pitchFamily="34" charset="0"/>
              </a:rPr>
              <a:t>riscuri pentru sănătate</a:t>
            </a:r>
            <a:endParaRPr lang="de-DE" b="1" dirty="0">
              <a:latin typeface="+mn-lt"/>
              <a:cs typeface="Arial" panose="020B0604020202020204" pitchFamily="34" charset="0"/>
            </a:endParaRPr>
          </a:p>
        </p:txBody>
      </p:sp>
      <p:sp>
        <p:nvSpPr>
          <p:cNvPr id="3" name="Tartalom helye 2"/>
          <p:cNvSpPr>
            <a:spLocks noGrp="1"/>
          </p:cNvSpPr>
          <p:nvPr>
            <p:ph idx="1"/>
          </p:nvPr>
        </p:nvSpPr>
        <p:spPr>
          <a:xfrm>
            <a:off x="123498" y="1025912"/>
            <a:ext cx="6601815" cy="5241074"/>
          </a:xfrm>
        </p:spPr>
        <p:txBody>
          <a:bodyPr rtlCol="0">
            <a:noAutofit/>
          </a:bodyPr>
          <a:lstStyle/>
          <a:p>
            <a:pPr algn="just">
              <a:lnSpc>
                <a:spcPct val="120000"/>
              </a:lnSpc>
              <a:spcBef>
                <a:spcPts val="2000"/>
              </a:spcBef>
            </a:pPr>
            <a:r>
              <a:rPr lang="ro" sz="1800" dirty="0">
                <a:cs typeface="Arial" panose="020B0604020202020204" pitchFamily="34" charset="0"/>
              </a:rPr>
              <a:t>Viiturile sunt cauzate de o precipitații intense într-un timp relativ scurt, adesea în cursul unor furtuni puternice. Pot apărea în aproape toate părțile </a:t>
            </a:r>
            <a:r>
              <a:rPr lang="ro" sz="1800" dirty="0" smtClean="0">
                <a:cs typeface="Arial" panose="020B0604020202020204" pitchFamily="34" charset="0"/>
              </a:rPr>
              <a:t>lumii. </a:t>
            </a:r>
          </a:p>
          <a:p>
            <a:pPr algn="just">
              <a:lnSpc>
                <a:spcPct val="120000"/>
              </a:lnSpc>
              <a:spcBef>
                <a:spcPts val="2000"/>
              </a:spcBef>
            </a:pPr>
            <a:r>
              <a:rPr lang="ro" sz="1700" dirty="0" smtClean="0">
                <a:cs typeface="Arial" panose="020B0604020202020204" pitchFamily="34" charset="0"/>
              </a:rPr>
              <a:t>Mai </a:t>
            </a:r>
            <a:r>
              <a:rPr lang="ro" sz="1700" dirty="0">
                <a:cs typeface="Arial" panose="020B0604020202020204" pitchFamily="34" charset="0"/>
              </a:rPr>
              <a:t>multe boli infecțioase, inclusiv bolile transmise prin apă pe cale fecal-orală și gastro-intestinale, se pot răspândi prin contactul cu suprafețele contaminate de apele inundațiilor. Probabilitatea de îmbolnăvire crește atunci când apa de inundații conține materii fecale din sistemele de canalizare care se revarsă sau deșeuri agricole sau industriale.</a:t>
            </a:r>
          </a:p>
          <a:p>
            <a:pPr algn="just" rtl="0">
              <a:lnSpc>
                <a:spcPct val="120000"/>
              </a:lnSpc>
              <a:spcBef>
                <a:spcPts val="2500"/>
              </a:spcBef>
            </a:pPr>
            <a:r>
              <a:rPr lang="ro" sz="1700" dirty="0">
                <a:cs typeface="Arial" panose="020B0604020202020204" pitchFamily="34" charset="0"/>
              </a:rPr>
              <a:t>În zonele urbane, apa de inundații preia substanțe potențial nocive de pe drumuri, fabrici, jgheaburi și canale de scurgere, inclusiv petrol, produse chimice de uz casnic, și le transferă pe străzi și cursuri de apă urbane. Această apă prezintă riscuri pentru sănătatea umană, deoarece poate conține toxine și agenți patogeni, cum ar fi E. coli și virusul care provoacă hepatita A.</a:t>
            </a:r>
          </a:p>
        </p:txBody>
      </p:sp>
      <p:sp>
        <p:nvSpPr>
          <p:cNvPr id="6" name="Téglalap 5"/>
          <p:cNvSpPr/>
          <p:nvPr/>
        </p:nvSpPr>
        <p:spPr>
          <a:xfrm>
            <a:off x="6794321" y="4473548"/>
            <a:ext cx="5280426" cy="1013226"/>
          </a:xfrm>
          <a:prstGeom prst="rect">
            <a:avLst/>
          </a:prstGeom>
        </p:spPr>
        <p:txBody>
          <a:bodyPr wrap="square" rtlCol="0">
            <a:spAutoFit/>
          </a:bodyPr>
          <a:lstStyle/>
          <a:p>
            <a:pPr marL="285750" indent="-285750" algn="just" rtl="0">
              <a:lnSpc>
                <a:spcPct val="120000"/>
              </a:lnSpc>
              <a:spcBef>
                <a:spcPts val="2500"/>
              </a:spcBef>
              <a:buFont typeface="Arial" panose="020B0604020202020204" pitchFamily="34" charset="0"/>
              <a:buChar char="•"/>
            </a:pPr>
            <a:r>
              <a:rPr lang="ro" sz="1700" dirty="0">
                <a:cs typeface="Arial" panose="020B0604020202020204" pitchFamily="34" charset="0"/>
              </a:rPr>
              <a:t>Există, de asemenea, un risc crescut de plăgi infectate, dermatită, conjunctivită și infecții ale urechii, nasului și gâtului din apele poluate.</a:t>
            </a:r>
            <a:endParaRPr lang="de-DE" sz="1700" dirty="0"/>
          </a:p>
        </p:txBody>
      </p:sp>
      <p:pic>
        <p:nvPicPr>
          <p:cNvPr id="10" name="Kép 9"/>
          <p:cNvPicPr>
            <a:picLocks noChangeAspect="1"/>
          </p:cNvPicPr>
          <p:nvPr/>
        </p:nvPicPr>
        <p:blipFill rotWithShape="1">
          <a:blip r:embed="rId3"/>
          <a:srcRect l="14728" t="4403" r="5852" b="-386"/>
          <a:stretch/>
        </p:blipFill>
        <p:spPr>
          <a:xfrm>
            <a:off x="6794321" y="1228136"/>
            <a:ext cx="5238463" cy="2920979"/>
          </a:xfrm>
          <a:prstGeom prst="rect">
            <a:avLst/>
          </a:prstGeom>
        </p:spPr>
      </p:pic>
      <p:sp>
        <p:nvSpPr>
          <p:cNvPr id="11" name="Szövegdoboz 10"/>
          <p:cNvSpPr txBox="1"/>
          <p:nvPr/>
        </p:nvSpPr>
        <p:spPr>
          <a:xfrm>
            <a:off x="6794321" y="4110325"/>
            <a:ext cx="2281736" cy="207749"/>
          </a:xfrm>
          <a:prstGeom prst="rect">
            <a:avLst/>
          </a:prstGeom>
          <a:noFill/>
        </p:spPr>
        <p:txBody>
          <a:bodyPr wrap="square" rtlCol="0">
            <a:spAutoFit/>
          </a:bodyPr>
          <a:lstStyle/>
          <a:p>
            <a:pPr rtl="0"/>
            <a:r>
              <a:rPr lang="ro" sz="750" dirty="0">
                <a:solidFill>
                  <a:schemeClr val="bg1">
                    <a:lumMod val="50000"/>
                  </a:schemeClr>
                </a:solidFill>
              </a:rPr>
              <a:t>Source:www.youtube.com/watch?v=mBoN8PoNq10</a:t>
            </a:r>
          </a:p>
        </p:txBody>
      </p:sp>
    </p:spTree>
    <p:extLst>
      <p:ext uri="{BB962C8B-B14F-4D97-AF65-F5344CB8AC3E}">
        <p14:creationId xmlns:p14="http://schemas.microsoft.com/office/powerpoint/2010/main" val="27713095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908897"/>
            <a:ext cx="11896825" cy="5370897"/>
          </a:xfrm>
        </p:spPr>
        <p:txBody>
          <a:bodyPr rtlCol="0"/>
          <a:lstStyle/>
          <a:p>
            <a:pPr marL="0" indent="0" algn="ctr" rtl="0">
              <a:buNone/>
            </a:pPr>
            <a:r>
              <a:rPr lang="ro" sz="3600" b="1" dirty="0"/>
              <a:t>Vă mulțumim pentru atenție!</a:t>
            </a:r>
          </a:p>
          <a:p>
            <a:pPr marL="0" indent="0" rtl="0">
              <a:buNone/>
            </a:pPr>
            <a:endParaRPr lang="en-US" sz="2000" dirty="0"/>
          </a:p>
          <a:p>
            <a:pPr marL="0" indent="0" algn="ctr" rtl="0">
              <a:buNone/>
            </a:pPr>
            <a:r>
              <a:rPr lang="ro" sz="2000" dirty="0"/>
              <a:t>Această prezentare a fost dezvoltată de proiectul CLIMATEMED, susținut de programul Erasmus+ al UE. </a:t>
            </a:r>
          </a:p>
          <a:p>
            <a:pPr marL="0" indent="0" rtl="0">
              <a:buNone/>
            </a:pPr>
            <a:r>
              <a:rPr lang="ro" sz="2000" dirty="0"/>
              <a:t> </a:t>
            </a:r>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898770" y="2730107"/>
            <a:ext cx="82980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Universitatea</a:t>
            </a:r>
            <a:r>
              <a:rPr lang="hu-HU" dirty="0">
                <a:solidFill>
                  <a:schemeClr val="tx1"/>
                </a:solidFill>
              </a:rPr>
              <a:t> din Pécs </a:t>
            </a:r>
            <a:r>
              <a:rPr lang="hu-HU" dirty="0" err="1">
                <a:solidFill>
                  <a:schemeClr val="tx1"/>
                </a:solidFill>
              </a:rPr>
              <a:t>Facultatea</a:t>
            </a:r>
            <a:r>
              <a:rPr lang="hu-HU" dirty="0">
                <a:solidFill>
                  <a:schemeClr val="tx1"/>
                </a:solidFill>
              </a:rPr>
              <a:t> de </a:t>
            </a:r>
            <a:r>
              <a:rPr lang="hu-HU" dirty="0" err="1" smtClean="0">
                <a:solidFill>
                  <a:schemeClr val="tx1"/>
                </a:solidFill>
              </a:rPr>
              <a:t>Medicină</a:t>
            </a:r>
            <a:r>
              <a:rPr lang="hu-HU" dirty="0" smtClean="0">
                <a:solidFill>
                  <a:schemeClr val="tx1"/>
                </a:solidFill>
              </a:rPr>
              <a:t/>
            </a:r>
            <a:br>
              <a:rPr lang="hu-HU" dirty="0" smtClean="0">
                <a:solidFill>
                  <a:schemeClr val="tx1"/>
                </a:solidFill>
              </a:rPr>
            </a:br>
            <a:r>
              <a:rPr lang="hu-HU" dirty="0" err="1" smtClean="0">
                <a:solidFill>
                  <a:schemeClr val="tx1"/>
                </a:solidFill>
              </a:rPr>
              <a:t>Generală</a:t>
            </a:r>
            <a:r>
              <a:rPr lang="hu-HU" dirty="0" smtClean="0">
                <a:solidFill>
                  <a:schemeClr val="tx1"/>
                </a:solidFill>
              </a:rPr>
              <a:t> </a:t>
            </a:r>
            <a:r>
              <a:rPr lang="hu-HU" dirty="0" err="1">
                <a:solidFill>
                  <a:schemeClr val="tx1"/>
                </a:solidFill>
              </a:rPr>
              <a:t>Institutul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ro" dirty="0" smtClean="0">
                <a:solidFill>
                  <a:schemeClr val="tx1"/>
                </a:solidFill>
              </a:rPr>
              <a:t> </a:t>
            </a:r>
            <a:r>
              <a:rPr lang="ro" dirty="0">
                <a:solidFill>
                  <a:schemeClr val="tx1"/>
                </a:solidFill>
              </a:rPr>
              <a:t>– Pécs, Ungaria </a:t>
            </a:r>
          </a:p>
        </p:txBody>
      </p:sp>
      <p:sp>
        <p:nvSpPr>
          <p:cNvPr id="12" name="Téglalap 11"/>
          <p:cNvSpPr/>
          <p:nvPr/>
        </p:nvSpPr>
        <p:spPr>
          <a:xfrm>
            <a:off x="1898770" y="3427279"/>
            <a:ext cx="736730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dirty="0">
                <a:solidFill>
                  <a:schemeClr val="tx1"/>
                </a:solidFill>
              </a:rPr>
              <a:t>Centrul pentru Sănătate, Exerciții și Știința Sportului – </a:t>
            </a:r>
            <a:r>
              <a:rPr lang="ro" dirty="0" smtClean="0">
                <a:solidFill>
                  <a:schemeClr val="tx1"/>
                </a:solidFill>
              </a:rPr>
              <a:t>Belgrad, </a:t>
            </a:r>
            <a:r>
              <a:rPr lang="ro" dirty="0">
                <a:solidFill>
                  <a:schemeClr val="tx1"/>
                </a:solidFill>
              </a:rPr>
              <a:t>Serbia  </a:t>
            </a:r>
          </a:p>
        </p:txBody>
      </p:sp>
      <p:sp>
        <p:nvSpPr>
          <p:cNvPr id="13" name="Téglalap 12"/>
          <p:cNvSpPr/>
          <p:nvPr/>
        </p:nvSpPr>
        <p:spPr>
          <a:xfrm>
            <a:off x="1946160" y="4177186"/>
            <a:ext cx="735158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Centrul</a:t>
            </a:r>
            <a:r>
              <a:rPr lang="hu-HU" dirty="0">
                <a:solidFill>
                  <a:schemeClr val="tx1"/>
                </a:solidFill>
              </a:rPr>
              <a:t> </a:t>
            </a:r>
            <a:r>
              <a:rPr lang="hu-HU" dirty="0" err="1">
                <a:solidFill>
                  <a:schemeClr val="tx1"/>
                </a:solidFill>
              </a:rPr>
              <a:t>Național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hu-HU" dirty="0">
                <a:solidFill>
                  <a:schemeClr val="tx1"/>
                </a:solidFill>
              </a:rPr>
              <a:t> </a:t>
            </a:r>
            <a:r>
              <a:rPr lang="hu-HU" dirty="0" err="1">
                <a:solidFill>
                  <a:schemeClr val="tx1"/>
                </a:solidFill>
              </a:rPr>
              <a:t>și</a:t>
            </a:r>
            <a:r>
              <a:rPr lang="hu-HU" dirty="0">
                <a:solidFill>
                  <a:schemeClr val="tx1"/>
                </a:solidFill>
              </a:rPr>
              <a:t> </a:t>
            </a:r>
            <a:r>
              <a:rPr lang="hu-HU" dirty="0" err="1">
                <a:solidFill>
                  <a:schemeClr val="tx1"/>
                </a:solidFill>
              </a:rPr>
              <a:t>Farmacie</a:t>
            </a:r>
            <a:r>
              <a:rPr lang="ro" dirty="0" smtClean="0">
                <a:solidFill>
                  <a:schemeClr val="tx1"/>
                </a:solidFill>
              </a:rPr>
              <a:t> </a:t>
            </a:r>
            <a:r>
              <a:rPr lang="ro" dirty="0">
                <a:solidFill>
                  <a:schemeClr val="tx1"/>
                </a:solidFill>
              </a:rPr>
              <a:t>– Budapesta, Ungaria </a:t>
            </a:r>
          </a:p>
        </p:txBody>
      </p:sp>
      <p:sp>
        <p:nvSpPr>
          <p:cNvPr id="14" name="Téglalap 13"/>
          <p:cNvSpPr/>
          <p:nvPr/>
        </p:nvSpPr>
        <p:spPr>
          <a:xfrm>
            <a:off x="1898770" y="4874897"/>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rPr>
              <a:t>University College Cork – Universitatea Națională a Irlandei – Cork, Irlanda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cs typeface="Times New Roman" panose="02020603050405020304" pitchFamily="18" charset="0"/>
              </a:rPr>
              <a:t>Universitatea de Medicina, Farmacie, Stinte si Tehnologie</a:t>
            </a:r>
            <a:r>
              <a:rPr lang="en-US">
                <a:solidFill>
                  <a:schemeClr val="tx1"/>
                </a:solidFill>
                <a:cs typeface="Times New Roman" panose="02020603050405020304" pitchFamily="18" charset="0"/>
              </a:rPr>
              <a:t/>
            </a:r>
            <a:br>
              <a:rPr lang="en-US">
                <a:solidFill>
                  <a:schemeClr val="tx1"/>
                </a:solidFill>
                <a:cs typeface="Times New Roman" panose="02020603050405020304" pitchFamily="18" charset="0"/>
              </a:rPr>
            </a:br>
            <a:r>
              <a:rPr lang="ro">
                <a:solidFill>
                  <a:schemeClr val="tx1"/>
                </a:solidFill>
                <a:cs typeface="Times New Roman" panose="02020603050405020304" pitchFamily="18" charset="0"/>
              </a:rPr>
              <a:t>George Emil Palade din Tîrgu Mureș</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 </a:t>
            </a:r>
            <a:r>
              <a:rPr lang="ro">
                <a:solidFill>
                  <a:schemeClr val="tx1"/>
                </a:solidFill>
              </a:rPr>
              <a:t>–</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Tîrgu Mureș, România</a:t>
            </a:r>
            <a:r>
              <a:rPr lang="ro">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412419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1212782"/>
            <a:ext cx="11703321" cy="5274281"/>
          </a:xfrm>
        </p:spPr>
        <p:txBody>
          <a:bodyPr vert="horz" lIns="91440" tIns="45720" rIns="91440" bIns="45720" rtlCol="0" anchor="t">
            <a:normAutofit/>
          </a:bodyPr>
          <a:lstStyle/>
          <a:p>
            <a:pPr algn="just" rtl="0">
              <a:lnSpc>
                <a:spcPct val="100000"/>
              </a:lnSpc>
              <a:spcAft>
                <a:spcPts val="500"/>
              </a:spcAft>
            </a:pPr>
            <a:r>
              <a:rPr lang="ro" sz="2000" dirty="0"/>
              <a:t>Schimbările climatice au un impact asupra sănătății atât direct, cât și indirect și sunt puternic mediate de factorii determinanți ai mediului, sociali și ai sănătății publice.</a:t>
            </a:r>
          </a:p>
          <a:p>
            <a:pPr algn="just" rtl="0">
              <a:lnSpc>
                <a:spcPct val="100000"/>
              </a:lnSpc>
              <a:spcAft>
                <a:spcPts val="500"/>
              </a:spcAft>
            </a:pPr>
            <a:r>
              <a:rPr lang="ro" sz="2000" dirty="0"/>
              <a:t>Aceasta amenință ingredientele esențiale ale unei sănătăți bune – aer curat, apă potabilă sigură, aprovizionare cu alimente </a:t>
            </a:r>
            <a:r>
              <a:rPr lang="en-US" sz="2000" dirty="0"/>
              <a:t>s</a:t>
            </a:r>
            <a:r>
              <a:rPr lang="ro-RO" sz="2000" dirty="0"/>
              <a:t>ănă</a:t>
            </a:r>
            <a:r>
              <a:rPr lang="en-US" sz="2000" dirty="0" err="1"/>
              <a:t>toase</a:t>
            </a:r>
            <a:r>
              <a:rPr lang="ro" sz="2000" dirty="0"/>
              <a:t> și adăpost sigur – și are potențialul de a submina deceniile de progres în domeniul sănătății globale.</a:t>
            </a:r>
            <a:endParaRPr lang="en-US" sz="2000" dirty="0">
              <a:ea typeface="Calibri"/>
              <a:cs typeface="Calibri"/>
            </a:endParaRPr>
          </a:p>
          <a:p>
            <a:pPr algn="just" rtl="0">
              <a:lnSpc>
                <a:spcPct val="100000"/>
              </a:lnSpc>
              <a:spcAft>
                <a:spcPts val="500"/>
              </a:spcAft>
            </a:pPr>
            <a:r>
              <a:rPr lang="ro" sz="2000" dirty="0"/>
              <a:t>Între anii 2030 și 2050, se preconizează că schimbările climatice vor provoca aproximativ 250 000 de decese suplimentare pe an, cauzate de malnutriție, malarie, diaree și stres termic.</a:t>
            </a:r>
            <a:endParaRPr lang="en-US" sz="2000" dirty="0">
              <a:ea typeface="Calibri"/>
              <a:cs typeface="Calibri"/>
            </a:endParaRPr>
          </a:p>
          <a:p>
            <a:pPr algn="just" rtl="0">
              <a:lnSpc>
                <a:spcPct val="100000"/>
              </a:lnSpc>
              <a:spcAft>
                <a:spcPts val="500"/>
              </a:spcAft>
            </a:pPr>
            <a:r>
              <a:rPr lang="ro" sz="2000" dirty="0"/>
              <a:t>Zonele cu infrastructură de sănătate slabă – mai ales în țările în curs de dezvoltare – vor fi cel mai puțin capabile să facă față fără asistență pentru a se pregăti și a răspunde.</a:t>
            </a:r>
            <a:endParaRPr lang="en-US" sz="2000" dirty="0">
              <a:ea typeface="Calibri"/>
              <a:cs typeface="Calibri"/>
            </a:endParaRPr>
          </a:p>
          <a:p>
            <a:pPr algn="just" rtl="0">
              <a:lnSpc>
                <a:spcPct val="100000"/>
              </a:lnSpc>
              <a:spcAft>
                <a:spcPts val="500"/>
              </a:spcAft>
            </a:pPr>
            <a:r>
              <a:rPr lang="ro" sz="2000" dirty="0"/>
              <a:t>Reducerea emisiilor de gaze cu efect de seră printr-o mai bună alegere în materie de transport, alimente și consum de energie poate duce la îmbunătățirea sănătății, în special prin reducerea poluării aerului.</a:t>
            </a:r>
            <a:endParaRPr lang="en-US" sz="2000" dirty="0">
              <a:ea typeface="Calibri"/>
              <a:cs typeface="Calibri"/>
            </a:endParaRPr>
          </a:p>
          <a:p>
            <a:pPr marL="0" indent="0" algn="ctr" rtl="0">
              <a:buNone/>
            </a:pPr>
            <a:endParaRPr lang="hu-HU" sz="1200" dirty="0"/>
          </a:p>
          <a:p>
            <a:pPr marL="0" indent="0" algn="ctr" rtl="0">
              <a:buNone/>
            </a:pPr>
            <a:endParaRPr lang="hu-HU" sz="1200" dirty="0"/>
          </a:p>
          <a:p>
            <a:pPr marL="0" indent="0" algn="ctr" rtl="0">
              <a:buNone/>
            </a:pPr>
            <a:r>
              <a:rPr lang="ro" sz="1200" dirty="0">
                <a:hlinkClick r:id="rId2"/>
              </a:rPr>
              <a:t>https://</a:t>
            </a:r>
            <a:r>
              <a:rPr lang="ro" sz="1200" dirty="0" smtClean="0">
                <a:hlinkClick r:id="rId2"/>
              </a:rPr>
              <a:t>www.who.int/teams/environment-climate-change-and-health</a:t>
            </a:r>
            <a:r>
              <a:rPr lang="ro" sz="1200" dirty="0"/>
              <a:t> </a:t>
            </a:r>
            <a:endParaRPr lang="en-US" sz="1200" dirty="0"/>
          </a:p>
          <a:p>
            <a:pPr marL="0" indent="0" rtl="0">
              <a:buNone/>
            </a:pPr>
            <a:endParaRPr lang="hu-HU" dirty="0"/>
          </a:p>
        </p:txBody>
      </p:sp>
      <p:sp>
        <p:nvSpPr>
          <p:cNvPr id="5" name="Téglalap 4"/>
          <p:cNvSpPr/>
          <p:nvPr/>
        </p:nvSpPr>
        <p:spPr>
          <a:xfrm>
            <a:off x="276044" y="268831"/>
            <a:ext cx="5903071" cy="861774"/>
          </a:xfrm>
          <a:prstGeom prst="rect">
            <a:avLst/>
          </a:prstGeom>
        </p:spPr>
        <p:txBody>
          <a:bodyPr wrap="square">
            <a:spAutoFit/>
          </a:bodyPr>
          <a:lstStyle/>
          <a:p>
            <a:r>
              <a:rPr lang="it-IT" sz="3200" b="1" dirty="0"/>
              <a:t>Schimbările climatice și</a:t>
            </a:r>
            <a:r>
              <a:rPr lang="hu-HU" sz="3200" b="1" dirty="0"/>
              <a:t> s</a:t>
            </a:r>
            <a:r>
              <a:rPr lang="it-IT" sz="3200" b="1" dirty="0"/>
              <a:t>ănătatea</a:t>
            </a:r>
            <a:r>
              <a:rPr lang="hu-HU" b="1" dirty="0"/>
              <a:t/>
            </a:r>
            <a:br>
              <a:rPr lang="hu-HU" b="1" dirty="0"/>
            </a:br>
            <a:endParaRPr lang="de-DE" dirty="0"/>
          </a:p>
        </p:txBody>
      </p:sp>
    </p:spTree>
    <p:extLst>
      <p:ext uri="{BB962C8B-B14F-4D97-AF65-F5344CB8AC3E}">
        <p14:creationId xmlns:p14="http://schemas.microsoft.com/office/powerpoint/2010/main" val="17519886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4" y="282405"/>
            <a:ext cx="11896826" cy="549635"/>
          </a:xfrm>
        </p:spPr>
        <p:txBody>
          <a:bodyPr rtlCol="0">
            <a:normAutofit fontScale="90000"/>
          </a:bodyPr>
          <a:lstStyle/>
          <a:p>
            <a:pPr rtl="0"/>
            <a:r>
              <a:rPr lang="ro" b="1" dirty="0"/>
              <a:t>Amprenta de carbon a sistemelor de sănătate</a:t>
            </a:r>
          </a:p>
        </p:txBody>
      </p:sp>
      <p:sp>
        <p:nvSpPr>
          <p:cNvPr id="3" name="Tartalom helye 2"/>
          <p:cNvSpPr>
            <a:spLocks noGrp="1"/>
          </p:cNvSpPr>
          <p:nvPr>
            <p:ph idx="1"/>
          </p:nvPr>
        </p:nvSpPr>
        <p:spPr>
          <a:xfrm>
            <a:off x="382785" y="1354348"/>
            <a:ext cx="11516265" cy="4744528"/>
          </a:xfrm>
        </p:spPr>
        <p:txBody>
          <a:bodyPr rtlCol="0">
            <a:normAutofit/>
          </a:bodyPr>
          <a:lstStyle/>
          <a:p>
            <a:pPr marL="0" indent="0" algn="just" rtl="0">
              <a:lnSpc>
                <a:spcPct val="120000"/>
              </a:lnSpc>
              <a:spcAft>
                <a:spcPts val="2500"/>
              </a:spcAft>
              <a:buNone/>
            </a:pPr>
            <a:r>
              <a:rPr lang="ro" sz="2000" dirty="0"/>
              <a:t>Sectorul global al asistenței medicale a avut o amprentă de carbon de 2,0GtCO</a:t>
            </a:r>
            <a:r>
              <a:rPr lang="ro" sz="2000" baseline="-25000" dirty="0"/>
              <a:t>2</a:t>
            </a:r>
            <a:r>
              <a:rPr lang="ro" sz="2000" dirty="0"/>
              <a:t>e în 2014, echivalentul a 4,4% din emisiile nete globale. </a:t>
            </a:r>
            <a:endParaRPr lang="hu-HU" sz="2000" dirty="0"/>
          </a:p>
          <a:p>
            <a:pPr marL="0" indent="0" algn="just" rtl="0">
              <a:lnSpc>
                <a:spcPct val="120000"/>
              </a:lnSpc>
              <a:spcBef>
                <a:spcPts val="0"/>
              </a:spcBef>
              <a:spcAft>
                <a:spcPts val="2500"/>
              </a:spcAft>
              <a:buNone/>
            </a:pPr>
            <a:r>
              <a:rPr lang="ro" sz="2000" dirty="0"/>
              <a:t>O amprentă de carbon este cantitatea totală de gaze cu efect de seră (GES) care sunt generate de o anumită activitate (de exemplu, producția, prelucrarea și vânzarea cu amănuntul a bunurilor de consum și furnizarea de servicii).</a:t>
            </a:r>
          </a:p>
          <a:p>
            <a:pPr marL="0" indent="0" algn="just" rtl="0">
              <a:lnSpc>
                <a:spcPct val="120000"/>
              </a:lnSpc>
              <a:spcBef>
                <a:spcPts val="0"/>
              </a:spcBef>
              <a:spcAft>
                <a:spcPts val="2500"/>
              </a:spcAft>
              <a:buNone/>
            </a:pPr>
            <a:r>
              <a:rPr lang="ro" sz="2000" dirty="0"/>
              <a:t>Amprenta de carbon ia în considerare nu numai emisiile directe (domeniul de aplicare 1), ci și emisiile indirecte (domeniul de aplicare 2 și domeniul de aplicare 3) asociate întregului ciclu de viață al produselor, serviciilor și activităților.</a:t>
            </a:r>
            <a:endParaRPr lang="hu-HU" sz="2000" dirty="0"/>
          </a:p>
          <a:p>
            <a:pPr marL="0" indent="0" algn="just" rtl="0">
              <a:lnSpc>
                <a:spcPct val="120000"/>
              </a:lnSpc>
              <a:spcBef>
                <a:spcPts val="0"/>
              </a:spcBef>
              <a:spcAft>
                <a:spcPts val="1000"/>
              </a:spcAft>
              <a:buNone/>
            </a:pPr>
            <a:r>
              <a:rPr lang="ro" sz="2000" dirty="0"/>
              <a:t>Acesta servește drept bază pentru luarea deciziilor în cunoștință de cauză pentru atenuarea schimbărilor climatice</a:t>
            </a:r>
            <a:r>
              <a:rPr lang="ro" sz="2000" dirty="0" smtClean="0"/>
              <a:t>.</a:t>
            </a:r>
            <a:endParaRPr lang="hu-HU" dirty="0"/>
          </a:p>
        </p:txBody>
      </p:sp>
    </p:spTree>
    <p:extLst>
      <p:ext uri="{BB962C8B-B14F-4D97-AF65-F5344CB8AC3E}">
        <p14:creationId xmlns:p14="http://schemas.microsoft.com/office/powerpoint/2010/main" val="26452939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49374" y="153009"/>
            <a:ext cx="3042401" cy="2814780"/>
          </a:xfrm>
        </p:spPr>
        <p:txBody>
          <a:bodyPr rtlCol="0">
            <a:normAutofit/>
          </a:bodyPr>
          <a:lstStyle/>
          <a:p>
            <a:pPr rtl="0">
              <a:lnSpc>
                <a:spcPct val="110000"/>
              </a:lnSpc>
            </a:pPr>
            <a:r>
              <a:rPr lang="ro" sz="3200" b="1" dirty="0"/>
              <a:t>Surse </a:t>
            </a:r>
            <a:r>
              <a:rPr lang="ro" sz="3200" b="1" dirty="0" smtClean="0"/>
              <a:t>și activități </a:t>
            </a:r>
            <a:r>
              <a:rPr lang="en-US" sz="3200" b="1" dirty="0" err="1"/>
              <a:t>generatoare</a:t>
            </a:r>
            <a:r>
              <a:rPr lang="en-US" sz="3200" b="1" dirty="0"/>
              <a:t> </a:t>
            </a:r>
            <a:r>
              <a:rPr lang="ro" sz="3200" b="1" dirty="0"/>
              <a:t>de GES</a:t>
            </a:r>
            <a:r>
              <a:rPr lang="hu-HU" sz="3200" b="1" dirty="0"/>
              <a:t/>
            </a:r>
            <a:br>
              <a:rPr lang="hu-HU" sz="3200" b="1" dirty="0"/>
            </a:br>
            <a:endParaRPr lang="de-DE" sz="3200" b="1" dirty="0"/>
          </a:p>
        </p:txBody>
      </p:sp>
      <p:grpSp>
        <p:nvGrpSpPr>
          <p:cNvPr id="6" name="Csoportba foglalás 5"/>
          <p:cNvGrpSpPr/>
          <p:nvPr/>
        </p:nvGrpSpPr>
        <p:grpSpPr>
          <a:xfrm>
            <a:off x="2941426" y="140992"/>
            <a:ext cx="9147904" cy="6221133"/>
            <a:chOff x="2924174" y="71984"/>
            <a:chExt cx="9147904" cy="6221133"/>
          </a:xfrm>
        </p:grpSpPr>
        <p:sp>
          <p:nvSpPr>
            <p:cNvPr id="5" name="Téglalap 4"/>
            <p:cNvSpPr/>
            <p:nvPr/>
          </p:nvSpPr>
          <p:spPr>
            <a:xfrm>
              <a:off x="2924174" y="6128885"/>
              <a:ext cx="9147903" cy="164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a:p>
          </p:txBody>
        </p:sp>
        <p:pic>
          <p:nvPicPr>
            <p:cNvPr id="4" name="Kép 3"/>
            <p:cNvPicPr>
              <a:picLocks noChangeAspect="1"/>
            </p:cNvPicPr>
            <p:nvPr/>
          </p:nvPicPr>
          <p:blipFill rotWithShape="1">
            <a:blip r:embed="rId2"/>
            <a:srcRect l="3713" r="1940"/>
            <a:stretch/>
          </p:blipFill>
          <p:spPr>
            <a:xfrm>
              <a:off x="3199089" y="71984"/>
              <a:ext cx="8872989" cy="5888869"/>
            </a:xfrm>
            <a:prstGeom prst="rect">
              <a:avLst/>
            </a:prstGeom>
            <a:ln>
              <a:noFill/>
            </a:ln>
          </p:spPr>
        </p:pic>
      </p:grpSp>
      <p:sp>
        <p:nvSpPr>
          <p:cNvPr id="3" name="Téglalap 2"/>
          <p:cNvSpPr/>
          <p:nvPr/>
        </p:nvSpPr>
        <p:spPr>
          <a:xfrm>
            <a:off x="2843152" y="6097009"/>
            <a:ext cx="1531188" cy="215444"/>
          </a:xfrm>
          <a:prstGeom prst="rect">
            <a:avLst/>
          </a:prstGeom>
        </p:spPr>
        <p:txBody>
          <a:bodyPr wrap="none" rtlCol="0">
            <a:spAutoFit/>
          </a:bodyPr>
          <a:lstStyle/>
          <a:p>
            <a:pPr rtl="0"/>
            <a:r>
              <a:rPr lang="ro" sz="800">
                <a:solidFill>
                  <a:schemeClr val="bg1">
                    <a:lumMod val="50000"/>
                  </a:schemeClr>
                </a:solidFill>
              </a:rPr>
              <a:t>Sursă: ISBN 978-1-56973-772-9</a:t>
            </a:r>
          </a:p>
        </p:txBody>
      </p:sp>
    </p:spTree>
    <p:extLst>
      <p:ext uri="{BB962C8B-B14F-4D97-AF65-F5344CB8AC3E}">
        <p14:creationId xmlns:p14="http://schemas.microsoft.com/office/powerpoint/2010/main" val="1725113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3792354" cy="1598153"/>
          </a:xfrm>
        </p:spPr>
        <p:txBody>
          <a:bodyPr rtlCol="0">
            <a:normAutofit fontScale="90000"/>
          </a:bodyPr>
          <a:lstStyle/>
          <a:p>
            <a:pPr rtl="0">
              <a:lnSpc>
                <a:spcPct val="110000"/>
              </a:lnSpc>
            </a:pPr>
            <a:r>
              <a:rPr lang="ro" b="1" dirty="0"/>
              <a:t>Amprenta de carbon a sistemelor de sănătate</a:t>
            </a:r>
            <a:endParaRPr lang="de-DE" b="1" dirty="0"/>
          </a:p>
        </p:txBody>
      </p:sp>
      <p:sp>
        <p:nvSpPr>
          <p:cNvPr id="3" name="Tartalom helye 2"/>
          <p:cNvSpPr>
            <a:spLocks noGrp="1"/>
          </p:cNvSpPr>
          <p:nvPr>
            <p:ph idx="1"/>
          </p:nvPr>
        </p:nvSpPr>
        <p:spPr>
          <a:xfrm>
            <a:off x="-19250" y="6217919"/>
            <a:ext cx="3801979" cy="184005"/>
          </a:xfrm>
        </p:spPr>
        <p:txBody>
          <a:bodyPr rtlCol="0">
            <a:normAutofit fontScale="25000" lnSpcReduction="20000"/>
          </a:bodyPr>
          <a:lstStyle/>
          <a:p>
            <a:pPr marL="0" indent="0" rtl="0">
              <a:buNone/>
            </a:pPr>
            <a:r>
              <a:rPr lang="ro"/>
              <a:t>Sursa: https://doi.org/10.1088/1748-9326/ab19e1</a:t>
            </a:r>
          </a:p>
        </p:txBody>
      </p:sp>
      <p:pic>
        <p:nvPicPr>
          <p:cNvPr id="4" name="Kép 3"/>
          <p:cNvPicPr>
            <a:picLocks noChangeAspect="1"/>
          </p:cNvPicPr>
          <p:nvPr/>
        </p:nvPicPr>
        <p:blipFill>
          <a:blip r:embed="rId2"/>
          <a:stretch>
            <a:fillRect/>
          </a:stretch>
        </p:blipFill>
        <p:spPr>
          <a:xfrm>
            <a:off x="4411318" y="183586"/>
            <a:ext cx="7701253" cy="6019994"/>
          </a:xfrm>
          <a:prstGeom prst="rect">
            <a:avLst/>
          </a:prstGeom>
          <a:ln w="6350">
            <a:solidFill>
              <a:schemeClr val="bg1">
                <a:lumMod val="50000"/>
              </a:schemeClr>
            </a:solidFill>
          </a:ln>
        </p:spPr>
      </p:pic>
      <p:sp>
        <p:nvSpPr>
          <p:cNvPr id="6" name="Téglalap 5"/>
          <p:cNvSpPr/>
          <p:nvPr/>
        </p:nvSpPr>
        <p:spPr>
          <a:xfrm>
            <a:off x="192505" y="2698719"/>
            <a:ext cx="3904177" cy="2031325"/>
          </a:xfrm>
          <a:prstGeom prst="rect">
            <a:avLst/>
          </a:prstGeom>
        </p:spPr>
        <p:txBody>
          <a:bodyPr wrap="square" rtlCol="0">
            <a:spAutoFit/>
          </a:bodyPr>
          <a:lstStyle/>
          <a:p>
            <a:pPr algn="just" rtl="0">
              <a:lnSpc>
                <a:spcPct val="120000"/>
              </a:lnSpc>
              <a:spcBef>
                <a:spcPts val="2000"/>
              </a:spcBef>
            </a:pPr>
            <a:r>
              <a:rPr lang="ro" sz="2100" dirty="0"/>
              <a:t>Calcularea amprentei de carbon permite organizațiilor să înțeleagă impactul activităților lor asupra mediului și să identifice zonele de reducere a emisiilor. </a:t>
            </a:r>
            <a:endParaRPr lang="hu-HU" sz="2100" dirty="0"/>
          </a:p>
        </p:txBody>
      </p:sp>
    </p:spTree>
    <p:extLst>
      <p:ext uri="{BB962C8B-B14F-4D97-AF65-F5344CB8AC3E}">
        <p14:creationId xmlns:p14="http://schemas.microsoft.com/office/powerpoint/2010/main" val="8099701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endParaRPr lang="hu-HU"/>
          </a:p>
        </p:txBody>
      </p:sp>
      <p:sp>
        <p:nvSpPr>
          <p:cNvPr id="3" name="Tartalom helye 2"/>
          <p:cNvSpPr>
            <a:spLocks noGrp="1"/>
          </p:cNvSpPr>
          <p:nvPr>
            <p:ph idx="1"/>
          </p:nvPr>
        </p:nvSpPr>
        <p:spPr>
          <a:xfrm>
            <a:off x="192505" y="5979886"/>
            <a:ext cx="11896825" cy="525236"/>
          </a:xfrm>
        </p:spPr>
        <p:txBody>
          <a:bodyPr vert="horz" lIns="91440" tIns="45720" rIns="91440" bIns="45720" rtlCol="0" anchor="t">
            <a:normAutofit/>
          </a:bodyPr>
          <a:lstStyle/>
          <a:p>
            <a:pPr marL="0" indent="0" algn="ctr" rtl="0">
              <a:buNone/>
            </a:pPr>
            <a:r>
              <a:rPr lang="ro" sz="1100">
                <a:solidFill>
                  <a:schemeClr val="tx1"/>
                </a:solidFill>
                <a:hlinkClick r:id="rId3">
                  <a:extLst>
                    <a:ext uri="{A12FA001-AC4F-418D-AE19-62706E023703}">
                      <ahyp:hlinkClr xmlns:ahyp="http://schemas.microsoft.com/office/drawing/2018/hyperlinkcolor" xmlns="" val="tx"/>
                    </a:ext>
                  </a:extLst>
                </a:hlinkClick>
              </a:rPr>
              <a:t>https://www.who.int/news-room/fact-sheets/detail/climate-change-and-health</a:t>
            </a:r>
            <a:r>
              <a:rPr lang="ro" sz="1100">
                <a:solidFill>
                  <a:schemeClr val="tx1"/>
                </a:solidFill>
              </a:rPr>
              <a:t>, accesat 20 iunie 2023</a:t>
            </a:r>
            <a:endParaRPr lang="en-US" sz="1100" dirty="0">
              <a:solidFill>
                <a:schemeClr val="tx1"/>
              </a:solidFill>
              <a:ea typeface="Calibri" panose="020F0502020204030204"/>
              <a:cs typeface="Calibri" panose="020F0502020204030204"/>
            </a:endParaRPr>
          </a:p>
        </p:txBody>
      </p:sp>
      <p:pic>
        <p:nvPicPr>
          <p:cNvPr id="4" name="Picture 3"/>
          <p:cNvPicPr>
            <a:picLocks noChangeAspect="1"/>
          </p:cNvPicPr>
          <p:nvPr/>
        </p:nvPicPr>
        <p:blipFill rotWithShape="1">
          <a:blip r:embed="rId4"/>
          <a:srcRect l="17798" t="13864" r="18060" b="7614"/>
          <a:stretch/>
        </p:blipFill>
        <p:spPr>
          <a:xfrm>
            <a:off x="1609858" y="153038"/>
            <a:ext cx="8744755" cy="5609134"/>
          </a:xfrm>
          <a:prstGeom prst="rect">
            <a:avLst/>
          </a:prstGeom>
        </p:spPr>
      </p:pic>
    </p:spTree>
    <p:extLst>
      <p:ext uri="{BB962C8B-B14F-4D97-AF65-F5344CB8AC3E}">
        <p14:creationId xmlns:p14="http://schemas.microsoft.com/office/powerpoint/2010/main" val="512643"/>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183FEE3-FF5C-47B7-92AE-7EF977E87599}">
  <ds:schemaRefs>
    <ds:schemaRef ds:uri="603c054e-d324-4a4b-bfdc-a44c27811fd1"/>
    <ds:schemaRef ds:uri="7041af30-ae09-480b-a38a-622eca9a1506"/>
    <ds:schemaRef ds:uri="http://purl.org/dc/terms/"/>
    <ds:schemaRef ds:uri="http://purl.org/dc/dcmityp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elements/1.1/"/>
  </ds:schemaRefs>
</ds:datastoreItem>
</file>

<file path=customXml/itemProps2.xml><?xml version="1.0" encoding="utf-8"?>
<ds:datastoreItem xmlns:ds="http://schemas.openxmlformats.org/officeDocument/2006/customXml" ds:itemID="{3F15C608-6917-445F-8668-B10B55FB39B3}">
  <ds:schemaRefs>
    <ds:schemaRef ds:uri="http://schemas.microsoft.com/sharepoint/v3/contenttype/forms"/>
  </ds:schemaRefs>
</ds:datastoreItem>
</file>

<file path=customXml/itemProps3.xml><?xml version="1.0" encoding="utf-8"?>
<ds:datastoreItem xmlns:ds="http://schemas.openxmlformats.org/officeDocument/2006/customXml" ds:itemID="{83DAE356-CDF9-40F8-8EA1-9D220E6DCABD}"/>
</file>

<file path=docProps/app.xml><?xml version="1.0" encoding="utf-8"?>
<Properties xmlns="http://schemas.openxmlformats.org/officeDocument/2006/extended-properties" xmlns:vt="http://schemas.openxmlformats.org/officeDocument/2006/docPropsVTypes">
  <Template>Office-téma</Template>
  <TotalTime>142</TotalTime>
  <Words>3211</Words>
  <Application>Microsoft Office PowerPoint</Application>
  <PresentationFormat>Szélesvásznú</PresentationFormat>
  <Paragraphs>198</Paragraphs>
  <Slides>42</Slides>
  <Notes>3</Notes>
  <HiddenSlides>0</HiddenSlides>
  <MMClips>0</MMClips>
  <ScaleCrop>false</ScaleCrop>
  <HeadingPairs>
    <vt:vector size="6" baseType="variant">
      <vt:variant>
        <vt:lpstr>Használt betűtípusok</vt:lpstr>
      </vt:variant>
      <vt:variant>
        <vt:i4>8</vt:i4>
      </vt:variant>
      <vt:variant>
        <vt:lpstr>Téma</vt:lpstr>
      </vt:variant>
      <vt:variant>
        <vt:i4>1</vt:i4>
      </vt:variant>
      <vt:variant>
        <vt:lpstr>Diacímek</vt:lpstr>
      </vt:variant>
      <vt:variant>
        <vt:i4>42</vt:i4>
      </vt:variant>
    </vt:vector>
  </HeadingPairs>
  <TitlesOfParts>
    <vt:vector size="51" baseType="lpstr">
      <vt:lpstr>Arial</vt:lpstr>
      <vt:lpstr>Calibri</vt:lpstr>
      <vt:lpstr>Garamond</vt:lpstr>
      <vt:lpstr>GillSansMTPro-Medium</vt:lpstr>
      <vt:lpstr>Source Sans Pro</vt:lpstr>
      <vt:lpstr>Symbol</vt:lpstr>
      <vt:lpstr>Tahoma</vt:lpstr>
      <vt:lpstr>Times New Roman</vt:lpstr>
      <vt:lpstr>Office-téma</vt:lpstr>
      <vt:lpstr>Developing new curriculum outlines and learning materials on climate change's health impacts for medical schools 2021-2-HU01-KA220-HED-000050972</vt:lpstr>
      <vt:lpstr>Schimbările climatice și sănătatea  – Lecția 1 –</vt:lpstr>
      <vt:lpstr>PowerPoint-bemutató</vt:lpstr>
      <vt:lpstr>PowerPoint-bemutató</vt:lpstr>
      <vt:lpstr>PowerPoint-bemutató</vt:lpstr>
      <vt:lpstr>Amprenta de carbon a sistemelor de sănătate</vt:lpstr>
      <vt:lpstr>Surse și activități generatoare de GES </vt:lpstr>
      <vt:lpstr>Amprenta de carbon a sistemelor de sănătate</vt:lpstr>
      <vt:lpstr>PowerPoint-bemutató</vt:lpstr>
      <vt:lpstr>PowerPoint-bemutató</vt:lpstr>
      <vt:lpstr>PowerPoint-bemutató</vt:lpstr>
      <vt:lpstr>Bolile sensibile la schimbările climatice și rezultatele în materie de sănătate sensibile la schimbările climatice </vt:lpstr>
      <vt:lpstr>Bolile sensibile la schimbările climatice și rezultatele în materie de sănătate sensibile la schimbările climatice </vt:lpstr>
      <vt:lpstr>Bolile sensibile la schimbările climatice și rezultatele în materie de sănătate sensibile la schimbările climatice </vt:lpstr>
      <vt:lpstr>Bolile sensibile la schimbările climatice și rezultatele în materie de sănătate sensibile la schimbările climatice </vt:lpstr>
      <vt:lpstr>Bolile sensibile la schimbările climatice și rezultatele în materie de sănătate sensibile la schimbările climatice </vt:lpstr>
      <vt:lpstr>Bolile sensibile la schimbările climatice și rezultatele în materie de sănătate sensibile la schimbările climatice </vt:lpstr>
      <vt:lpstr>Bolile sensibile la schimbările climatice și rezultatele în materie de sănătate sensibile la schimbările climatice </vt:lpstr>
      <vt:lpstr>Bolile sensibile la schimbările climatice și rezultatele în materie de sănătate sensibile la schimbările climatice </vt:lpstr>
      <vt:lpstr>PowerPoint-bemutató</vt:lpstr>
      <vt:lpstr>Temperatura corpului și efectele asupra sănătății</vt:lpstr>
      <vt:lpstr>PowerPoint-bemutató</vt:lpstr>
      <vt:lpstr>Grupuri cu risc</vt:lpstr>
      <vt:lpstr>PowerPoint-bemutató</vt:lpstr>
      <vt:lpstr>PowerPoint-bemutató</vt:lpstr>
      <vt:lpstr>PowerPoint-bemutató</vt:lpstr>
      <vt:lpstr>PowerPoint-bemutató</vt:lpstr>
      <vt:lpstr>PowerPoint-bemutató</vt:lpstr>
      <vt:lpstr>Temperatura și bolile renale</vt:lpstr>
      <vt:lpstr>Schimbările climatice și nefropatia de stres termic</vt:lpstr>
      <vt:lpstr>PowerPoint-bemutató</vt:lpstr>
      <vt:lpstr>Dezvoltarea bolii cronice renale asociată cu căldura</vt:lpstr>
      <vt:lpstr>PowerPoint-bemutató</vt:lpstr>
      <vt:lpstr>Eco-anxietate</vt:lpstr>
      <vt:lpstr>Emoții asociate cu eco-anxietatea</vt:lpstr>
      <vt:lpstr>Există o asociere între vremea caldă și rezultatele slabe ale sănătății mintale? O revizuire sistematică și o meta-analiză</vt:lpstr>
      <vt:lpstr>Schimbările climatice și sănătatea la locul de muncă</vt:lpstr>
      <vt:lpstr>Schimbările climatice și securitatea și sănătatea la locul de muncă</vt:lpstr>
      <vt:lpstr>Incendii de vegetație</vt:lpstr>
      <vt:lpstr>Pericolele pentru sănătate ale incendiilor forestiere – poluarea cu fum</vt:lpstr>
      <vt:lpstr>Inundații rapide (viituri) – riscuri pentru sănătate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change and effects - general introduction</dc:title>
  <dc:creator>Márovics Gergely Péter</dc:creator>
  <cp:lastModifiedBy>User</cp:lastModifiedBy>
  <cp:revision>40</cp:revision>
  <dcterms:created xsi:type="dcterms:W3CDTF">2023-07-11T11:55:05Z</dcterms:created>
  <dcterms:modified xsi:type="dcterms:W3CDTF">2025-04-15T07:54:52Z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